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bookmarkIdSeed="2">
  <p:sldMasterIdLst>
    <p:sldMasterId id="2147483720" r:id="rId1"/>
  </p:sldMasterIdLst>
  <p:notesMasterIdLst>
    <p:notesMasterId r:id="rId35"/>
  </p:notesMasterIdLst>
  <p:handoutMasterIdLst>
    <p:handoutMasterId r:id="rId36"/>
  </p:handoutMasterIdLst>
  <p:sldIdLst>
    <p:sldId id="256" r:id="rId2"/>
    <p:sldId id="295" r:id="rId3"/>
    <p:sldId id="272" r:id="rId4"/>
    <p:sldId id="391" r:id="rId5"/>
    <p:sldId id="392" r:id="rId6"/>
    <p:sldId id="393" r:id="rId7"/>
    <p:sldId id="394" r:id="rId8"/>
    <p:sldId id="395" r:id="rId9"/>
    <p:sldId id="396" r:id="rId10"/>
    <p:sldId id="397" r:id="rId11"/>
    <p:sldId id="400" r:id="rId12"/>
    <p:sldId id="398" r:id="rId13"/>
    <p:sldId id="399" r:id="rId14"/>
    <p:sldId id="403" r:id="rId15"/>
    <p:sldId id="402" r:id="rId16"/>
    <p:sldId id="401" r:id="rId17"/>
    <p:sldId id="404" r:id="rId18"/>
    <p:sldId id="405" r:id="rId19"/>
    <p:sldId id="406" r:id="rId20"/>
    <p:sldId id="407" r:id="rId21"/>
    <p:sldId id="408" r:id="rId22"/>
    <p:sldId id="409" r:id="rId23"/>
    <p:sldId id="410" r:id="rId24"/>
    <p:sldId id="411" r:id="rId25"/>
    <p:sldId id="412" r:id="rId26"/>
    <p:sldId id="413" r:id="rId27"/>
    <p:sldId id="414" r:id="rId28"/>
    <p:sldId id="415" r:id="rId29"/>
    <p:sldId id="416" r:id="rId30"/>
    <p:sldId id="417" r:id="rId31"/>
    <p:sldId id="418" r:id="rId32"/>
    <p:sldId id="419" r:id="rId33"/>
    <p:sldId id="420"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730"/>
    <a:srgbClr val="FF33CC"/>
    <a:srgbClr val="FFFF99"/>
    <a:srgbClr val="FFFFCC"/>
    <a:srgbClr val="FFEDC5"/>
    <a:srgbClr val="FFA720"/>
    <a:srgbClr val="FFCCCC"/>
    <a:srgbClr val="FF8989"/>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97" autoAdjust="0"/>
    <p:restoredTop sz="94973" autoAdjust="0"/>
  </p:normalViewPr>
  <p:slideViewPr>
    <p:cSldViewPr>
      <p:cViewPr>
        <p:scale>
          <a:sx n="75" d="100"/>
          <a:sy n="75" d="100"/>
        </p:scale>
        <p:origin x="-72" y="414"/>
      </p:cViewPr>
      <p:guideLst>
        <p:guide orient="horz" pos="2160"/>
        <p:guide pos="2880"/>
      </p:guideLst>
    </p:cSldViewPr>
  </p:slideViewPr>
  <p:outlineViewPr>
    <p:cViewPr>
      <p:scale>
        <a:sx n="33" d="100"/>
        <a:sy n="33" d="100"/>
      </p:scale>
      <p:origin x="24" y="2376"/>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5FC5B3C-8752-9F47-A6CF-8320B088C494}" type="datetimeFigureOut">
              <a:rPr lang="en-US" smtClean="0"/>
              <a:pPr/>
              <a:t>6/21/2012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CDFEAE6-3074-814B-BEA8-46A5969D6ADA}" type="slidenum">
              <a:rPr lang="en-US" smtClean="0"/>
              <a:pPr/>
              <a:t>‹#›</a:t>
            </a:fld>
            <a:endParaRPr lang="en-US"/>
          </a:p>
        </p:txBody>
      </p:sp>
    </p:spTree>
    <p:extLst>
      <p:ext uri="{BB962C8B-B14F-4D97-AF65-F5344CB8AC3E}">
        <p14:creationId xmlns="" xmlns:p14="http://schemas.microsoft.com/office/powerpoint/2010/main" val="12838269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42056B8-CA96-4FC2-8C09-9DBC374993F7}" type="datetimeFigureOut">
              <a:rPr lang="en-US" smtClean="0"/>
              <a:pPr/>
              <a:t>6/21/2012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61F3A99-47A2-45C3-AB64-AEA8CA722C3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61F3A99-47A2-45C3-AB64-AEA8CA722C3D}"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61F3A99-47A2-45C3-AB64-AEA8CA722C3D}"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61F3A99-47A2-45C3-AB64-AEA8CA722C3D}"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61F3A99-47A2-45C3-AB64-AEA8CA722C3D}"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61F3A99-47A2-45C3-AB64-AEA8CA722C3D}"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61F3A99-47A2-45C3-AB64-AEA8CA722C3D}"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61F3A99-47A2-45C3-AB64-AEA8CA722C3D}"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61F3A99-47A2-45C3-AB64-AEA8CA722C3D}"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61F3A99-47A2-45C3-AB64-AEA8CA722C3D}"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61F3A99-47A2-45C3-AB64-AEA8CA722C3D}"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61F3A99-47A2-45C3-AB64-AEA8CA722C3D}"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61F3A99-47A2-45C3-AB64-AEA8CA722C3D}"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61F3A99-47A2-45C3-AB64-AEA8CA722C3D}"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61F3A99-47A2-45C3-AB64-AEA8CA722C3D}"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61F3A99-47A2-45C3-AB64-AEA8CA722C3D}"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61F3A99-47A2-45C3-AB64-AEA8CA722C3D}"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61F3A99-47A2-45C3-AB64-AEA8CA722C3D}"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61F3A99-47A2-45C3-AB64-AEA8CA722C3D}"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61F3A99-47A2-45C3-AB64-AEA8CA722C3D}"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61F3A99-47A2-45C3-AB64-AEA8CA722C3D}"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61F3A99-47A2-45C3-AB64-AEA8CA722C3D}" type="slidenum">
              <a:rPr lang="en-US" smtClean="0"/>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61F3A99-47A2-45C3-AB64-AEA8CA722C3D}" type="slidenum">
              <a:rPr lang="en-US" smtClean="0"/>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61F3A99-47A2-45C3-AB64-AEA8CA722C3D}"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61F3A99-47A2-45C3-AB64-AEA8CA722C3D}" type="slidenum">
              <a:rPr lang="en-US" smtClean="0"/>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61F3A99-47A2-45C3-AB64-AEA8CA722C3D}" type="slidenum">
              <a:rPr lang="en-US" smtClean="0"/>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61F3A99-47A2-45C3-AB64-AEA8CA722C3D}" type="slidenum">
              <a:rPr lang="en-US" smtClean="0"/>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61F3A99-47A2-45C3-AB64-AEA8CA722C3D}" type="slidenum">
              <a:rPr lang="en-US" smtClean="0"/>
              <a:pPr/>
              <a:t>33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61F3A99-47A2-45C3-AB64-AEA8CA722C3D}"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61F3A99-47A2-45C3-AB64-AEA8CA722C3D}"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61F3A99-47A2-45C3-AB64-AEA8CA722C3D}"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61F3A99-47A2-45C3-AB64-AEA8CA722C3D}"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61F3A99-47A2-45C3-AB64-AEA8CA722C3D}"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61F3A99-47A2-45C3-AB64-AEA8CA722C3D}"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Pr>
        <a:gradFill flip="none" rotWithShape="1">
          <a:gsLst>
            <a:gs pos="0">
              <a:schemeClr val="accent2">
                <a:lumMod val="75000"/>
              </a:schemeClr>
            </a:gs>
            <a:gs pos="100000">
              <a:srgbClr val="FFFFFF"/>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4" name="Rectangle 6"/>
          <p:cNvSpPr>
            <a:spLocks noChangeArrowheads="1"/>
          </p:cNvSpPr>
          <p:nvPr/>
        </p:nvSpPr>
        <p:spPr bwMode="auto">
          <a:xfrm>
            <a:off x="0" y="6629400"/>
            <a:ext cx="9144000" cy="228600"/>
          </a:xfrm>
          <a:prstGeom prst="rect">
            <a:avLst/>
          </a:prstGeom>
          <a:solidFill>
            <a:srgbClr val="969182"/>
          </a:solidFill>
          <a:ln w="9525">
            <a:noFill/>
            <a:miter lim="800000"/>
            <a:headEnd/>
            <a:tailEnd/>
          </a:ln>
          <a:effectLst/>
        </p:spPr>
        <p:txBody>
          <a:bodyPr wrap="none" anchor="ctr"/>
          <a:lstStyle/>
          <a:p>
            <a:pPr>
              <a:defRPr/>
            </a:pPr>
            <a:endParaRPr lang="es-SV">
              <a:ea typeface="+mn-ea"/>
            </a:endParaRPr>
          </a:p>
        </p:txBody>
      </p:sp>
      <p:sp>
        <p:nvSpPr>
          <p:cNvPr id="12290" name="Rectangle 2"/>
          <p:cNvSpPr>
            <a:spLocks noGrp="1" noChangeArrowheads="1"/>
          </p:cNvSpPr>
          <p:nvPr>
            <p:ph type="subTitle" idx="1"/>
          </p:nvPr>
        </p:nvSpPr>
        <p:spPr>
          <a:xfrm>
            <a:off x="251520" y="188640"/>
            <a:ext cx="8280920" cy="5688632"/>
          </a:xfrm>
          <a:solidFill>
            <a:schemeClr val="bg2">
              <a:lumMod val="50000"/>
              <a:alpha val="73000"/>
            </a:schemeClr>
          </a:solidFill>
          <a:ln>
            <a:noFill/>
          </a:ln>
        </p:spPr>
        <p:txBody>
          <a:bodyPr/>
          <a:lstStyle>
            <a:lvl1pPr marL="0" indent="0" algn="ctr">
              <a:buFontTx/>
              <a:buNone/>
              <a:defRPr>
                <a:solidFill>
                  <a:schemeClr val="bg1"/>
                </a:solidFill>
                <a:latin typeface="Calibri"/>
              </a:defRPr>
            </a:lvl1pPr>
          </a:lstStyle>
          <a:p>
            <a:r>
              <a:rPr lang="x-none" dirty="0" smtClean="0"/>
              <a:t>Click to edit Master subtitle style</a:t>
            </a:r>
            <a:endParaRPr lang="es-ES" dirty="0"/>
          </a:p>
        </p:txBody>
      </p:sp>
      <p:sp>
        <p:nvSpPr>
          <p:cNvPr id="12296" name="Rectangle 8"/>
          <p:cNvSpPr>
            <a:spLocks noGrp="1" noChangeArrowheads="1"/>
          </p:cNvSpPr>
          <p:nvPr>
            <p:ph type="ctrTitle"/>
          </p:nvPr>
        </p:nvSpPr>
        <p:spPr>
          <a:xfrm>
            <a:off x="1371600" y="4869160"/>
            <a:ext cx="7772400" cy="1470025"/>
          </a:xfrm>
          <a:gradFill flip="none" rotWithShape="1">
            <a:gsLst>
              <a:gs pos="0">
                <a:schemeClr val="tx1">
                  <a:alpha val="55000"/>
                </a:schemeClr>
              </a:gs>
              <a:gs pos="100000">
                <a:srgbClr val="FFFFFF">
                  <a:alpha val="55000"/>
                </a:srgbClr>
              </a:gs>
            </a:gsLst>
            <a:path path="rect">
              <a:fillToRect l="100000" t="100000"/>
            </a:path>
            <a:tileRect r="-100000" b="-100000"/>
          </a:gradFill>
          <a:ln>
            <a:noFill/>
          </a:ln>
        </p:spPr>
        <p:txBody>
          <a:bodyPr/>
          <a:lstStyle>
            <a:lvl1pPr>
              <a:defRPr>
                <a:solidFill>
                  <a:schemeClr val="bg1"/>
                </a:solidFill>
              </a:defRPr>
            </a:lvl1pPr>
          </a:lstStyle>
          <a:p>
            <a:r>
              <a:rPr lang="x-none" dirty="0" smtClean="0"/>
              <a:t>Click to edit Master title style</a:t>
            </a:r>
            <a:endParaRPr lang="es-ES" dirty="0"/>
          </a:p>
        </p:txBody>
      </p:sp>
    </p:spTree>
    <p:extLst>
      <p:ext uri="{BB962C8B-B14F-4D97-AF65-F5344CB8AC3E}">
        <p14:creationId xmlns="" xmlns:p14="http://schemas.microsoft.com/office/powerpoint/2010/main" val="34998952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x-none" smtClean="0"/>
              <a:t>Click to edit Master title style</a:t>
            </a:r>
            <a:endParaRPr lang="es-SV"/>
          </a:p>
        </p:txBody>
      </p:sp>
      <p:sp>
        <p:nvSpPr>
          <p:cNvPr id="3" name="2 Marcador de texto vertical"/>
          <p:cNvSpPr>
            <a:spLocks noGrp="1"/>
          </p:cNvSpPr>
          <p:nvPr>
            <p:ph type="body" orient="vert" idx="1"/>
          </p:nvPr>
        </p:nvSpPr>
        <p:spPr/>
        <p:txBody>
          <a:bodyPr vert="eaVert"/>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s-SV"/>
          </a:p>
        </p:txBody>
      </p:sp>
      <p:sp>
        <p:nvSpPr>
          <p:cNvPr id="4" name="Rectangle 4"/>
          <p:cNvSpPr>
            <a:spLocks noGrp="1" noChangeArrowheads="1"/>
          </p:cNvSpPr>
          <p:nvPr>
            <p:ph type="dt" sz="half" idx="10"/>
          </p:nvPr>
        </p:nvSpPr>
        <p:spPr>
          <a:ln/>
        </p:spPr>
        <p:txBody>
          <a:bodyPr/>
          <a:lstStyle>
            <a:lvl1pPr>
              <a:defRPr/>
            </a:lvl1pPr>
          </a:lstStyle>
          <a:p>
            <a:fld id="{161363D4-0F2A-43FF-9CF7-CACB7C09B622}" type="datetimeFigureOut">
              <a:rPr lang="en-US" smtClean="0"/>
              <a:pPr/>
              <a:t>6/21/2012</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29CEDE2B-02E2-4320-A3F8-CF51328BA5B5}" type="slidenum">
              <a:rPr lang="en-US" smtClean="0"/>
              <a:pPr/>
              <a:t>‹#›</a:t>
            </a:fld>
            <a:endParaRPr lang="en-US"/>
          </a:p>
        </p:txBody>
      </p:sp>
    </p:spTree>
    <p:extLst>
      <p:ext uri="{BB962C8B-B14F-4D97-AF65-F5344CB8AC3E}">
        <p14:creationId xmlns="" xmlns:p14="http://schemas.microsoft.com/office/powerpoint/2010/main" val="231239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515100" y="0"/>
            <a:ext cx="2171700" cy="6126163"/>
          </a:xfrm>
        </p:spPr>
        <p:txBody>
          <a:bodyPr vert="eaVert"/>
          <a:lstStyle/>
          <a:p>
            <a:r>
              <a:rPr lang="x-none" smtClean="0"/>
              <a:t>Click to edit Master title style</a:t>
            </a:r>
            <a:endParaRPr lang="es-SV"/>
          </a:p>
        </p:txBody>
      </p:sp>
      <p:sp>
        <p:nvSpPr>
          <p:cNvPr id="3" name="2 Marcador de texto vertical"/>
          <p:cNvSpPr>
            <a:spLocks noGrp="1"/>
          </p:cNvSpPr>
          <p:nvPr>
            <p:ph type="body" orient="vert" idx="1"/>
          </p:nvPr>
        </p:nvSpPr>
        <p:spPr>
          <a:xfrm>
            <a:off x="0" y="0"/>
            <a:ext cx="6362700" cy="6126163"/>
          </a:xfrm>
        </p:spPr>
        <p:txBody>
          <a:bodyPr vert="eaVert"/>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s-SV"/>
          </a:p>
        </p:txBody>
      </p:sp>
      <p:sp>
        <p:nvSpPr>
          <p:cNvPr id="4" name="Rectangle 4"/>
          <p:cNvSpPr>
            <a:spLocks noGrp="1" noChangeArrowheads="1"/>
          </p:cNvSpPr>
          <p:nvPr>
            <p:ph type="dt" sz="half" idx="10"/>
          </p:nvPr>
        </p:nvSpPr>
        <p:spPr>
          <a:ln/>
        </p:spPr>
        <p:txBody>
          <a:bodyPr/>
          <a:lstStyle>
            <a:lvl1pPr>
              <a:defRPr/>
            </a:lvl1pPr>
          </a:lstStyle>
          <a:p>
            <a:fld id="{161363D4-0F2A-43FF-9CF7-CACB7C09B622}" type="datetimeFigureOut">
              <a:rPr lang="en-US" smtClean="0"/>
              <a:pPr/>
              <a:t>6/21/2012</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29CEDE2B-02E2-4320-A3F8-CF51328BA5B5}" type="slidenum">
              <a:rPr lang="en-US" smtClean="0"/>
              <a:pPr/>
              <a:t>‹#›</a:t>
            </a:fld>
            <a:endParaRPr lang="en-US"/>
          </a:p>
        </p:txBody>
      </p:sp>
    </p:spTree>
    <p:extLst>
      <p:ext uri="{BB962C8B-B14F-4D97-AF65-F5344CB8AC3E}">
        <p14:creationId xmlns="" xmlns:p14="http://schemas.microsoft.com/office/powerpoint/2010/main" val="15896688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x-none" smtClean="0"/>
              <a:t>Click to edit Master title style</a:t>
            </a:r>
            <a:endParaRPr lang="es-SV"/>
          </a:p>
        </p:txBody>
      </p:sp>
      <p:sp>
        <p:nvSpPr>
          <p:cNvPr id="3" name="2 Marcador de contenido"/>
          <p:cNvSpPr>
            <a:spLocks noGrp="1"/>
          </p:cNvSpPr>
          <p:nvPr>
            <p:ph idx="1"/>
          </p:nvPr>
        </p:nvSpPr>
        <p:spPr/>
        <p:txBody>
          <a:body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s-SV"/>
          </a:p>
        </p:txBody>
      </p:sp>
      <p:sp>
        <p:nvSpPr>
          <p:cNvPr id="4" name="Rectangle 4"/>
          <p:cNvSpPr>
            <a:spLocks noGrp="1" noChangeArrowheads="1"/>
          </p:cNvSpPr>
          <p:nvPr>
            <p:ph type="dt" sz="half" idx="10"/>
          </p:nvPr>
        </p:nvSpPr>
        <p:spPr>
          <a:ln/>
        </p:spPr>
        <p:txBody>
          <a:bodyPr/>
          <a:lstStyle>
            <a:lvl1pPr>
              <a:defRPr/>
            </a:lvl1pPr>
          </a:lstStyle>
          <a:p>
            <a:fld id="{161363D4-0F2A-43FF-9CF7-CACB7C09B622}" type="datetimeFigureOut">
              <a:rPr lang="en-US" smtClean="0"/>
              <a:pPr/>
              <a:t>6/21/2012</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29CEDE2B-02E2-4320-A3F8-CF51328BA5B5}" type="slidenum">
              <a:rPr lang="en-US" smtClean="0"/>
              <a:pPr/>
              <a:t>‹#›</a:t>
            </a:fld>
            <a:endParaRPr lang="en-US"/>
          </a:p>
        </p:txBody>
      </p:sp>
    </p:spTree>
    <p:extLst>
      <p:ext uri="{BB962C8B-B14F-4D97-AF65-F5344CB8AC3E}">
        <p14:creationId xmlns="" xmlns:p14="http://schemas.microsoft.com/office/powerpoint/2010/main" val="1469162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x-none" smtClean="0"/>
              <a:t>Click to edit Master title style</a:t>
            </a:r>
            <a:endParaRPr lang="es-SV"/>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x-none"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fld id="{161363D4-0F2A-43FF-9CF7-CACB7C09B622}" type="datetimeFigureOut">
              <a:rPr lang="en-US" smtClean="0"/>
              <a:pPr/>
              <a:t>6/21/2012</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29CEDE2B-02E2-4320-A3F8-CF51328BA5B5}" type="slidenum">
              <a:rPr lang="en-US" smtClean="0"/>
              <a:pPr/>
              <a:t>‹#›</a:t>
            </a:fld>
            <a:endParaRPr lang="en-US"/>
          </a:p>
        </p:txBody>
      </p:sp>
    </p:spTree>
    <p:extLst>
      <p:ext uri="{BB962C8B-B14F-4D97-AF65-F5344CB8AC3E}">
        <p14:creationId xmlns="" xmlns:p14="http://schemas.microsoft.com/office/powerpoint/2010/main" val="21561866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x-none" smtClean="0"/>
              <a:t>Click to edit Master title style</a:t>
            </a:r>
            <a:endParaRPr lang="es-SV"/>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s-SV"/>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s-SV"/>
          </a:p>
        </p:txBody>
      </p:sp>
      <p:sp>
        <p:nvSpPr>
          <p:cNvPr id="5" name="Rectangle 4"/>
          <p:cNvSpPr>
            <a:spLocks noGrp="1" noChangeArrowheads="1"/>
          </p:cNvSpPr>
          <p:nvPr>
            <p:ph type="dt" sz="half" idx="10"/>
          </p:nvPr>
        </p:nvSpPr>
        <p:spPr>
          <a:ln/>
        </p:spPr>
        <p:txBody>
          <a:bodyPr/>
          <a:lstStyle>
            <a:lvl1pPr>
              <a:defRPr/>
            </a:lvl1pPr>
          </a:lstStyle>
          <a:p>
            <a:fld id="{161363D4-0F2A-43FF-9CF7-CACB7C09B622}" type="datetimeFigureOut">
              <a:rPr lang="en-US" smtClean="0"/>
              <a:pPr/>
              <a:t>6/21/2012</a:t>
            </a:fld>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29CEDE2B-02E2-4320-A3F8-CF51328BA5B5}" type="slidenum">
              <a:rPr lang="en-US" smtClean="0"/>
              <a:pPr/>
              <a:t>‹#›</a:t>
            </a:fld>
            <a:endParaRPr lang="en-US"/>
          </a:p>
        </p:txBody>
      </p:sp>
    </p:spTree>
    <p:extLst>
      <p:ext uri="{BB962C8B-B14F-4D97-AF65-F5344CB8AC3E}">
        <p14:creationId xmlns="" xmlns:p14="http://schemas.microsoft.com/office/powerpoint/2010/main" val="7820273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x-none" smtClean="0"/>
              <a:t>Click to edit Master title style</a:t>
            </a:r>
            <a:endParaRPr lang="es-SV"/>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smtClean="0"/>
              <a:t>Click to edit Master text styles</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s-SV"/>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smtClean="0"/>
              <a:t>Click to edit Master text styles</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s-SV"/>
          </a:p>
        </p:txBody>
      </p:sp>
      <p:sp>
        <p:nvSpPr>
          <p:cNvPr id="7" name="Rectangle 4"/>
          <p:cNvSpPr>
            <a:spLocks noGrp="1" noChangeArrowheads="1"/>
          </p:cNvSpPr>
          <p:nvPr>
            <p:ph type="dt" sz="half" idx="10"/>
          </p:nvPr>
        </p:nvSpPr>
        <p:spPr>
          <a:ln/>
        </p:spPr>
        <p:txBody>
          <a:bodyPr/>
          <a:lstStyle>
            <a:lvl1pPr>
              <a:defRPr/>
            </a:lvl1pPr>
          </a:lstStyle>
          <a:p>
            <a:fld id="{161363D4-0F2A-43FF-9CF7-CACB7C09B622}" type="datetimeFigureOut">
              <a:rPr lang="en-US" smtClean="0"/>
              <a:pPr/>
              <a:t>6/21/2012</a:t>
            </a:fld>
            <a:endParaRPr lang="en-US"/>
          </a:p>
        </p:txBody>
      </p:sp>
      <p:sp>
        <p:nvSpPr>
          <p:cNvPr id="8" name="Rectangle 5"/>
          <p:cNvSpPr>
            <a:spLocks noGrp="1" noChangeArrowheads="1"/>
          </p:cNvSpPr>
          <p:nvPr>
            <p:ph type="ftr" sz="quarter" idx="11"/>
          </p:nvPr>
        </p:nvSpPr>
        <p:spPr>
          <a:ln/>
        </p:spPr>
        <p:txBody>
          <a:bodyPr/>
          <a:lstStyle>
            <a:lvl1pPr>
              <a:defRPr/>
            </a:lvl1pPr>
          </a:lstStyle>
          <a:p>
            <a:endParaRPr lang="en-US"/>
          </a:p>
        </p:txBody>
      </p:sp>
      <p:sp>
        <p:nvSpPr>
          <p:cNvPr id="9" name="Rectangle 6"/>
          <p:cNvSpPr>
            <a:spLocks noGrp="1" noChangeArrowheads="1"/>
          </p:cNvSpPr>
          <p:nvPr>
            <p:ph type="sldNum" sz="quarter" idx="12"/>
          </p:nvPr>
        </p:nvSpPr>
        <p:spPr>
          <a:ln/>
        </p:spPr>
        <p:txBody>
          <a:bodyPr/>
          <a:lstStyle>
            <a:lvl1pPr>
              <a:defRPr/>
            </a:lvl1pPr>
          </a:lstStyle>
          <a:p>
            <a:fld id="{29CEDE2B-02E2-4320-A3F8-CF51328BA5B5}" type="slidenum">
              <a:rPr lang="en-US" smtClean="0"/>
              <a:pPr/>
              <a:t>‹#›</a:t>
            </a:fld>
            <a:endParaRPr lang="en-US"/>
          </a:p>
        </p:txBody>
      </p:sp>
    </p:spTree>
    <p:extLst>
      <p:ext uri="{BB962C8B-B14F-4D97-AF65-F5344CB8AC3E}">
        <p14:creationId xmlns="" xmlns:p14="http://schemas.microsoft.com/office/powerpoint/2010/main" val="41598247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x-none" smtClean="0"/>
              <a:t>Click to edit Master title style</a:t>
            </a:r>
            <a:endParaRPr lang="es-SV"/>
          </a:p>
        </p:txBody>
      </p:sp>
      <p:sp>
        <p:nvSpPr>
          <p:cNvPr id="3" name="Rectangle 4"/>
          <p:cNvSpPr>
            <a:spLocks noGrp="1" noChangeArrowheads="1"/>
          </p:cNvSpPr>
          <p:nvPr>
            <p:ph type="dt" sz="half" idx="10"/>
          </p:nvPr>
        </p:nvSpPr>
        <p:spPr>
          <a:ln/>
        </p:spPr>
        <p:txBody>
          <a:bodyPr/>
          <a:lstStyle>
            <a:lvl1pPr>
              <a:defRPr/>
            </a:lvl1pPr>
          </a:lstStyle>
          <a:p>
            <a:fld id="{161363D4-0F2A-43FF-9CF7-CACB7C09B622}" type="datetimeFigureOut">
              <a:rPr lang="en-US" smtClean="0"/>
              <a:pPr/>
              <a:t>6/21/2012</a:t>
            </a:fld>
            <a:endParaRPr lang="en-US"/>
          </a:p>
        </p:txBody>
      </p:sp>
      <p:sp>
        <p:nvSpPr>
          <p:cNvPr id="4" name="Rectangle 5"/>
          <p:cNvSpPr>
            <a:spLocks noGrp="1" noChangeArrowheads="1"/>
          </p:cNvSpPr>
          <p:nvPr>
            <p:ph type="ftr" sz="quarter" idx="11"/>
          </p:nvPr>
        </p:nvSpPr>
        <p:spPr>
          <a:ln/>
        </p:spPr>
        <p:txBody>
          <a:bodyPr/>
          <a:lstStyle>
            <a:lvl1pPr>
              <a:defRPr/>
            </a:lvl1pPr>
          </a:lstStyle>
          <a:p>
            <a:endParaRPr lang="en-US"/>
          </a:p>
        </p:txBody>
      </p:sp>
      <p:sp>
        <p:nvSpPr>
          <p:cNvPr id="5" name="Rectangle 6"/>
          <p:cNvSpPr>
            <a:spLocks noGrp="1" noChangeArrowheads="1"/>
          </p:cNvSpPr>
          <p:nvPr>
            <p:ph type="sldNum" sz="quarter" idx="12"/>
          </p:nvPr>
        </p:nvSpPr>
        <p:spPr>
          <a:ln/>
        </p:spPr>
        <p:txBody>
          <a:bodyPr/>
          <a:lstStyle>
            <a:lvl1pPr>
              <a:defRPr/>
            </a:lvl1pPr>
          </a:lstStyle>
          <a:p>
            <a:fld id="{29CEDE2B-02E2-4320-A3F8-CF51328BA5B5}" type="slidenum">
              <a:rPr lang="en-US" smtClean="0"/>
              <a:pPr/>
              <a:t>‹#›</a:t>
            </a:fld>
            <a:endParaRPr lang="en-US"/>
          </a:p>
        </p:txBody>
      </p:sp>
    </p:spTree>
    <p:extLst>
      <p:ext uri="{BB962C8B-B14F-4D97-AF65-F5344CB8AC3E}">
        <p14:creationId xmlns="" xmlns:p14="http://schemas.microsoft.com/office/powerpoint/2010/main" val="3813202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161363D4-0F2A-43FF-9CF7-CACB7C09B622}" type="datetimeFigureOut">
              <a:rPr lang="en-US" smtClean="0"/>
              <a:pPr/>
              <a:t>6/21/2012</a:t>
            </a:fld>
            <a:endParaRPr lang="en-US"/>
          </a:p>
        </p:txBody>
      </p:sp>
      <p:sp>
        <p:nvSpPr>
          <p:cNvPr id="3" name="Rectangle 5"/>
          <p:cNvSpPr>
            <a:spLocks noGrp="1" noChangeArrowheads="1"/>
          </p:cNvSpPr>
          <p:nvPr>
            <p:ph type="ftr" sz="quarter" idx="11"/>
          </p:nvPr>
        </p:nvSpPr>
        <p:spPr>
          <a:ln/>
        </p:spPr>
        <p:txBody>
          <a:bodyPr/>
          <a:lstStyle>
            <a:lvl1pPr>
              <a:defRPr/>
            </a:lvl1pPr>
          </a:lstStyle>
          <a:p>
            <a:endParaRPr lang="en-US"/>
          </a:p>
        </p:txBody>
      </p:sp>
      <p:sp>
        <p:nvSpPr>
          <p:cNvPr id="4" name="Rectangle 6"/>
          <p:cNvSpPr>
            <a:spLocks noGrp="1" noChangeArrowheads="1"/>
          </p:cNvSpPr>
          <p:nvPr>
            <p:ph type="sldNum" sz="quarter" idx="12"/>
          </p:nvPr>
        </p:nvSpPr>
        <p:spPr>
          <a:ln/>
        </p:spPr>
        <p:txBody>
          <a:bodyPr/>
          <a:lstStyle>
            <a:lvl1pPr>
              <a:defRPr/>
            </a:lvl1pPr>
          </a:lstStyle>
          <a:p>
            <a:fld id="{29CEDE2B-02E2-4320-A3F8-CF51328BA5B5}" type="slidenum">
              <a:rPr lang="en-US" smtClean="0"/>
              <a:pPr/>
              <a:t>‹#›</a:t>
            </a:fld>
            <a:endParaRPr lang="en-US"/>
          </a:p>
        </p:txBody>
      </p:sp>
    </p:spTree>
    <p:extLst>
      <p:ext uri="{BB962C8B-B14F-4D97-AF65-F5344CB8AC3E}">
        <p14:creationId xmlns="" xmlns:p14="http://schemas.microsoft.com/office/powerpoint/2010/main" val="29968767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x-none" smtClean="0"/>
              <a:t>Click to edit Master title style</a:t>
            </a:r>
            <a:endParaRPr lang="es-SV"/>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s-SV"/>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161363D4-0F2A-43FF-9CF7-CACB7C09B622}" type="datetimeFigureOut">
              <a:rPr lang="en-US" smtClean="0"/>
              <a:pPr/>
              <a:t>6/21/2012</a:t>
            </a:fld>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29CEDE2B-02E2-4320-A3F8-CF51328BA5B5}" type="slidenum">
              <a:rPr lang="en-US" smtClean="0"/>
              <a:pPr/>
              <a:t>‹#›</a:t>
            </a:fld>
            <a:endParaRPr lang="en-US"/>
          </a:p>
        </p:txBody>
      </p:sp>
    </p:spTree>
    <p:extLst>
      <p:ext uri="{BB962C8B-B14F-4D97-AF65-F5344CB8AC3E}">
        <p14:creationId xmlns="" xmlns:p14="http://schemas.microsoft.com/office/powerpoint/2010/main" val="661441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x-none" smtClean="0"/>
              <a:t>Click to edit Master title style</a:t>
            </a:r>
            <a:endParaRPr lang="es-SV"/>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x-none" noProof="0" smtClean="0"/>
              <a:t>Drag picture to placeholder or click icon to add</a:t>
            </a:r>
            <a:endParaRPr lang="es-SV"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161363D4-0F2A-43FF-9CF7-CACB7C09B622}" type="datetimeFigureOut">
              <a:rPr lang="en-US" smtClean="0"/>
              <a:pPr/>
              <a:t>6/21/2012</a:t>
            </a:fld>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29CEDE2B-02E2-4320-A3F8-CF51328BA5B5}" type="slidenum">
              <a:rPr lang="en-US" smtClean="0"/>
              <a:pPr/>
              <a:t>‹#›</a:t>
            </a:fld>
            <a:endParaRPr lang="en-US"/>
          </a:p>
        </p:txBody>
      </p:sp>
    </p:spTree>
    <p:extLst>
      <p:ext uri="{BB962C8B-B14F-4D97-AF65-F5344CB8AC3E}">
        <p14:creationId xmlns="" xmlns:p14="http://schemas.microsoft.com/office/powerpoint/2010/main" val="2253809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s-ES" dirty="0"/>
              <a:t>Haga clic para modificar el estilo de texto del patrón</a:t>
            </a:r>
          </a:p>
          <a:p>
            <a:pPr lvl="1"/>
            <a:r>
              <a:rPr lang="es-ES" dirty="0"/>
              <a:t>Segundo nivel</a:t>
            </a:r>
          </a:p>
          <a:p>
            <a:pPr lvl="2"/>
            <a:r>
              <a:rPr lang="es-ES" dirty="0"/>
              <a:t>Tercer nivel</a:t>
            </a:r>
          </a:p>
          <a:p>
            <a:pPr lvl="3"/>
            <a:r>
              <a:rPr lang="es-ES" dirty="0"/>
              <a:t>Cuarto nivel</a:t>
            </a:r>
          </a:p>
          <a:p>
            <a:pPr lvl="4"/>
            <a:r>
              <a:rPr lang="es-ES" dirty="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ea typeface="+mn-ea"/>
              </a:defRPr>
            </a:lvl1pPr>
          </a:lstStyle>
          <a:p>
            <a:fld id="{161363D4-0F2A-43FF-9CF7-CACB7C09B622}" type="datetimeFigureOut">
              <a:rPr lang="en-US" smtClean="0"/>
              <a:pPr/>
              <a:t>6/21/2012</a:t>
            </a:fld>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ea typeface="+mn-ea"/>
              </a:defRPr>
            </a:lvl1pPr>
          </a:lstStyle>
          <a:p>
            <a:endParaRPr lang="en-US"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Verdana" charset="0"/>
              </a:defRPr>
            </a:lvl1pPr>
          </a:lstStyle>
          <a:p>
            <a:fld id="{29CEDE2B-02E2-4320-A3F8-CF51328BA5B5}" type="slidenum">
              <a:rPr lang="en-US" smtClean="0"/>
              <a:pPr/>
              <a:t>‹#›</a:t>
            </a:fld>
            <a:endParaRPr lang="en-US"/>
          </a:p>
        </p:txBody>
      </p:sp>
      <p:sp>
        <p:nvSpPr>
          <p:cNvPr id="1031" name="Rectangle 7"/>
          <p:cNvSpPr>
            <a:spLocks noChangeArrowheads="1"/>
          </p:cNvSpPr>
          <p:nvPr/>
        </p:nvSpPr>
        <p:spPr bwMode="auto">
          <a:xfrm>
            <a:off x="0" y="6629400"/>
            <a:ext cx="9144000" cy="228600"/>
          </a:xfrm>
          <a:prstGeom prst="rect">
            <a:avLst/>
          </a:prstGeom>
          <a:solidFill>
            <a:schemeClr val="accent2">
              <a:lumMod val="50000"/>
            </a:schemeClr>
          </a:solidFill>
          <a:ln w="9525">
            <a:noFill/>
            <a:miter lim="800000"/>
            <a:headEnd/>
            <a:tailEnd/>
          </a:ln>
          <a:effectLst/>
        </p:spPr>
        <p:txBody>
          <a:bodyPr wrap="none" anchor="ctr"/>
          <a:lstStyle/>
          <a:p>
            <a:pPr>
              <a:defRPr/>
            </a:pPr>
            <a:endParaRPr lang="es-SV">
              <a:ea typeface="+mn-ea"/>
            </a:endParaRPr>
          </a:p>
        </p:txBody>
      </p:sp>
      <p:sp>
        <p:nvSpPr>
          <p:cNvPr id="1032" name="Rectangle 8"/>
          <p:cNvSpPr>
            <a:spLocks noChangeArrowheads="1"/>
          </p:cNvSpPr>
          <p:nvPr/>
        </p:nvSpPr>
        <p:spPr bwMode="auto">
          <a:xfrm>
            <a:off x="0" y="0"/>
            <a:ext cx="2743200" cy="1371600"/>
          </a:xfrm>
          <a:prstGeom prst="rect">
            <a:avLst/>
          </a:prstGeom>
          <a:solidFill>
            <a:schemeClr val="bg2">
              <a:lumMod val="50000"/>
            </a:schemeClr>
          </a:solidFill>
          <a:ln w="9525">
            <a:noFill/>
            <a:miter lim="800000"/>
            <a:headEnd/>
            <a:tailEnd/>
          </a:ln>
          <a:effectLst/>
        </p:spPr>
        <p:txBody>
          <a:bodyPr wrap="none" anchor="ctr"/>
          <a:lstStyle/>
          <a:p>
            <a:pPr>
              <a:defRPr/>
            </a:pPr>
            <a:endParaRPr lang="es-SV">
              <a:ea typeface="+mn-ea"/>
            </a:endParaRPr>
          </a:p>
        </p:txBody>
      </p:sp>
      <p:sp>
        <p:nvSpPr>
          <p:cNvPr id="2" name="Rectangle 2"/>
          <p:cNvSpPr>
            <a:spLocks noGrp="1" noChangeArrowheads="1"/>
          </p:cNvSpPr>
          <p:nvPr>
            <p:ph type="title"/>
          </p:nvPr>
        </p:nvSpPr>
        <p:spPr bwMode="auto">
          <a:xfrm>
            <a:off x="0" y="116632"/>
            <a:ext cx="2699792" cy="115212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s-ES" dirty="0"/>
              <a:t>Haga clic para cambiar el estilo de título	</a:t>
            </a:r>
          </a:p>
        </p:txBody>
      </p:sp>
      <p:sp>
        <p:nvSpPr>
          <p:cNvPr id="1033" name="Rectangle 9"/>
          <p:cNvSpPr>
            <a:spLocks noChangeArrowheads="1"/>
          </p:cNvSpPr>
          <p:nvPr/>
        </p:nvSpPr>
        <p:spPr bwMode="auto">
          <a:xfrm>
            <a:off x="2743200" y="0"/>
            <a:ext cx="6400800" cy="1371600"/>
          </a:xfrm>
          <a:prstGeom prst="rect">
            <a:avLst/>
          </a:prstGeom>
          <a:solidFill>
            <a:schemeClr val="bg2">
              <a:lumMod val="25000"/>
            </a:schemeClr>
          </a:solidFill>
          <a:ln w="9525">
            <a:noFill/>
            <a:miter lim="800000"/>
            <a:headEnd/>
            <a:tailEnd/>
          </a:ln>
          <a:effectLst/>
        </p:spPr>
        <p:txBody>
          <a:bodyPr wrap="none" anchor="ctr"/>
          <a:lstStyle/>
          <a:p>
            <a:pPr>
              <a:defRPr/>
            </a:pPr>
            <a:endParaRPr lang="es-SV">
              <a:ea typeface="+mn-ea"/>
            </a:endParaRPr>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rtl="0" eaLnBrk="1" fontAlgn="base" hangingPunct="1">
        <a:spcBef>
          <a:spcPct val="0"/>
        </a:spcBef>
        <a:spcAft>
          <a:spcPct val="0"/>
        </a:spcAft>
        <a:defRPr sz="2000">
          <a:solidFill>
            <a:schemeClr val="bg1">
              <a:lumMod val="95000"/>
            </a:schemeClr>
          </a:solidFill>
          <a:latin typeface="Calibri"/>
          <a:ea typeface="ＭＳ Ｐゴシック" charset="0"/>
          <a:cs typeface="+mj-cs"/>
        </a:defRPr>
      </a:lvl1pPr>
      <a:lvl2pPr algn="l" rtl="0" eaLnBrk="1" fontAlgn="base" hangingPunct="1">
        <a:spcBef>
          <a:spcPct val="0"/>
        </a:spcBef>
        <a:spcAft>
          <a:spcPct val="0"/>
        </a:spcAft>
        <a:defRPr sz="2000">
          <a:solidFill>
            <a:srgbClr val="969182"/>
          </a:solidFill>
          <a:latin typeface="Verdana" pitchFamily="34" charset="0"/>
          <a:ea typeface="ＭＳ Ｐゴシック" charset="0"/>
        </a:defRPr>
      </a:lvl2pPr>
      <a:lvl3pPr algn="l" rtl="0" eaLnBrk="1" fontAlgn="base" hangingPunct="1">
        <a:spcBef>
          <a:spcPct val="0"/>
        </a:spcBef>
        <a:spcAft>
          <a:spcPct val="0"/>
        </a:spcAft>
        <a:defRPr sz="2000">
          <a:solidFill>
            <a:srgbClr val="969182"/>
          </a:solidFill>
          <a:latin typeface="Verdana" pitchFamily="34" charset="0"/>
          <a:ea typeface="ＭＳ Ｐゴシック" charset="0"/>
        </a:defRPr>
      </a:lvl3pPr>
      <a:lvl4pPr algn="l" rtl="0" eaLnBrk="1" fontAlgn="base" hangingPunct="1">
        <a:spcBef>
          <a:spcPct val="0"/>
        </a:spcBef>
        <a:spcAft>
          <a:spcPct val="0"/>
        </a:spcAft>
        <a:defRPr sz="2000">
          <a:solidFill>
            <a:srgbClr val="969182"/>
          </a:solidFill>
          <a:latin typeface="Verdana" pitchFamily="34" charset="0"/>
          <a:ea typeface="ＭＳ Ｐゴシック" charset="0"/>
        </a:defRPr>
      </a:lvl4pPr>
      <a:lvl5pPr algn="l" rtl="0" eaLnBrk="1" fontAlgn="base" hangingPunct="1">
        <a:spcBef>
          <a:spcPct val="0"/>
        </a:spcBef>
        <a:spcAft>
          <a:spcPct val="0"/>
        </a:spcAft>
        <a:defRPr sz="2000">
          <a:solidFill>
            <a:srgbClr val="969182"/>
          </a:solidFill>
          <a:latin typeface="Verdana" pitchFamily="34" charset="0"/>
          <a:ea typeface="ＭＳ Ｐゴシック" charset="0"/>
        </a:defRPr>
      </a:lvl5pPr>
      <a:lvl6pPr marL="457200" algn="l" rtl="0" eaLnBrk="1" fontAlgn="base" hangingPunct="1">
        <a:spcBef>
          <a:spcPct val="0"/>
        </a:spcBef>
        <a:spcAft>
          <a:spcPct val="0"/>
        </a:spcAft>
        <a:defRPr sz="2000">
          <a:solidFill>
            <a:srgbClr val="969182"/>
          </a:solidFill>
          <a:latin typeface="Verdana" pitchFamily="34" charset="0"/>
        </a:defRPr>
      </a:lvl6pPr>
      <a:lvl7pPr marL="914400" algn="l" rtl="0" eaLnBrk="1" fontAlgn="base" hangingPunct="1">
        <a:spcBef>
          <a:spcPct val="0"/>
        </a:spcBef>
        <a:spcAft>
          <a:spcPct val="0"/>
        </a:spcAft>
        <a:defRPr sz="2000">
          <a:solidFill>
            <a:srgbClr val="969182"/>
          </a:solidFill>
          <a:latin typeface="Verdana" pitchFamily="34" charset="0"/>
        </a:defRPr>
      </a:lvl7pPr>
      <a:lvl8pPr marL="1371600" algn="l" rtl="0" eaLnBrk="1" fontAlgn="base" hangingPunct="1">
        <a:spcBef>
          <a:spcPct val="0"/>
        </a:spcBef>
        <a:spcAft>
          <a:spcPct val="0"/>
        </a:spcAft>
        <a:defRPr sz="2000">
          <a:solidFill>
            <a:srgbClr val="969182"/>
          </a:solidFill>
          <a:latin typeface="Verdana" pitchFamily="34" charset="0"/>
        </a:defRPr>
      </a:lvl8pPr>
      <a:lvl9pPr marL="1828800" algn="l" rtl="0" eaLnBrk="1" fontAlgn="base" hangingPunct="1">
        <a:spcBef>
          <a:spcPct val="0"/>
        </a:spcBef>
        <a:spcAft>
          <a:spcPct val="0"/>
        </a:spcAft>
        <a:defRPr sz="2000">
          <a:solidFill>
            <a:srgbClr val="969182"/>
          </a:solidFill>
          <a:latin typeface="Verdana" pitchFamily="34" charset="0"/>
        </a:defRPr>
      </a:lvl9pPr>
    </p:titleStyle>
    <p:bodyStyle>
      <a:lvl1pPr marL="342900" indent="-342900" algn="l" rtl="0" eaLnBrk="1" fontAlgn="base" hangingPunct="1">
        <a:spcBef>
          <a:spcPct val="20000"/>
        </a:spcBef>
        <a:spcAft>
          <a:spcPct val="0"/>
        </a:spcAft>
        <a:buChar char="•"/>
        <a:defRPr sz="3200">
          <a:solidFill>
            <a:schemeClr val="tx1"/>
          </a:solidFill>
          <a:latin typeface="Calibri"/>
          <a:ea typeface="ＭＳ Ｐゴシック" charset="0"/>
          <a:cs typeface="+mn-cs"/>
        </a:defRPr>
      </a:lvl1pPr>
      <a:lvl2pPr marL="742950" indent="-285750" algn="l" rtl="0" eaLnBrk="1" fontAlgn="base" hangingPunct="1">
        <a:spcBef>
          <a:spcPct val="20000"/>
        </a:spcBef>
        <a:spcAft>
          <a:spcPct val="0"/>
        </a:spcAft>
        <a:buChar char="–"/>
        <a:defRPr sz="2800">
          <a:solidFill>
            <a:schemeClr val="tx1"/>
          </a:solidFill>
          <a:latin typeface="Calibri"/>
          <a:ea typeface="ＭＳ Ｐゴシック" charset="0"/>
        </a:defRPr>
      </a:lvl2pPr>
      <a:lvl3pPr marL="1143000" indent="-228600" algn="l" rtl="0" eaLnBrk="1" fontAlgn="base" hangingPunct="1">
        <a:spcBef>
          <a:spcPct val="20000"/>
        </a:spcBef>
        <a:spcAft>
          <a:spcPct val="0"/>
        </a:spcAft>
        <a:buChar char="•"/>
        <a:defRPr sz="2400">
          <a:solidFill>
            <a:schemeClr val="tx1"/>
          </a:solidFill>
          <a:latin typeface="Calibri"/>
          <a:ea typeface="ＭＳ Ｐゴシック" charset="0"/>
        </a:defRPr>
      </a:lvl3pPr>
      <a:lvl4pPr marL="1600200" indent="-228600" algn="l" rtl="0" eaLnBrk="1" fontAlgn="base" hangingPunct="1">
        <a:spcBef>
          <a:spcPct val="20000"/>
        </a:spcBef>
        <a:spcAft>
          <a:spcPct val="0"/>
        </a:spcAft>
        <a:buChar char="–"/>
        <a:defRPr sz="2000">
          <a:solidFill>
            <a:schemeClr val="tx1"/>
          </a:solidFill>
          <a:latin typeface="Calibri"/>
          <a:ea typeface="ＭＳ Ｐゴシック" charset="0"/>
        </a:defRPr>
      </a:lvl4pPr>
      <a:lvl5pPr marL="2057400" indent="-228600" algn="l" rtl="0" eaLnBrk="1" fontAlgn="base" hangingPunct="1">
        <a:spcBef>
          <a:spcPct val="20000"/>
        </a:spcBef>
        <a:spcAft>
          <a:spcPct val="0"/>
        </a:spcAft>
        <a:buChar char="»"/>
        <a:defRPr sz="2000">
          <a:solidFill>
            <a:schemeClr val="tx1"/>
          </a:solidFill>
          <a:latin typeface="Calibri"/>
          <a:ea typeface="ＭＳ Ｐゴシック" charset="0"/>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15.jpeg"/><Relationship Id="rId4" Type="http://schemas.openxmlformats.org/officeDocument/2006/relationships/image" Target="../media/image14.jpe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17.jpeg"/></Relationships>
</file>

<file path=ppt/slides/_rels/slide18.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image" Target="../media/image17.jpeg"/><Relationship Id="rId4" Type="http://schemas.openxmlformats.org/officeDocument/2006/relationships/image" Target="../media/image19.jpeg"/></Relationships>
</file>

<file path=ppt/slides/_rels/slide19.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notesSlide" Target="../notesSlides/notesSlide24.xml"/><Relationship Id="rId1" Type="http://schemas.openxmlformats.org/officeDocument/2006/relationships/slideLayout" Target="../slideLayouts/slideLayout2.xml"/><Relationship Id="rId5" Type="http://schemas.openxmlformats.org/officeDocument/2006/relationships/image" Target="../media/image24.jpeg"/><Relationship Id="rId4" Type="http://schemas.openxmlformats.org/officeDocument/2006/relationships/image" Target="../media/image23.jpe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www.earlymoderntexts.com/f_descarte.html"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 Id="rId6" Type="http://schemas.openxmlformats.org/officeDocument/2006/relationships/hyperlink" Target="http://mind.ucsd.edu/syllabi/07-08/Phil-87/williams.pdf" TargetMode="External"/><Relationship Id="rId5" Type="http://schemas.openxmlformats.org/officeDocument/2006/relationships/hyperlink" Target="http://www.scribd.com/doc/2080952/Where-Am-I-" TargetMode="External"/><Relationship Id="rId4" Type="http://schemas.openxmlformats.org/officeDocument/2006/relationships/hyperlink" Target="http://www.earlymoderntexts.com/f_locke.html"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lib.ru/GIBSON/frag_rose.txt" TargetMode="External"/><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openxmlformats.org/officeDocument/2006/relationships/hyperlink" Target="http://people.cs.uct.ac.za/~bfry/dseaward/insidestuff/wintermarket.html"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9.jpeg"/><Relationship Id="rId4" Type="http://schemas.openxmlformats.org/officeDocument/2006/relationships/image" Target="../media/image8.jpeg"/></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youtube.com/watch?v=UShtvCen6So"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11.jpeg"/><Relationship Id="rId4"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blurry.jpg"/>
          <p:cNvPicPr>
            <a:picLocks noChangeAspect="1"/>
          </p:cNvPicPr>
          <p:nvPr/>
        </p:nvPicPr>
        <p:blipFill>
          <a:blip r:embed="rId3" cstate="print">
            <a:duotone>
              <a:schemeClr val="accent5">
                <a:shade val="45000"/>
                <a:satMod val="135000"/>
              </a:schemeClr>
              <a:prstClr val="white"/>
            </a:duotone>
            <a:lum bright="22000"/>
          </a:blip>
          <a:stretch>
            <a:fillRect/>
          </a:stretch>
        </p:blipFill>
        <p:spPr>
          <a:xfrm>
            <a:off x="0" y="-1"/>
            <a:ext cx="9144000" cy="6540963"/>
          </a:xfrm>
          <a:prstGeom prst="rect">
            <a:avLst/>
          </a:prstGeom>
        </p:spPr>
      </p:pic>
      <p:sp>
        <p:nvSpPr>
          <p:cNvPr id="3" name="Subtitle 2"/>
          <p:cNvSpPr>
            <a:spLocks noGrp="1"/>
          </p:cNvSpPr>
          <p:nvPr>
            <p:ph type="subTitle" idx="1"/>
          </p:nvPr>
        </p:nvSpPr>
        <p:spPr>
          <a:xfrm>
            <a:off x="683568" y="5157192"/>
            <a:ext cx="7772400" cy="1296144"/>
          </a:xfrm>
          <a:solidFill>
            <a:schemeClr val="tx1">
              <a:lumMod val="85000"/>
              <a:lumOff val="15000"/>
              <a:alpha val="73000"/>
            </a:schemeClr>
          </a:solidFill>
        </p:spPr>
        <p:txBody>
          <a:bodyPr>
            <a:normAutofit/>
          </a:bodyPr>
          <a:lstStyle/>
          <a:p>
            <a:r>
              <a:rPr lang="en-US" sz="2400" dirty="0" smtClean="0"/>
              <a:t>Cathy Legg</a:t>
            </a:r>
          </a:p>
          <a:p>
            <a:r>
              <a:rPr lang="en-US" sz="2400" dirty="0" smtClean="0"/>
              <a:t>University of Waikato</a:t>
            </a:r>
            <a:endParaRPr lang="en-US" sz="2400" dirty="0"/>
          </a:p>
        </p:txBody>
      </p:sp>
      <p:sp>
        <p:nvSpPr>
          <p:cNvPr id="2" name="Title 1"/>
          <p:cNvSpPr>
            <a:spLocks noGrp="1"/>
          </p:cNvSpPr>
          <p:nvPr>
            <p:ph type="ctrTitle"/>
          </p:nvPr>
        </p:nvSpPr>
        <p:spPr>
          <a:xfrm>
            <a:off x="1547664" y="0"/>
            <a:ext cx="6286544" cy="642942"/>
          </a:xfrm>
          <a:ln/>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ctr"/>
            <a:r>
              <a:rPr lang="en-NZ" sz="3200" b="1" dirty="0" smtClean="0"/>
              <a:t>Possible Worlds</a:t>
            </a:r>
            <a:endParaRPr lang="en-US" sz="3200" b="1" dirty="0"/>
          </a:p>
        </p:txBody>
      </p:sp>
      <p:pic>
        <p:nvPicPr>
          <p:cNvPr id="6" name="Picture 5" descr="WaikatoCrest.jpg"/>
          <p:cNvPicPr>
            <a:picLocks noChangeAspect="1"/>
          </p:cNvPicPr>
          <p:nvPr/>
        </p:nvPicPr>
        <p:blipFill>
          <a:blip r:embed="rId4" cstate="print"/>
          <a:stretch>
            <a:fillRect/>
          </a:stretch>
        </p:blipFill>
        <p:spPr>
          <a:xfrm>
            <a:off x="7518400" y="4941168"/>
            <a:ext cx="1625600" cy="1625600"/>
          </a:xfrm>
          <a:prstGeom prst="rect">
            <a:avLst/>
          </a:prstGeom>
        </p:spPr>
      </p:pic>
      <p:pic>
        <p:nvPicPr>
          <p:cNvPr id="1026" name="il_fi" descr="Possible%20Worlds"/>
          <p:cNvPicPr>
            <a:picLocks noChangeAspect="1" noChangeArrowheads="1"/>
          </p:cNvPicPr>
          <p:nvPr/>
        </p:nvPicPr>
        <p:blipFill>
          <a:blip r:embed="rId5" cstate="print"/>
          <a:srcRect/>
          <a:stretch>
            <a:fillRect/>
          </a:stretch>
        </p:blipFill>
        <p:spPr bwMode="auto">
          <a:xfrm>
            <a:off x="2051720" y="692696"/>
            <a:ext cx="5112568" cy="437859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5</a:t>
            </a:r>
            <a:endParaRPr lang="en-US" sz="2800" dirty="0">
              <a:solidFill>
                <a:srgbClr val="FFFFFF"/>
              </a:solidFill>
            </a:endParaRPr>
          </a:p>
        </p:txBody>
      </p:sp>
      <p:sp>
        <p:nvSpPr>
          <p:cNvPr id="4" name="2 CuadroTexto"/>
          <p:cNvSpPr txBox="1">
            <a:spLocks noChangeArrowheads="1"/>
          </p:cNvSpPr>
          <p:nvPr/>
        </p:nvSpPr>
        <p:spPr bwMode="auto">
          <a:xfrm>
            <a:off x="2928926" y="0"/>
            <a:ext cx="4357718" cy="1569660"/>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rgbClr val="FF6730"/>
                </a:solidFill>
              </a:rPr>
              <a:t>Personal Identity: Locke - Memory</a:t>
            </a:r>
            <a:endParaRPr lang="en-US" sz="1600" dirty="0" smtClean="0">
              <a:solidFill>
                <a:srgbClr val="FF6730"/>
              </a:solidFill>
            </a:endParaRPr>
          </a:p>
          <a:p>
            <a:r>
              <a:rPr lang="en-US" sz="1600" i="1" dirty="0" smtClean="0">
                <a:solidFill>
                  <a:schemeClr val="bg1"/>
                </a:solidFill>
              </a:rPr>
              <a:t>Personal Identity: </a:t>
            </a:r>
            <a:r>
              <a:rPr lang="en-US" sz="1600" i="1" dirty="0" err="1" smtClean="0">
                <a:solidFill>
                  <a:schemeClr val="bg1"/>
                </a:solidFill>
              </a:rPr>
              <a:t>Parfit</a:t>
            </a:r>
            <a:r>
              <a:rPr lang="en-US" sz="1600" i="1" dirty="0" smtClean="0">
                <a:solidFill>
                  <a:schemeClr val="bg1"/>
                </a:solidFill>
              </a:rPr>
              <a:t> - Nihilism</a:t>
            </a:r>
            <a:endParaRPr lang="en-US" sz="1600" dirty="0" smtClean="0">
              <a:solidFill>
                <a:schemeClr val="bg1"/>
              </a:solidFill>
            </a:endParaRPr>
          </a:p>
          <a:p>
            <a:r>
              <a:rPr lang="en-US" sz="1600" i="1" dirty="0" smtClean="0">
                <a:solidFill>
                  <a:schemeClr val="bg1"/>
                </a:solidFill>
              </a:rPr>
              <a:t>Williams: The Self and the Future</a:t>
            </a:r>
            <a:endParaRPr lang="en-US" sz="1600" dirty="0" smtClean="0">
              <a:solidFill>
                <a:schemeClr val="bg1"/>
              </a:solidFill>
            </a:endParaRPr>
          </a:p>
          <a:p>
            <a:r>
              <a:rPr lang="en-US" sz="1600" i="1" dirty="0" smtClean="0">
                <a:solidFill>
                  <a:schemeClr val="bg1"/>
                </a:solidFill>
              </a:rPr>
              <a:t>Personal Identity and </a:t>
            </a:r>
            <a:r>
              <a:rPr lang="en-US" sz="1600" i="1" dirty="0" err="1" smtClean="0">
                <a:solidFill>
                  <a:schemeClr val="bg1"/>
                </a:solidFill>
              </a:rPr>
              <a:t>Indexicality</a:t>
            </a:r>
            <a:endParaRPr lang="en-US" sz="1600" i="1" dirty="0" smtClean="0">
              <a:solidFill>
                <a:schemeClr val="bg1"/>
              </a:solidFill>
            </a:endParaRPr>
          </a:p>
          <a:p>
            <a:r>
              <a:rPr lang="en-US" sz="1600" i="1" dirty="0" smtClean="0">
                <a:solidFill>
                  <a:schemeClr val="bg1"/>
                </a:solidFill>
              </a:rPr>
              <a:t>Final Reflection</a:t>
            </a:r>
            <a:endParaRPr lang="en-US" sz="1600" dirty="0" smtClean="0">
              <a:solidFill>
                <a:schemeClr val="bg1"/>
              </a:solidFill>
            </a:endParaRPr>
          </a:p>
          <a:p>
            <a:r>
              <a:rPr lang="en-US" sz="1600" i="1" dirty="0" smtClean="0">
                <a:solidFill>
                  <a:schemeClr val="bg1"/>
                </a:solidFill>
              </a:rPr>
              <a:t>	</a:t>
            </a:r>
            <a:endParaRPr lang="en-US" sz="1600" dirty="0">
              <a:solidFill>
                <a:schemeClr val="bg1"/>
              </a:solidFill>
              <a:latin typeface="Verdana" charset="0"/>
            </a:endParaRPr>
          </a:p>
        </p:txBody>
      </p:sp>
      <p:sp>
        <p:nvSpPr>
          <p:cNvPr id="11" name="TextBox 10"/>
          <p:cNvSpPr txBox="1"/>
          <p:nvPr/>
        </p:nvSpPr>
        <p:spPr>
          <a:xfrm>
            <a:off x="357158" y="2143116"/>
            <a:ext cx="8286808" cy="4801314"/>
          </a:xfrm>
          <a:prstGeom prst="rect">
            <a:avLst/>
          </a:prstGeom>
          <a:noFill/>
        </p:spPr>
        <p:txBody>
          <a:bodyPr wrap="square" rtlCol="0">
            <a:spAutoFit/>
          </a:bodyPr>
          <a:lstStyle/>
          <a:p>
            <a:r>
              <a:rPr lang="en-NZ" dirty="0" smtClean="0"/>
              <a:t> The fact that we can imagine these possible worlds might seem to suggest that we have a concept of personal identity </a:t>
            </a:r>
            <a:r>
              <a:rPr lang="en-NZ" u="sng" dirty="0" smtClean="0"/>
              <a:t>which purely tracks psychological continuity</a:t>
            </a:r>
            <a:r>
              <a:rPr lang="en-NZ" dirty="0" smtClean="0"/>
              <a:t>, not </a:t>
            </a:r>
            <a:r>
              <a:rPr lang="en-NZ" u="sng" dirty="0" smtClean="0"/>
              <a:t>bodily continuity</a:t>
            </a:r>
            <a:r>
              <a:rPr lang="en-NZ" dirty="0" smtClean="0"/>
              <a:t>.</a:t>
            </a:r>
          </a:p>
          <a:p>
            <a:endParaRPr lang="en-US" dirty="0" smtClean="0"/>
          </a:p>
          <a:p>
            <a:pPr>
              <a:buFontTx/>
              <a:buChar char="-"/>
            </a:pPr>
            <a:r>
              <a:rPr lang="en-NZ" i="1" dirty="0" smtClean="0"/>
              <a:t> Otherwise these stories would not even make sense, wouldn’t they? The Freaky Friday story would just be incomprehensible </a:t>
            </a:r>
            <a:r>
              <a:rPr lang="en-NZ" i="1" dirty="0" smtClean="0"/>
              <a:t>nonsense. </a:t>
            </a:r>
            <a:r>
              <a:rPr lang="en-NZ" i="1" dirty="0" smtClean="0"/>
              <a:t>(Why is </a:t>
            </a:r>
            <a:r>
              <a:rPr lang="en-NZ" i="1" dirty="0" smtClean="0"/>
              <a:t>that </a:t>
            </a:r>
            <a:r>
              <a:rPr lang="en-NZ" i="1" dirty="0" smtClean="0"/>
              <a:t>mother suddenly behaving like her daughter </a:t>
            </a:r>
            <a:r>
              <a:rPr lang="en-NZ" i="1" dirty="0" smtClean="0"/>
              <a:t>did, and </a:t>
            </a:r>
            <a:r>
              <a:rPr lang="en-NZ" i="1" dirty="0" smtClean="0"/>
              <a:t>saying she wants to get out of her body and she doesn’t want to marry the man she is engaged to - ?? This is not a story about body-swapping, this is just a story about two people who are totally insane!) </a:t>
            </a:r>
          </a:p>
          <a:p>
            <a:pPr>
              <a:buFontTx/>
              <a:buChar char="-"/>
            </a:pPr>
            <a:endParaRPr lang="en-NZ" i="1" dirty="0" smtClean="0"/>
          </a:p>
          <a:p>
            <a:pPr>
              <a:buFontTx/>
              <a:buChar char="-"/>
            </a:pPr>
            <a:r>
              <a:rPr lang="en-NZ" i="1" dirty="0" smtClean="0"/>
              <a:t> Or maybe there is something more complex going on? E.g. there is some kind of </a:t>
            </a:r>
            <a:r>
              <a:rPr lang="en-NZ" b="1" i="1" dirty="0" smtClean="0"/>
              <a:t>tension</a:t>
            </a:r>
            <a:r>
              <a:rPr lang="en-NZ" i="1" dirty="0" smtClean="0"/>
              <a:t> in our culture’s concept of personal identity, and this is why we find these stories </a:t>
            </a:r>
            <a:r>
              <a:rPr lang="en-NZ" i="1" dirty="0" smtClean="0"/>
              <a:t>interes</a:t>
            </a:r>
            <a:r>
              <a:rPr lang="en-NZ" i="1" dirty="0" smtClean="0"/>
              <a:t>ting</a:t>
            </a:r>
            <a:r>
              <a:rPr lang="en-NZ" i="1" dirty="0" smtClean="0"/>
              <a:t>...</a:t>
            </a:r>
            <a:endParaRPr lang="en-US" dirty="0" smtClean="0"/>
          </a:p>
          <a:p>
            <a:endParaRPr lang="en-NZ" b="1" i="1" dirty="0" smtClean="0"/>
          </a:p>
          <a:p>
            <a:endParaRPr lang="en-US" dirty="0"/>
          </a:p>
        </p:txBody>
      </p:sp>
      <p:pic>
        <p:nvPicPr>
          <p:cNvPr id="77826" name="Picture 2" descr="https://encrypted-tbn2.google.com/images?q=tbn:ANd9GcRaKTuLCQUO2cLwLT_y_POgSoVR7KjcvGKgd7T3XXocio5Z-sNBaA"/>
          <p:cNvPicPr>
            <a:picLocks noChangeAspect="1" noChangeArrowheads="1"/>
          </p:cNvPicPr>
          <p:nvPr/>
        </p:nvPicPr>
        <p:blipFill>
          <a:blip r:embed="rId3"/>
          <a:srcRect/>
          <a:stretch>
            <a:fillRect/>
          </a:stretch>
        </p:blipFill>
        <p:spPr bwMode="auto">
          <a:xfrm>
            <a:off x="7309563" y="0"/>
            <a:ext cx="1834437" cy="214311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blinds(horizontal)">
                                      <p:cBhvr>
                                        <p:cTn id="7" dur="5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1">
                                            <p:txEl>
                                              <p:pRg st="2" end="2"/>
                                            </p:txEl>
                                          </p:spTgt>
                                        </p:tgtEl>
                                        <p:attrNameLst>
                                          <p:attrName>style.visibility</p:attrName>
                                        </p:attrNameLst>
                                      </p:cBhvr>
                                      <p:to>
                                        <p:strVal val="visible"/>
                                      </p:to>
                                    </p:set>
                                    <p:animEffect transition="in" filter="blinds(horizontal)">
                                      <p:cBhvr>
                                        <p:cTn id="12" dur="500"/>
                                        <p:tgtEl>
                                          <p:spTgt spid="1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1">
                                            <p:txEl>
                                              <p:pRg st="4" end="4"/>
                                            </p:txEl>
                                          </p:spTgt>
                                        </p:tgtEl>
                                        <p:attrNameLst>
                                          <p:attrName>style.visibility</p:attrName>
                                        </p:attrNameLst>
                                      </p:cBhvr>
                                      <p:to>
                                        <p:strVal val="visible"/>
                                      </p:to>
                                    </p:set>
                                    <p:animEffect transition="in" filter="blinds(horizontal)">
                                      <p:cBhvr>
                                        <p:cTn id="17" dur="500"/>
                                        <p:tgtEl>
                                          <p:spTgt spid="1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5</a:t>
            </a:r>
            <a:endParaRPr lang="en-US" sz="2800" dirty="0">
              <a:solidFill>
                <a:srgbClr val="FFFFFF"/>
              </a:solidFill>
            </a:endParaRPr>
          </a:p>
        </p:txBody>
      </p:sp>
      <p:sp>
        <p:nvSpPr>
          <p:cNvPr id="4" name="2 CuadroTexto"/>
          <p:cNvSpPr txBox="1">
            <a:spLocks noChangeArrowheads="1"/>
          </p:cNvSpPr>
          <p:nvPr/>
        </p:nvSpPr>
        <p:spPr bwMode="auto">
          <a:xfrm>
            <a:off x="2928926" y="0"/>
            <a:ext cx="4357718" cy="1569660"/>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rgbClr val="FF6730"/>
                </a:solidFill>
              </a:rPr>
              <a:t>Personal Identity: Locke - Memory</a:t>
            </a:r>
            <a:endParaRPr lang="en-US" sz="1600" dirty="0" smtClean="0">
              <a:solidFill>
                <a:srgbClr val="FF6730"/>
              </a:solidFill>
            </a:endParaRPr>
          </a:p>
          <a:p>
            <a:r>
              <a:rPr lang="en-US" sz="1600" i="1" dirty="0" smtClean="0">
                <a:solidFill>
                  <a:schemeClr val="bg1"/>
                </a:solidFill>
              </a:rPr>
              <a:t>Personal Identity: </a:t>
            </a:r>
            <a:r>
              <a:rPr lang="en-US" sz="1600" i="1" dirty="0" err="1" smtClean="0">
                <a:solidFill>
                  <a:schemeClr val="bg1"/>
                </a:solidFill>
              </a:rPr>
              <a:t>Parfit</a:t>
            </a:r>
            <a:r>
              <a:rPr lang="en-US" sz="1600" i="1" dirty="0" smtClean="0">
                <a:solidFill>
                  <a:schemeClr val="bg1"/>
                </a:solidFill>
              </a:rPr>
              <a:t> - Nihilism</a:t>
            </a:r>
            <a:endParaRPr lang="en-US" sz="1600" dirty="0" smtClean="0">
              <a:solidFill>
                <a:schemeClr val="bg1"/>
              </a:solidFill>
            </a:endParaRPr>
          </a:p>
          <a:p>
            <a:r>
              <a:rPr lang="en-US" sz="1600" i="1" dirty="0" smtClean="0">
                <a:solidFill>
                  <a:schemeClr val="bg1"/>
                </a:solidFill>
              </a:rPr>
              <a:t>Williams: The Self and the Future</a:t>
            </a:r>
            <a:endParaRPr lang="en-US" sz="1600" dirty="0" smtClean="0">
              <a:solidFill>
                <a:schemeClr val="bg1"/>
              </a:solidFill>
            </a:endParaRPr>
          </a:p>
          <a:p>
            <a:r>
              <a:rPr lang="en-US" sz="1600" i="1" dirty="0" smtClean="0">
                <a:solidFill>
                  <a:schemeClr val="bg1"/>
                </a:solidFill>
              </a:rPr>
              <a:t>Personal Identity and </a:t>
            </a:r>
            <a:r>
              <a:rPr lang="en-US" sz="1600" i="1" dirty="0" err="1" smtClean="0">
                <a:solidFill>
                  <a:schemeClr val="bg1"/>
                </a:solidFill>
              </a:rPr>
              <a:t>Indexicality</a:t>
            </a:r>
            <a:endParaRPr lang="en-US" sz="1600" i="1" dirty="0" smtClean="0">
              <a:solidFill>
                <a:schemeClr val="bg1"/>
              </a:solidFill>
            </a:endParaRPr>
          </a:p>
          <a:p>
            <a:r>
              <a:rPr lang="en-US" sz="1600" i="1" dirty="0" smtClean="0">
                <a:solidFill>
                  <a:schemeClr val="bg1"/>
                </a:solidFill>
              </a:rPr>
              <a:t>Final Reflection</a:t>
            </a:r>
            <a:endParaRPr lang="en-US" sz="1600" dirty="0" smtClean="0">
              <a:solidFill>
                <a:schemeClr val="bg1"/>
              </a:solidFill>
            </a:endParaRPr>
          </a:p>
          <a:p>
            <a:r>
              <a:rPr lang="en-US" sz="1600" i="1" dirty="0" smtClean="0">
                <a:solidFill>
                  <a:schemeClr val="bg1"/>
                </a:solidFill>
              </a:rPr>
              <a:t>	</a:t>
            </a:r>
            <a:endParaRPr lang="en-US" sz="1600" dirty="0">
              <a:solidFill>
                <a:schemeClr val="bg1"/>
              </a:solidFill>
              <a:latin typeface="Verdana" charset="0"/>
            </a:endParaRPr>
          </a:p>
        </p:txBody>
      </p:sp>
      <p:sp>
        <p:nvSpPr>
          <p:cNvPr id="11" name="TextBox 10"/>
          <p:cNvSpPr txBox="1"/>
          <p:nvPr/>
        </p:nvSpPr>
        <p:spPr>
          <a:xfrm>
            <a:off x="357158" y="1500174"/>
            <a:ext cx="8286808" cy="4601260"/>
          </a:xfrm>
          <a:prstGeom prst="rect">
            <a:avLst/>
          </a:prstGeom>
          <a:noFill/>
        </p:spPr>
        <p:txBody>
          <a:bodyPr wrap="square" rtlCol="0">
            <a:spAutoFit/>
          </a:bodyPr>
          <a:lstStyle/>
          <a:p>
            <a:r>
              <a:rPr lang="en-NZ" b="1" i="1" dirty="0" smtClean="0">
                <a:solidFill>
                  <a:srgbClr val="C00000"/>
                </a:solidFill>
              </a:rPr>
              <a:t>Personal Identity as Psychological Continuity</a:t>
            </a:r>
          </a:p>
          <a:p>
            <a:endParaRPr lang="en-US" dirty="0" smtClean="0">
              <a:solidFill>
                <a:srgbClr val="C00000"/>
              </a:solidFill>
            </a:endParaRPr>
          </a:p>
          <a:p>
            <a:r>
              <a:rPr lang="en-NZ" dirty="0" smtClean="0"/>
              <a:t>We can say the key criterion for personal identity </a:t>
            </a:r>
            <a:r>
              <a:rPr lang="en-NZ" i="1" dirty="0" smtClean="0"/>
              <a:t>for Locke</a:t>
            </a:r>
            <a:r>
              <a:rPr lang="en-NZ" dirty="0" smtClean="0"/>
              <a:t> is </a:t>
            </a:r>
            <a:r>
              <a:rPr lang="en-NZ" b="1" dirty="0" smtClean="0"/>
              <a:t>psychological continuity</a:t>
            </a:r>
            <a:r>
              <a:rPr lang="en-NZ" dirty="0" smtClean="0"/>
              <a:t>. </a:t>
            </a:r>
          </a:p>
          <a:p>
            <a:pPr>
              <a:spcBef>
                <a:spcPts val="600"/>
              </a:spcBef>
            </a:pPr>
            <a:r>
              <a:rPr lang="en-NZ" dirty="0" smtClean="0"/>
              <a:t>Locke defines psychological continuity in terms of continuity of </a:t>
            </a:r>
            <a:r>
              <a:rPr lang="en-NZ" b="1" dirty="0" smtClean="0"/>
              <a:t>memory</a:t>
            </a:r>
            <a:r>
              <a:rPr lang="en-NZ" dirty="0" smtClean="0"/>
              <a:t>:</a:t>
            </a:r>
          </a:p>
          <a:p>
            <a:pPr>
              <a:buFontTx/>
              <a:buChar char="-"/>
            </a:pPr>
            <a:endParaRPr lang="en-NZ" dirty="0" smtClean="0"/>
          </a:p>
          <a:p>
            <a:pPr>
              <a:buFontTx/>
              <a:buChar char="-"/>
            </a:pPr>
            <a:endParaRPr lang="en-US" dirty="0" smtClean="0"/>
          </a:p>
          <a:p>
            <a:r>
              <a:rPr lang="en-NZ" dirty="0" smtClean="0"/>
              <a:t> </a:t>
            </a:r>
            <a:endParaRPr lang="en-US" dirty="0" smtClean="0"/>
          </a:p>
          <a:p>
            <a:endParaRPr lang="en-NZ" dirty="0" smtClean="0"/>
          </a:p>
          <a:p>
            <a:endParaRPr lang="en-NZ" dirty="0" smtClean="0"/>
          </a:p>
          <a:p>
            <a:r>
              <a:rPr lang="en-NZ" dirty="0" smtClean="0"/>
              <a:t>We could summarise this in more modern terms:</a:t>
            </a:r>
          </a:p>
          <a:p>
            <a:pPr marL="266700"/>
            <a:r>
              <a:rPr lang="en-NZ" b="1" dirty="0" smtClean="0">
                <a:solidFill>
                  <a:srgbClr val="C00000"/>
                </a:solidFill>
              </a:rPr>
              <a:t>Person A at t</a:t>
            </a:r>
            <a:r>
              <a:rPr lang="en-NZ" b="1" baseline="-25000" dirty="0" smtClean="0">
                <a:solidFill>
                  <a:srgbClr val="C00000"/>
                </a:solidFill>
              </a:rPr>
              <a:t>1</a:t>
            </a:r>
            <a:r>
              <a:rPr lang="en-NZ" b="1" dirty="0" smtClean="0">
                <a:solidFill>
                  <a:srgbClr val="C00000"/>
                </a:solidFill>
              </a:rPr>
              <a:t> = Person B at t</a:t>
            </a:r>
            <a:r>
              <a:rPr lang="en-NZ" b="1" baseline="-25000" dirty="0" smtClean="0">
                <a:solidFill>
                  <a:srgbClr val="C00000"/>
                </a:solidFill>
              </a:rPr>
              <a:t>2</a:t>
            </a:r>
            <a:r>
              <a:rPr lang="en-NZ" b="1" dirty="0" smtClean="0">
                <a:solidFill>
                  <a:srgbClr val="C00000"/>
                </a:solidFill>
              </a:rPr>
              <a:t> </a:t>
            </a:r>
            <a:r>
              <a:rPr lang="en-NZ" b="1" i="1" dirty="0" err="1" smtClean="0">
                <a:solidFill>
                  <a:srgbClr val="C00000"/>
                </a:solidFill>
              </a:rPr>
              <a:t>iff</a:t>
            </a:r>
            <a:r>
              <a:rPr lang="en-NZ" b="1" i="1" dirty="0" smtClean="0">
                <a:solidFill>
                  <a:srgbClr val="C00000"/>
                </a:solidFill>
              </a:rPr>
              <a:t> </a:t>
            </a:r>
            <a:r>
              <a:rPr lang="en-NZ" b="1" dirty="0" smtClean="0">
                <a:solidFill>
                  <a:srgbClr val="C00000"/>
                </a:solidFill>
              </a:rPr>
              <a:t>B at t</a:t>
            </a:r>
            <a:r>
              <a:rPr lang="en-NZ" b="1" baseline="-25000" dirty="0" smtClean="0">
                <a:solidFill>
                  <a:srgbClr val="C00000"/>
                </a:solidFill>
              </a:rPr>
              <a:t>2</a:t>
            </a:r>
            <a:r>
              <a:rPr lang="en-NZ" b="1" dirty="0" smtClean="0">
                <a:solidFill>
                  <a:srgbClr val="C00000"/>
                </a:solidFill>
              </a:rPr>
              <a:t> can remember experiences had by A at t</a:t>
            </a:r>
            <a:r>
              <a:rPr lang="en-NZ" b="1" baseline="-25000" dirty="0" smtClean="0">
                <a:solidFill>
                  <a:srgbClr val="C00000"/>
                </a:solidFill>
              </a:rPr>
              <a:t>1</a:t>
            </a:r>
            <a:r>
              <a:rPr lang="en-NZ" b="1" dirty="0" smtClean="0">
                <a:solidFill>
                  <a:srgbClr val="C00000"/>
                </a:solidFill>
              </a:rPr>
              <a:t>.</a:t>
            </a:r>
            <a:endParaRPr lang="en-US" b="1" dirty="0" smtClean="0">
              <a:solidFill>
                <a:srgbClr val="C00000"/>
              </a:solidFill>
            </a:endParaRPr>
          </a:p>
          <a:p>
            <a:endParaRPr lang="en-NZ" b="1" i="1" dirty="0" smtClean="0"/>
          </a:p>
          <a:p>
            <a:endParaRPr lang="en-US" dirty="0"/>
          </a:p>
        </p:txBody>
      </p:sp>
      <p:sp>
        <p:nvSpPr>
          <p:cNvPr id="6" name="Rectangle 5"/>
          <p:cNvSpPr/>
          <p:nvPr/>
        </p:nvSpPr>
        <p:spPr>
          <a:xfrm>
            <a:off x="428596" y="3643314"/>
            <a:ext cx="7500990" cy="857256"/>
          </a:xfrm>
          <a:prstGeom prst="rect">
            <a:avLst/>
          </a:prstGeom>
          <a:solidFill>
            <a:schemeClr val="bg1">
              <a:lumMod val="8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NZ" dirty="0" smtClean="0">
                <a:solidFill>
                  <a:schemeClr val="tx1"/>
                </a:solidFill>
              </a:rPr>
              <a:t>“As far as this consciousness can be extended backwards to any past action or thought, so far reaches the identity of that person” </a:t>
            </a:r>
            <a:endParaRPr lang="en-US" dirty="0" smtClean="0">
              <a:solidFill>
                <a:schemeClr val="tx1"/>
              </a:solidFill>
            </a:endParaRPr>
          </a:p>
        </p:txBody>
      </p:sp>
      <p:sp>
        <p:nvSpPr>
          <p:cNvPr id="7" name="Rectangle 6"/>
          <p:cNvSpPr/>
          <p:nvPr/>
        </p:nvSpPr>
        <p:spPr>
          <a:xfrm>
            <a:off x="214282" y="5786454"/>
            <a:ext cx="8715436" cy="642942"/>
          </a:xfrm>
          <a:prstGeom prst="rect">
            <a:avLst/>
          </a:prstGeom>
          <a:solidFill>
            <a:schemeClr val="bg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i="1" dirty="0" smtClean="0">
                <a:solidFill>
                  <a:schemeClr val="tx1"/>
                </a:solidFill>
              </a:rPr>
              <a:t>What objections to Locke’s account of personal identity can you think of?</a:t>
            </a:r>
            <a:r>
              <a:rPr lang="en-NZ" dirty="0" smtClean="0">
                <a:solidFill>
                  <a:schemeClr val="tx1"/>
                </a:solidFill>
              </a:rPr>
              <a:t>  </a:t>
            </a:r>
            <a:endParaRPr lang="en-US" dirty="0" smtClean="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1">
                                            <p:txEl>
                                              <p:pRg st="3" end="3"/>
                                            </p:txEl>
                                          </p:spTgt>
                                        </p:tgtEl>
                                        <p:attrNameLst>
                                          <p:attrName>style.visibility</p:attrName>
                                        </p:attrNameLst>
                                      </p:cBhvr>
                                      <p:to>
                                        <p:strVal val="visible"/>
                                      </p:to>
                                    </p:set>
                                    <p:animEffect transition="in" filter="blinds(horizontal)">
                                      <p:cBhvr>
                                        <p:cTn id="7" dur="500"/>
                                        <p:tgtEl>
                                          <p:spTgt spid="11">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1">
                                            <p:txEl>
                                              <p:pRg st="9" end="9"/>
                                            </p:txEl>
                                          </p:spTgt>
                                        </p:tgtEl>
                                        <p:attrNameLst>
                                          <p:attrName>style.visibility</p:attrName>
                                        </p:attrNameLst>
                                      </p:cBhvr>
                                      <p:to>
                                        <p:strVal val="visible"/>
                                      </p:to>
                                    </p:set>
                                    <p:animEffect transition="in" filter="blinds(horizontal)">
                                      <p:cBhvr>
                                        <p:cTn id="17" dur="500"/>
                                        <p:tgtEl>
                                          <p:spTgt spid="11">
                                            <p:txEl>
                                              <p:pRg st="9" end="9"/>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1">
                                            <p:txEl>
                                              <p:pRg st="10" end="10"/>
                                            </p:txEl>
                                          </p:spTgt>
                                        </p:tgtEl>
                                        <p:attrNameLst>
                                          <p:attrName>style.visibility</p:attrName>
                                        </p:attrNameLst>
                                      </p:cBhvr>
                                      <p:to>
                                        <p:strVal val="visible"/>
                                      </p:to>
                                    </p:set>
                                    <p:animEffect transition="in" filter="blinds(horizontal)">
                                      <p:cBhvr>
                                        <p:cTn id="22" dur="500"/>
                                        <p:tgtEl>
                                          <p:spTgt spid="11">
                                            <p:txEl>
                                              <p:pRg st="10" end="1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blinds(horizontal)">
                                      <p:cBhvr>
                                        <p:cTn id="2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5</a:t>
            </a:r>
            <a:endParaRPr lang="en-US" sz="2800" dirty="0">
              <a:solidFill>
                <a:srgbClr val="FFFFFF"/>
              </a:solidFill>
            </a:endParaRPr>
          </a:p>
        </p:txBody>
      </p:sp>
      <p:sp>
        <p:nvSpPr>
          <p:cNvPr id="4" name="2 CuadroTexto"/>
          <p:cNvSpPr txBox="1">
            <a:spLocks noChangeArrowheads="1"/>
          </p:cNvSpPr>
          <p:nvPr/>
        </p:nvSpPr>
        <p:spPr bwMode="auto">
          <a:xfrm>
            <a:off x="2928926" y="0"/>
            <a:ext cx="4357718" cy="1569660"/>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rgbClr val="FF6730"/>
                </a:solidFill>
              </a:rPr>
              <a:t>Personal Identity: Locke - Memory</a:t>
            </a:r>
            <a:endParaRPr lang="en-US" sz="1600" dirty="0" smtClean="0">
              <a:solidFill>
                <a:srgbClr val="FF6730"/>
              </a:solidFill>
            </a:endParaRPr>
          </a:p>
          <a:p>
            <a:r>
              <a:rPr lang="en-US" sz="1600" i="1" dirty="0" smtClean="0">
                <a:solidFill>
                  <a:schemeClr val="bg1"/>
                </a:solidFill>
              </a:rPr>
              <a:t>Personal Identity: </a:t>
            </a:r>
            <a:r>
              <a:rPr lang="en-US" sz="1600" i="1" dirty="0" err="1" smtClean="0">
                <a:solidFill>
                  <a:schemeClr val="bg1"/>
                </a:solidFill>
              </a:rPr>
              <a:t>Parfit</a:t>
            </a:r>
            <a:r>
              <a:rPr lang="en-US" sz="1600" i="1" dirty="0" smtClean="0">
                <a:solidFill>
                  <a:schemeClr val="bg1"/>
                </a:solidFill>
              </a:rPr>
              <a:t> - Nihilism</a:t>
            </a:r>
            <a:endParaRPr lang="en-US" sz="1600" dirty="0" smtClean="0">
              <a:solidFill>
                <a:schemeClr val="bg1"/>
              </a:solidFill>
            </a:endParaRPr>
          </a:p>
          <a:p>
            <a:r>
              <a:rPr lang="en-US" sz="1600" i="1" dirty="0" smtClean="0">
                <a:solidFill>
                  <a:schemeClr val="bg1"/>
                </a:solidFill>
              </a:rPr>
              <a:t>Williams: The Self and the Future</a:t>
            </a:r>
            <a:endParaRPr lang="en-US" sz="1600" dirty="0" smtClean="0">
              <a:solidFill>
                <a:schemeClr val="bg1"/>
              </a:solidFill>
            </a:endParaRPr>
          </a:p>
          <a:p>
            <a:r>
              <a:rPr lang="en-US" sz="1600" i="1" dirty="0" smtClean="0">
                <a:solidFill>
                  <a:schemeClr val="bg1"/>
                </a:solidFill>
              </a:rPr>
              <a:t>Personal Identity and </a:t>
            </a:r>
            <a:r>
              <a:rPr lang="en-US" sz="1600" i="1" dirty="0" err="1" smtClean="0">
                <a:solidFill>
                  <a:schemeClr val="bg1"/>
                </a:solidFill>
              </a:rPr>
              <a:t>Indexicality</a:t>
            </a:r>
            <a:endParaRPr lang="en-US" sz="1600" i="1" dirty="0" smtClean="0">
              <a:solidFill>
                <a:schemeClr val="bg1"/>
              </a:solidFill>
            </a:endParaRPr>
          </a:p>
          <a:p>
            <a:r>
              <a:rPr lang="en-US" sz="1600" i="1" dirty="0" smtClean="0">
                <a:solidFill>
                  <a:schemeClr val="bg1"/>
                </a:solidFill>
              </a:rPr>
              <a:t>Final Reflection</a:t>
            </a:r>
            <a:endParaRPr lang="en-US" sz="1600" dirty="0" smtClean="0">
              <a:solidFill>
                <a:schemeClr val="bg1"/>
              </a:solidFill>
            </a:endParaRPr>
          </a:p>
          <a:p>
            <a:r>
              <a:rPr lang="en-US" sz="1600" i="1" dirty="0" smtClean="0">
                <a:solidFill>
                  <a:schemeClr val="bg1"/>
                </a:solidFill>
              </a:rPr>
              <a:t>	</a:t>
            </a:r>
            <a:endParaRPr lang="en-US" sz="1600" dirty="0">
              <a:solidFill>
                <a:schemeClr val="bg1"/>
              </a:solidFill>
              <a:latin typeface="Verdana" charset="0"/>
            </a:endParaRPr>
          </a:p>
        </p:txBody>
      </p:sp>
      <p:sp>
        <p:nvSpPr>
          <p:cNvPr id="11" name="TextBox 10"/>
          <p:cNvSpPr txBox="1"/>
          <p:nvPr/>
        </p:nvSpPr>
        <p:spPr>
          <a:xfrm>
            <a:off x="357158" y="1500174"/>
            <a:ext cx="8286808" cy="646331"/>
          </a:xfrm>
          <a:prstGeom prst="rect">
            <a:avLst/>
          </a:prstGeom>
          <a:noFill/>
        </p:spPr>
        <p:txBody>
          <a:bodyPr wrap="square" rtlCol="0">
            <a:spAutoFit/>
          </a:bodyPr>
          <a:lstStyle/>
          <a:p>
            <a:endParaRPr lang="en-NZ" b="1" i="1" dirty="0" smtClean="0"/>
          </a:p>
          <a:p>
            <a:endParaRPr lang="en-US" dirty="0"/>
          </a:p>
        </p:txBody>
      </p:sp>
      <p:sp>
        <p:nvSpPr>
          <p:cNvPr id="7" name="Rectangle 6"/>
          <p:cNvSpPr/>
          <p:nvPr/>
        </p:nvSpPr>
        <p:spPr>
          <a:xfrm>
            <a:off x="357158" y="1785926"/>
            <a:ext cx="8358246" cy="2714644"/>
          </a:xfrm>
          <a:prstGeom prst="rect">
            <a:avLst/>
          </a:prstGeom>
          <a:solidFill>
            <a:schemeClr val="bg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smtClean="0">
              <a:solidFill>
                <a:schemeClr val="tx1"/>
              </a:solidFill>
            </a:endParaRPr>
          </a:p>
          <a:p>
            <a:pPr algn="ctr"/>
            <a:endParaRPr lang="en-NZ" dirty="0" smtClean="0">
              <a:solidFill>
                <a:schemeClr val="tx1"/>
              </a:solidFill>
            </a:endParaRPr>
          </a:p>
          <a:p>
            <a:pPr algn="ctr"/>
            <a:endParaRPr lang="en-NZ" dirty="0" smtClean="0">
              <a:solidFill>
                <a:schemeClr val="tx1"/>
              </a:solidFill>
            </a:endParaRPr>
          </a:p>
          <a:p>
            <a:pPr algn="ctr"/>
            <a:endParaRPr lang="en-NZ" dirty="0" smtClean="0">
              <a:solidFill>
                <a:schemeClr val="tx1"/>
              </a:solidFill>
            </a:endParaRPr>
          </a:p>
          <a:p>
            <a:pPr algn="ctr"/>
            <a:endParaRPr lang="en-US" dirty="0" smtClean="0">
              <a:solidFill>
                <a:schemeClr val="tx1"/>
              </a:solidFill>
            </a:endParaRPr>
          </a:p>
        </p:txBody>
      </p:sp>
      <p:pic>
        <p:nvPicPr>
          <p:cNvPr id="6146" name="Picture 2" descr="Memento"/>
          <p:cNvPicPr>
            <a:picLocks noChangeAspect="1" noChangeArrowheads="1"/>
          </p:cNvPicPr>
          <p:nvPr/>
        </p:nvPicPr>
        <p:blipFill>
          <a:blip r:embed="rId3"/>
          <a:srcRect/>
          <a:stretch>
            <a:fillRect/>
          </a:stretch>
        </p:blipFill>
        <p:spPr bwMode="auto">
          <a:xfrm>
            <a:off x="500034" y="1857364"/>
            <a:ext cx="3810000" cy="2524126"/>
          </a:xfrm>
          <a:prstGeom prst="rect">
            <a:avLst/>
          </a:prstGeom>
          <a:noFill/>
        </p:spPr>
      </p:pic>
      <p:sp>
        <p:nvSpPr>
          <p:cNvPr id="9" name="TextBox 8"/>
          <p:cNvSpPr txBox="1"/>
          <p:nvPr/>
        </p:nvSpPr>
        <p:spPr>
          <a:xfrm>
            <a:off x="4643438" y="2214554"/>
            <a:ext cx="3857652" cy="1477328"/>
          </a:xfrm>
          <a:prstGeom prst="rect">
            <a:avLst/>
          </a:prstGeom>
          <a:noFill/>
        </p:spPr>
        <p:txBody>
          <a:bodyPr wrap="square" rtlCol="0">
            <a:spAutoFit/>
          </a:bodyPr>
          <a:lstStyle/>
          <a:p>
            <a:r>
              <a:rPr lang="en-NZ" u="sng" dirty="0" smtClean="0"/>
              <a:t>The movie Memento </a:t>
            </a:r>
            <a:r>
              <a:rPr lang="en-NZ" dirty="0" smtClean="0"/>
              <a:t>provides a brilliant aid to philosophical reflection on these questions (watch 1:10–6:05)</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5</a:t>
            </a:r>
            <a:endParaRPr lang="en-US" sz="2800" dirty="0">
              <a:solidFill>
                <a:srgbClr val="FFFFFF"/>
              </a:solidFill>
            </a:endParaRPr>
          </a:p>
        </p:txBody>
      </p:sp>
      <p:sp>
        <p:nvSpPr>
          <p:cNvPr id="4" name="2 CuadroTexto"/>
          <p:cNvSpPr txBox="1">
            <a:spLocks noChangeArrowheads="1"/>
          </p:cNvSpPr>
          <p:nvPr/>
        </p:nvSpPr>
        <p:spPr bwMode="auto">
          <a:xfrm>
            <a:off x="2928926" y="0"/>
            <a:ext cx="4357718" cy="1569660"/>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rgbClr val="FF6730"/>
                </a:solidFill>
              </a:rPr>
              <a:t>Personal Identity: Locke - Memory</a:t>
            </a:r>
            <a:endParaRPr lang="en-US" sz="1600" dirty="0" smtClean="0">
              <a:solidFill>
                <a:srgbClr val="FF6730"/>
              </a:solidFill>
            </a:endParaRPr>
          </a:p>
          <a:p>
            <a:r>
              <a:rPr lang="en-US" sz="1600" i="1" dirty="0" smtClean="0">
                <a:solidFill>
                  <a:schemeClr val="bg1"/>
                </a:solidFill>
              </a:rPr>
              <a:t>Personal Identity: </a:t>
            </a:r>
            <a:r>
              <a:rPr lang="en-US" sz="1600" i="1" dirty="0" err="1" smtClean="0">
                <a:solidFill>
                  <a:schemeClr val="bg1"/>
                </a:solidFill>
              </a:rPr>
              <a:t>Parfit</a:t>
            </a:r>
            <a:r>
              <a:rPr lang="en-US" sz="1600" i="1" dirty="0" smtClean="0">
                <a:solidFill>
                  <a:schemeClr val="bg1"/>
                </a:solidFill>
              </a:rPr>
              <a:t> - Nihilism</a:t>
            </a:r>
            <a:endParaRPr lang="en-US" sz="1600" dirty="0" smtClean="0">
              <a:solidFill>
                <a:schemeClr val="bg1"/>
              </a:solidFill>
            </a:endParaRPr>
          </a:p>
          <a:p>
            <a:r>
              <a:rPr lang="en-US" sz="1600" i="1" dirty="0" smtClean="0">
                <a:solidFill>
                  <a:schemeClr val="bg1"/>
                </a:solidFill>
              </a:rPr>
              <a:t>Williams: The Self and the Future</a:t>
            </a:r>
            <a:endParaRPr lang="en-US" sz="1600" dirty="0" smtClean="0">
              <a:solidFill>
                <a:schemeClr val="bg1"/>
              </a:solidFill>
            </a:endParaRPr>
          </a:p>
          <a:p>
            <a:r>
              <a:rPr lang="en-US" sz="1600" i="1" dirty="0" smtClean="0">
                <a:solidFill>
                  <a:schemeClr val="bg1"/>
                </a:solidFill>
              </a:rPr>
              <a:t>Personal Identity and </a:t>
            </a:r>
            <a:r>
              <a:rPr lang="en-US" sz="1600" i="1" dirty="0" err="1" smtClean="0">
                <a:solidFill>
                  <a:schemeClr val="bg1"/>
                </a:solidFill>
              </a:rPr>
              <a:t>Indexicality</a:t>
            </a:r>
            <a:endParaRPr lang="en-US" sz="1600" i="1" dirty="0" smtClean="0">
              <a:solidFill>
                <a:schemeClr val="bg1"/>
              </a:solidFill>
            </a:endParaRPr>
          </a:p>
          <a:p>
            <a:r>
              <a:rPr lang="en-US" sz="1600" i="1" dirty="0" smtClean="0">
                <a:solidFill>
                  <a:schemeClr val="bg1"/>
                </a:solidFill>
              </a:rPr>
              <a:t>Final Reflection</a:t>
            </a:r>
            <a:endParaRPr lang="en-US" sz="1600" dirty="0" smtClean="0">
              <a:solidFill>
                <a:schemeClr val="bg1"/>
              </a:solidFill>
            </a:endParaRPr>
          </a:p>
          <a:p>
            <a:r>
              <a:rPr lang="en-US" sz="1600" i="1" dirty="0" smtClean="0">
                <a:solidFill>
                  <a:schemeClr val="bg1"/>
                </a:solidFill>
              </a:rPr>
              <a:t>	</a:t>
            </a:r>
            <a:endParaRPr lang="en-US" sz="1600" dirty="0">
              <a:solidFill>
                <a:schemeClr val="bg1"/>
              </a:solidFill>
              <a:latin typeface="Verdana" charset="0"/>
            </a:endParaRPr>
          </a:p>
        </p:txBody>
      </p:sp>
      <p:sp>
        <p:nvSpPr>
          <p:cNvPr id="11" name="TextBox 10"/>
          <p:cNvSpPr txBox="1"/>
          <p:nvPr/>
        </p:nvSpPr>
        <p:spPr>
          <a:xfrm>
            <a:off x="357158" y="1643050"/>
            <a:ext cx="8286808" cy="923330"/>
          </a:xfrm>
          <a:prstGeom prst="rect">
            <a:avLst/>
          </a:prstGeom>
          <a:noFill/>
        </p:spPr>
        <p:txBody>
          <a:bodyPr wrap="square" rtlCol="0">
            <a:spAutoFit/>
          </a:bodyPr>
          <a:lstStyle/>
          <a:p>
            <a:endParaRPr lang="en-US" b="1" dirty="0" smtClean="0">
              <a:solidFill>
                <a:srgbClr val="C00000"/>
              </a:solidFill>
            </a:endParaRPr>
          </a:p>
          <a:p>
            <a:endParaRPr lang="en-NZ" b="1" i="1" dirty="0" smtClean="0"/>
          </a:p>
          <a:p>
            <a:endParaRPr lang="en-US" dirty="0"/>
          </a:p>
        </p:txBody>
      </p:sp>
      <p:sp>
        <p:nvSpPr>
          <p:cNvPr id="6" name="Rectangle 5"/>
          <p:cNvSpPr/>
          <p:nvPr/>
        </p:nvSpPr>
        <p:spPr>
          <a:xfrm>
            <a:off x="214282" y="3857628"/>
            <a:ext cx="8572560" cy="2428892"/>
          </a:xfrm>
          <a:prstGeom prst="rect">
            <a:avLst/>
          </a:prstGeom>
          <a:solidFill>
            <a:schemeClr val="bg1">
              <a:lumMod val="8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eaLnBrk="0" fontAlgn="base" hangingPunct="0">
              <a:spcBef>
                <a:spcPct val="0"/>
              </a:spcBef>
              <a:spcAft>
                <a:spcPct val="0"/>
              </a:spcAft>
            </a:pPr>
            <a:r>
              <a:rPr lang="en-NZ" altLang="zh-CN" b="1" dirty="0" smtClean="0">
                <a:solidFill>
                  <a:schemeClr val="tx1"/>
                </a:solidFill>
                <a:latin typeface="Arial" pitchFamily="34" charset="0"/>
                <a:ea typeface="Times New Roman" pitchFamily="18" charset="0"/>
                <a:cs typeface="Arial" pitchFamily="34" charset="0"/>
              </a:rPr>
              <a:t>“It may be objected: ‘Suppose I wholly lose the memory of some parts of my life beyond any possibility of retrieving them, so that I shall never be conscious of them again; aren’t I still the same person who did those actions, had those thoughts that I once was conscious of, even though I have now forgotten them?’ To this I answer that we must be careful about what the word ‘I’ is applied to. This objector is thinking of sameness of the man, and calls it ‘I’ because he assumes that the same man is the same person. But the assumption isn’t necessarily correct… “</a:t>
            </a:r>
            <a:endParaRPr lang="en-NZ" altLang="zh-CN" dirty="0" smtClean="0">
              <a:solidFill>
                <a:schemeClr val="tx1"/>
              </a:solidFill>
              <a:latin typeface="Arial" pitchFamily="34" charset="0"/>
              <a:cs typeface="Arial" pitchFamily="34" charset="0"/>
            </a:endParaRPr>
          </a:p>
        </p:txBody>
      </p:sp>
      <p:sp>
        <p:nvSpPr>
          <p:cNvPr id="4097" name="Rectangle 1"/>
          <p:cNvSpPr>
            <a:spLocks noChangeArrowheads="1"/>
          </p:cNvSpPr>
          <p:nvPr/>
        </p:nvSpPr>
        <p:spPr bwMode="auto">
          <a:xfrm>
            <a:off x="0" y="1500174"/>
            <a:ext cx="8929718" cy="209288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NZ" altLang="zh-CN" sz="2000" b="0" i="1" u="sng" strike="noStrike" cap="none" normalizeH="0" baseline="0" dirty="0" smtClean="0">
                <a:ln>
                  <a:noFill/>
                </a:ln>
                <a:solidFill>
                  <a:srgbClr val="C00000"/>
                </a:solidFill>
                <a:effectLst/>
                <a:latin typeface="Times"/>
                <a:ea typeface="SimSun" pitchFamily="2" charset="-122"/>
                <a:cs typeface="Times New Roman" pitchFamily="18" charset="0"/>
              </a:rPr>
              <a:t>Popular objections:</a:t>
            </a:r>
            <a:endParaRPr kumimoji="0" lang="en-US" altLang="zh-CN" sz="2000" b="0" i="0" u="none" strike="noStrike" cap="none" normalizeH="0" baseline="0" dirty="0" smtClean="0">
              <a:ln>
                <a:noFill/>
              </a:ln>
              <a:solidFill>
                <a:srgbClr val="C00000"/>
              </a:solidFill>
              <a:effectLst/>
              <a:latin typeface="Arial" pitchFamily="34" charset="0"/>
              <a:cs typeface="Arial" pitchFamily="34" charset="0"/>
            </a:endParaRPr>
          </a:p>
          <a:p>
            <a:pPr marL="0" marR="0" lvl="0" indent="0" algn="l" defTabSz="914400" rtl="0" eaLnBrk="0" fontAlgn="base" latinLnBrk="0" hangingPunct="0">
              <a:lnSpc>
                <a:spcPct val="100000"/>
              </a:lnSpc>
              <a:spcBef>
                <a:spcPts val="600"/>
              </a:spcBef>
              <a:spcAft>
                <a:spcPct val="0"/>
              </a:spcAft>
              <a:buClrTx/>
              <a:buSzTx/>
              <a:buFontTx/>
              <a:buNone/>
              <a:tabLst/>
            </a:pPr>
            <a:r>
              <a:rPr kumimoji="0" lang="en-NZ" altLang="zh-CN" sz="2000" b="1" i="0" u="none" strike="noStrike" cap="none" normalizeH="0" baseline="0" dirty="0" smtClean="0">
                <a:ln>
                  <a:noFill/>
                </a:ln>
                <a:solidFill>
                  <a:schemeClr val="tx1"/>
                </a:solidFill>
                <a:effectLst/>
                <a:latin typeface="Times"/>
                <a:ea typeface="SimSun" pitchFamily="2" charset="-122"/>
                <a:cs typeface="Times New Roman" pitchFamily="18" charset="0"/>
              </a:rPr>
              <a:t>1)</a:t>
            </a:r>
            <a:r>
              <a:rPr kumimoji="0" lang="en-NZ" altLang="zh-CN" sz="2000" b="0" i="0" u="none" strike="noStrike" cap="none" normalizeH="0" baseline="0" dirty="0" smtClean="0">
                <a:ln>
                  <a:noFill/>
                </a:ln>
                <a:solidFill>
                  <a:schemeClr val="tx1"/>
                </a:solidFill>
                <a:effectLst/>
                <a:latin typeface="Times"/>
                <a:ea typeface="SimSun" pitchFamily="2" charset="-122"/>
                <a:cs typeface="Times New Roman" pitchFamily="18" charset="0"/>
              </a:rPr>
              <a:t> “According to this theory of personal identity, I am not identical with me at 2 years old, because I can’t remember anything that happened to me at 2 years old. And that is a result we don’t want.”</a:t>
            </a:r>
            <a:endParaRPr kumimoji="0" lang="en-US" altLang="zh-CN"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ts val="600"/>
              </a:spcBef>
              <a:spcAft>
                <a:spcPct val="0"/>
              </a:spcAft>
              <a:buClrTx/>
              <a:buSzTx/>
              <a:buFontTx/>
              <a:buNone/>
              <a:tabLst/>
            </a:pPr>
            <a:r>
              <a:rPr kumimoji="0" lang="en-NZ" altLang="zh-CN" sz="2000" b="0" i="1" u="sng" strike="noStrike" cap="none" normalizeH="0" baseline="0" dirty="0" smtClean="0">
                <a:ln>
                  <a:noFill/>
                </a:ln>
                <a:solidFill>
                  <a:srgbClr val="C00000"/>
                </a:solidFill>
                <a:effectLst/>
                <a:latin typeface="Times"/>
                <a:ea typeface="SimSun" pitchFamily="2" charset="-122"/>
                <a:cs typeface="Times New Roman" pitchFamily="18" charset="0"/>
              </a:rPr>
              <a:t>Locke’s reply</a:t>
            </a:r>
            <a:r>
              <a:rPr kumimoji="0" lang="en-NZ" altLang="zh-CN" sz="2000" b="0" i="0" u="none" strike="noStrike" cap="none" normalizeH="0" baseline="0" dirty="0" smtClean="0">
                <a:ln>
                  <a:noFill/>
                </a:ln>
                <a:solidFill>
                  <a:srgbClr val="C00000"/>
                </a:solidFill>
                <a:effectLst/>
                <a:latin typeface="Times"/>
                <a:ea typeface="SimSun" pitchFamily="2" charset="-122"/>
                <a:cs typeface="Times New Roman" pitchFamily="18" charset="0"/>
              </a:rPr>
              <a:t>:</a:t>
            </a:r>
            <a:r>
              <a:rPr kumimoji="0" lang="en-NZ" altLang="zh-CN" sz="2000" b="0" i="0" u="none" strike="noStrike" cap="none" normalizeH="0" baseline="0" dirty="0" smtClean="0">
                <a:ln>
                  <a:noFill/>
                </a:ln>
                <a:solidFill>
                  <a:schemeClr val="tx1"/>
                </a:solidFill>
                <a:effectLst/>
                <a:latin typeface="Times"/>
                <a:ea typeface="SimSun" pitchFamily="2" charset="-122"/>
                <a:cs typeface="Times New Roman" pitchFamily="18" charset="0"/>
              </a:rPr>
              <a:t> </a:t>
            </a:r>
            <a:r>
              <a:rPr kumimoji="0" lang="en-NZ" altLang="zh-CN" sz="2000" b="0" i="0" u="none" strike="noStrike" cap="none" normalizeH="0" baseline="0" dirty="0" smtClean="0">
                <a:ln>
                  <a:noFill/>
                </a:ln>
                <a:solidFill>
                  <a:srgbClr val="0070C0"/>
                </a:solidFill>
                <a:effectLst/>
                <a:latin typeface="Times"/>
                <a:ea typeface="SimSun" pitchFamily="2" charset="-122"/>
                <a:cs typeface="Times New Roman" pitchFamily="18" charset="0"/>
              </a:rPr>
              <a:t>Bite</a:t>
            </a:r>
            <a:r>
              <a:rPr kumimoji="0" lang="en-NZ" altLang="zh-CN" sz="2000" b="0" i="0" u="none" strike="noStrike" cap="none" normalizeH="0" dirty="0" smtClean="0">
                <a:ln>
                  <a:noFill/>
                </a:ln>
                <a:solidFill>
                  <a:srgbClr val="0070C0"/>
                </a:solidFill>
                <a:effectLst/>
                <a:latin typeface="Times"/>
                <a:ea typeface="SimSun" pitchFamily="2" charset="-122"/>
                <a:cs typeface="Times New Roman" pitchFamily="18" charset="0"/>
              </a:rPr>
              <a:t> the bullet. </a:t>
            </a:r>
            <a:r>
              <a:rPr kumimoji="0" lang="en-NZ" altLang="zh-CN" sz="2000" b="0" i="0" u="none" strike="noStrike" cap="none" normalizeH="0" baseline="0" dirty="0" smtClean="0">
                <a:ln>
                  <a:noFill/>
                </a:ln>
                <a:solidFill>
                  <a:schemeClr val="tx1"/>
                </a:solidFill>
                <a:effectLst/>
                <a:latin typeface="Times"/>
                <a:ea typeface="SimSun" pitchFamily="2" charset="-122"/>
                <a:cs typeface="Times New Roman" pitchFamily="18" charset="0"/>
              </a:rPr>
              <a:t>You are not the same </a:t>
            </a:r>
            <a:r>
              <a:rPr kumimoji="0" lang="en-NZ" altLang="zh-CN" sz="2000" b="0" i="1" u="none" strike="noStrike" cap="none" normalizeH="0" baseline="0" dirty="0" smtClean="0">
                <a:ln>
                  <a:noFill/>
                </a:ln>
                <a:solidFill>
                  <a:schemeClr val="tx1"/>
                </a:solidFill>
                <a:effectLst/>
                <a:latin typeface="Times"/>
                <a:ea typeface="SimSun" pitchFamily="2" charset="-122"/>
                <a:cs typeface="Times New Roman" pitchFamily="18" charset="0"/>
              </a:rPr>
              <a:t>person</a:t>
            </a:r>
            <a:r>
              <a:rPr kumimoji="0" lang="en-NZ" altLang="zh-CN" sz="2000" b="0" i="0" u="none" strike="noStrike" cap="none" normalizeH="0" baseline="0" dirty="0" smtClean="0">
                <a:ln>
                  <a:noFill/>
                </a:ln>
                <a:solidFill>
                  <a:schemeClr val="tx1"/>
                </a:solidFill>
                <a:effectLst/>
                <a:latin typeface="Times"/>
                <a:ea typeface="SimSun" pitchFamily="2" charset="-122"/>
                <a:cs typeface="Times New Roman" pitchFamily="18" charset="0"/>
              </a:rPr>
              <a:t> that you were when you were 2, although you might be the same ‘</a:t>
            </a:r>
            <a:r>
              <a:rPr kumimoji="0" lang="en-NZ" altLang="zh-CN" sz="2000" b="0" i="1" u="none" strike="noStrike" cap="none" normalizeH="0" baseline="0" dirty="0" smtClean="0">
                <a:ln>
                  <a:noFill/>
                </a:ln>
                <a:solidFill>
                  <a:schemeClr val="tx1"/>
                </a:solidFill>
                <a:effectLst/>
                <a:latin typeface="Times"/>
                <a:ea typeface="SimSun" pitchFamily="2" charset="-122"/>
                <a:cs typeface="Times New Roman" pitchFamily="18" charset="0"/>
              </a:rPr>
              <a:t>man</a:t>
            </a:r>
            <a:r>
              <a:rPr kumimoji="0" lang="en-NZ" altLang="zh-CN" sz="2000" b="0" i="0" u="none" strike="noStrike" cap="none" normalizeH="0" baseline="0" dirty="0" smtClean="0">
                <a:ln>
                  <a:noFill/>
                </a:ln>
                <a:solidFill>
                  <a:schemeClr val="tx1"/>
                </a:solidFill>
                <a:effectLst/>
                <a:latin typeface="Times"/>
                <a:ea typeface="SimSun" pitchFamily="2" charset="-122"/>
                <a:cs typeface="Times New Roman" pitchFamily="18" charset="0"/>
              </a:rPr>
              <a:t>’ (i.e. organism):</a:t>
            </a:r>
            <a:endParaRPr kumimoji="0" lang="en-NZ" altLang="zh-CN"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nodePh="1">
                                  <p:stCondLst>
                                    <p:cond delay="0"/>
                                  </p:stCondLst>
                                  <p:endCondLst>
                                    <p:cond evt="begin" delay="0">
                                      <p:tn val="10"/>
                                    </p:cond>
                                  </p:endCondLst>
                                  <p:childTnLst>
                                    <p:set>
                                      <p:cBhvr>
                                        <p:cTn id="11" dur="1" fill="hold">
                                          <p:stCondLst>
                                            <p:cond delay="0"/>
                                          </p:stCondLst>
                                        </p:cTn>
                                        <p:tgtEl>
                                          <p:spTgt spid="11">
                                            <p:txEl>
                                              <p:pRg st="0" end="0"/>
                                            </p:txEl>
                                          </p:spTgt>
                                        </p:tgtEl>
                                        <p:attrNameLst>
                                          <p:attrName>style.visibility</p:attrName>
                                        </p:attrNameLst>
                                      </p:cBhvr>
                                      <p:to>
                                        <p:strVal val="visible"/>
                                      </p:to>
                                    </p:set>
                                    <p:animEffect transition="in" filter="blinds(horizontal)">
                                      <p:cBhvr>
                                        <p:cTn id="12" dur="500"/>
                                        <p:tgtEl>
                                          <p:spTgt spid="1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5</a:t>
            </a:r>
            <a:endParaRPr lang="en-US" sz="2800" dirty="0">
              <a:solidFill>
                <a:srgbClr val="FFFFFF"/>
              </a:solidFill>
            </a:endParaRPr>
          </a:p>
        </p:txBody>
      </p:sp>
      <p:sp>
        <p:nvSpPr>
          <p:cNvPr id="4" name="2 CuadroTexto"/>
          <p:cNvSpPr txBox="1">
            <a:spLocks noChangeArrowheads="1"/>
          </p:cNvSpPr>
          <p:nvPr/>
        </p:nvSpPr>
        <p:spPr bwMode="auto">
          <a:xfrm>
            <a:off x="2928926" y="0"/>
            <a:ext cx="4357718" cy="1569660"/>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rgbClr val="FF6730"/>
                </a:solidFill>
              </a:rPr>
              <a:t>Personal Identity: Locke - Memory</a:t>
            </a:r>
            <a:endParaRPr lang="en-US" sz="1600" dirty="0" smtClean="0">
              <a:solidFill>
                <a:srgbClr val="FF6730"/>
              </a:solidFill>
            </a:endParaRPr>
          </a:p>
          <a:p>
            <a:r>
              <a:rPr lang="en-US" sz="1600" i="1" dirty="0" smtClean="0">
                <a:solidFill>
                  <a:schemeClr val="bg1"/>
                </a:solidFill>
              </a:rPr>
              <a:t>Personal Identity: </a:t>
            </a:r>
            <a:r>
              <a:rPr lang="en-US" sz="1600" i="1" dirty="0" err="1" smtClean="0">
                <a:solidFill>
                  <a:schemeClr val="bg1"/>
                </a:solidFill>
              </a:rPr>
              <a:t>Parfit</a:t>
            </a:r>
            <a:r>
              <a:rPr lang="en-US" sz="1600" i="1" dirty="0" smtClean="0">
                <a:solidFill>
                  <a:schemeClr val="bg1"/>
                </a:solidFill>
              </a:rPr>
              <a:t> - Nihilism</a:t>
            </a:r>
            <a:endParaRPr lang="en-US" sz="1600" dirty="0" smtClean="0">
              <a:solidFill>
                <a:schemeClr val="bg1"/>
              </a:solidFill>
            </a:endParaRPr>
          </a:p>
          <a:p>
            <a:r>
              <a:rPr lang="en-US" sz="1600" i="1" dirty="0" smtClean="0">
                <a:solidFill>
                  <a:schemeClr val="bg1"/>
                </a:solidFill>
              </a:rPr>
              <a:t>Williams: The Self and the Future</a:t>
            </a:r>
            <a:endParaRPr lang="en-US" sz="1600" dirty="0" smtClean="0">
              <a:solidFill>
                <a:schemeClr val="bg1"/>
              </a:solidFill>
            </a:endParaRPr>
          </a:p>
          <a:p>
            <a:r>
              <a:rPr lang="en-US" sz="1600" i="1" dirty="0" smtClean="0">
                <a:solidFill>
                  <a:schemeClr val="bg1"/>
                </a:solidFill>
              </a:rPr>
              <a:t>Personal Identity and </a:t>
            </a:r>
            <a:r>
              <a:rPr lang="en-US" sz="1600" i="1" dirty="0" err="1" smtClean="0">
                <a:solidFill>
                  <a:schemeClr val="bg1"/>
                </a:solidFill>
              </a:rPr>
              <a:t>Indexicality</a:t>
            </a:r>
            <a:endParaRPr lang="en-US" sz="1600" i="1" dirty="0" smtClean="0">
              <a:solidFill>
                <a:schemeClr val="bg1"/>
              </a:solidFill>
            </a:endParaRPr>
          </a:p>
          <a:p>
            <a:r>
              <a:rPr lang="en-US" sz="1600" i="1" dirty="0" smtClean="0">
                <a:solidFill>
                  <a:schemeClr val="bg1"/>
                </a:solidFill>
              </a:rPr>
              <a:t>Final Reflection</a:t>
            </a:r>
            <a:endParaRPr lang="en-US" sz="1600" dirty="0" smtClean="0">
              <a:solidFill>
                <a:schemeClr val="bg1"/>
              </a:solidFill>
            </a:endParaRPr>
          </a:p>
          <a:p>
            <a:r>
              <a:rPr lang="en-US" sz="1600" i="1" dirty="0" smtClean="0">
                <a:solidFill>
                  <a:schemeClr val="bg1"/>
                </a:solidFill>
              </a:rPr>
              <a:t>	</a:t>
            </a:r>
            <a:endParaRPr lang="en-US" sz="1600" dirty="0">
              <a:solidFill>
                <a:schemeClr val="bg1"/>
              </a:solidFill>
              <a:latin typeface="Verdana" charset="0"/>
            </a:endParaRPr>
          </a:p>
        </p:txBody>
      </p:sp>
      <p:sp>
        <p:nvSpPr>
          <p:cNvPr id="11" name="TextBox 10"/>
          <p:cNvSpPr txBox="1"/>
          <p:nvPr/>
        </p:nvSpPr>
        <p:spPr>
          <a:xfrm>
            <a:off x="357158" y="1643050"/>
            <a:ext cx="8286808" cy="923330"/>
          </a:xfrm>
          <a:prstGeom prst="rect">
            <a:avLst/>
          </a:prstGeom>
          <a:noFill/>
        </p:spPr>
        <p:txBody>
          <a:bodyPr wrap="square" rtlCol="0">
            <a:spAutoFit/>
          </a:bodyPr>
          <a:lstStyle/>
          <a:p>
            <a:endParaRPr lang="en-US" b="1" dirty="0" smtClean="0">
              <a:solidFill>
                <a:srgbClr val="C00000"/>
              </a:solidFill>
            </a:endParaRPr>
          </a:p>
          <a:p>
            <a:endParaRPr lang="en-NZ" b="1" i="1" dirty="0" smtClean="0"/>
          </a:p>
          <a:p>
            <a:endParaRPr lang="en-US" dirty="0"/>
          </a:p>
        </p:txBody>
      </p:sp>
      <p:sp>
        <p:nvSpPr>
          <p:cNvPr id="6" name="Rectangle 5"/>
          <p:cNvSpPr/>
          <p:nvPr/>
        </p:nvSpPr>
        <p:spPr>
          <a:xfrm>
            <a:off x="214282" y="2571744"/>
            <a:ext cx="8786874" cy="3929090"/>
          </a:xfrm>
          <a:prstGeom prst="rect">
            <a:avLst/>
          </a:prstGeom>
          <a:solidFill>
            <a:schemeClr val="bg1">
              <a:lumMod val="8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NZ" sz="1700" b="1" dirty="0" smtClean="0">
                <a:solidFill>
                  <a:schemeClr val="tx1"/>
                </a:solidFill>
              </a:rPr>
              <a:t>“Suppose a brave officer to have been flogged when a boy at school for robbing an orchard, to have taken a standard from the enemy in his first campaign, and to have been made a general in advanced life; suppose, also… that, when he took the standard, he was conscious of his having been flogged at school, and that, when made a general, he was conscious of his taking the standard, but had absolutely lost the consciousness of his </a:t>
            </a:r>
            <a:r>
              <a:rPr lang="en-NZ" sz="1700" b="1" dirty="0" smtClean="0">
                <a:solidFill>
                  <a:schemeClr val="tx1"/>
                </a:solidFill>
              </a:rPr>
              <a:t>flogging…it </a:t>
            </a:r>
            <a:r>
              <a:rPr lang="en-NZ" sz="1700" b="1" dirty="0" smtClean="0">
                <a:solidFill>
                  <a:schemeClr val="tx1"/>
                </a:solidFill>
              </a:rPr>
              <a:t>follows… that he who was flogged at school is the same person who took the standard, and that he who took the standard is the same person who was made a general. Whence it follows, </a:t>
            </a:r>
            <a:r>
              <a:rPr lang="en-NZ" sz="1700" b="1" dirty="0" smtClean="0">
                <a:solidFill>
                  <a:srgbClr val="FF0000"/>
                </a:solidFill>
              </a:rPr>
              <a:t>if there be any truth in </a:t>
            </a:r>
            <a:r>
              <a:rPr lang="en-NZ" sz="1700" b="1" dirty="0" smtClean="0">
                <a:solidFill>
                  <a:srgbClr val="FF0000"/>
                </a:solidFill>
              </a:rPr>
              <a:t>logic*</a:t>
            </a:r>
            <a:r>
              <a:rPr lang="en-NZ" sz="1700" b="1" dirty="0" smtClean="0">
                <a:solidFill>
                  <a:schemeClr val="tx1"/>
                </a:solidFill>
              </a:rPr>
              <a:t>, </a:t>
            </a:r>
            <a:r>
              <a:rPr lang="en-NZ" sz="1700" b="1" dirty="0" smtClean="0">
                <a:solidFill>
                  <a:schemeClr val="tx1"/>
                </a:solidFill>
              </a:rPr>
              <a:t>that the general is the same person with him who was flogged at school. But the general’s consciousness does not reach so far back as his </a:t>
            </a:r>
            <a:r>
              <a:rPr lang="en-NZ" sz="1700" b="1" dirty="0" smtClean="0">
                <a:solidFill>
                  <a:schemeClr val="tx1"/>
                </a:solidFill>
              </a:rPr>
              <a:t>flogging;</a:t>
            </a:r>
            <a:r>
              <a:rPr lang="en-US" sz="1700" dirty="0" smtClean="0">
                <a:solidFill>
                  <a:schemeClr val="tx1"/>
                </a:solidFill>
              </a:rPr>
              <a:t> </a:t>
            </a:r>
            <a:r>
              <a:rPr lang="en-NZ" sz="1700" b="1" dirty="0" smtClean="0">
                <a:solidFill>
                  <a:schemeClr val="tx1"/>
                </a:solidFill>
              </a:rPr>
              <a:t>therefore... </a:t>
            </a:r>
            <a:r>
              <a:rPr lang="en-NZ" sz="1700" b="1" dirty="0" smtClean="0">
                <a:solidFill>
                  <a:schemeClr val="tx1"/>
                </a:solidFill>
              </a:rPr>
              <a:t>he is not the person who was flogged. </a:t>
            </a:r>
            <a:endParaRPr lang="en-US" sz="1700" dirty="0" smtClean="0">
              <a:solidFill>
                <a:schemeClr val="tx1"/>
              </a:solidFill>
            </a:endParaRPr>
          </a:p>
          <a:p>
            <a:r>
              <a:rPr lang="en-NZ" sz="1700" b="1" dirty="0" smtClean="0">
                <a:solidFill>
                  <a:schemeClr val="tx1"/>
                </a:solidFill>
              </a:rPr>
              <a:t>Therefore the general is, and at the same time is not, the same person with him who was flogged at school</a:t>
            </a:r>
            <a:r>
              <a:rPr lang="en-NZ" sz="1700" b="1" dirty="0" smtClean="0">
                <a:solidFill>
                  <a:schemeClr val="tx1"/>
                </a:solidFill>
              </a:rPr>
              <a:t>.”                                     </a:t>
            </a:r>
            <a:r>
              <a:rPr lang="en-NZ" sz="1600" b="1" dirty="0" smtClean="0">
                <a:solidFill>
                  <a:srgbClr val="FF0000"/>
                </a:solidFill>
              </a:rPr>
              <a:t>*N.B.! </a:t>
            </a:r>
            <a:r>
              <a:rPr lang="en-NZ" sz="1600" b="1" dirty="0" smtClean="0">
                <a:solidFill>
                  <a:srgbClr val="FF0000"/>
                </a:solidFill>
                <a:sym typeface="Wingdings" pitchFamily="2" charset="2"/>
              </a:rPr>
              <a:t></a:t>
            </a:r>
            <a:endParaRPr lang="en-NZ" altLang="zh-CN" sz="1600" dirty="0" smtClean="0">
              <a:solidFill>
                <a:schemeClr val="tx1"/>
              </a:solidFill>
              <a:latin typeface="Arial" pitchFamily="34" charset="0"/>
              <a:cs typeface="Arial" pitchFamily="34" charset="0"/>
            </a:endParaRPr>
          </a:p>
        </p:txBody>
      </p:sp>
      <p:sp>
        <p:nvSpPr>
          <p:cNvPr id="4097" name="Rectangle 1"/>
          <p:cNvSpPr>
            <a:spLocks noChangeArrowheads="1"/>
          </p:cNvSpPr>
          <p:nvPr/>
        </p:nvSpPr>
        <p:spPr bwMode="auto">
          <a:xfrm>
            <a:off x="0" y="1500174"/>
            <a:ext cx="8929718"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NZ" sz="2000" dirty="0" smtClean="0"/>
              <a:t>But </a:t>
            </a:r>
            <a:r>
              <a:rPr lang="en-NZ" sz="2000" b="1" dirty="0" smtClean="0"/>
              <a:t>Thomas Reid </a:t>
            </a:r>
            <a:r>
              <a:rPr lang="en-NZ" sz="2000" dirty="0" smtClean="0"/>
              <a:t>uses this concession to drive Locke’s view into contradiction. He points out that memories can </a:t>
            </a:r>
            <a:r>
              <a:rPr lang="en-NZ" sz="2000" b="1" i="1" dirty="0" smtClean="0"/>
              <a:t>overlap</a:t>
            </a:r>
            <a:r>
              <a:rPr lang="en-NZ" sz="2000" dirty="0" smtClean="0"/>
              <a:t> from different periods of your life, yet not be </a:t>
            </a:r>
            <a:r>
              <a:rPr lang="en-NZ" sz="2000" b="1" i="1" dirty="0" smtClean="0"/>
              <a:t>continuous </a:t>
            </a:r>
            <a:r>
              <a:rPr lang="en-NZ" sz="2000" dirty="0" smtClean="0"/>
              <a:t>through it:</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nodePh="1">
                                  <p:stCondLst>
                                    <p:cond delay="0"/>
                                  </p:stCondLst>
                                  <p:endCondLst>
                                    <p:cond evt="begin" delay="0">
                                      <p:tn val="10"/>
                                    </p:cond>
                                  </p:endCondLst>
                                  <p:childTnLst>
                                    <p:set>
                                      <p:cBhvr>
                                        <p:cTn id="11" dur="1" fill="hold">
                                          <p:stCondLst>
                                            <p:cond delay="0"/>
                                          </p:stCondLst>
                                        </p:cTn>
                                        <p:tgtEl>
                                          <p:spTgt spid="11">
                                            <p:txEl>
                                              <p:pRg st="0" end="0"/>
                                            </p:txEl>
                                          </p:spTgt>
                                        </p:tgtEl>
                                        <p:attrNameLst>
                                          <p:attrName>style.visibility</p:attrName>
                                        </p:attrNameLst>
                                      </p:cBhvr>
                                      <p:to>
                                        <p:strVal val="visible"/>
                                      </p:to>
                                    </p:set>
                                    <p:animEffect transition="in" filter="blinds(horizontal)">
                                      <p:cBhvr>
                                        <p:cTn id="12" dur="500"/>
                                        <p:tgtEl>
                                          <p:spTgt spid="1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a:t>
            </a:r>
            <a:r>
              <a:rPr lang="en-US" sz="2800" dirty="0" smtClean="0">
                <a:solidFill>
                  <a:srgbClr val="FFFFFF"/>
                </a:solidFill>
              </a:rPr>
              <a:t>5</a:t>
            </a:r>
            <a:endParaRPr lang="en-US" sz="2800" dirty="0">
              <a:solidFill>
                <a:srgbClr val="FFFFFF"/>
              </a:solidFill>
            </a:endParaRPr>
          </a:p>
        </p:txBody>
      </p:sp>
      <p:sp>
        <p:nvSpPr>
          <p:cNvPr id="4" name="2 CuadroTexto"/>
          <p:cNvSpPr txBox="1">
            <a:spLocks noChangeArrowheads="1"/>
          </p:cNvSpPr>
          <p:nvPr/>
        </p:nvSpPr>
        <p:spPr bwMode="auto">
          <a:xfrm>
            <a:off x="2928926" y="0"/>
            <a:ext cx="4357718" cy="1569660"/>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rgbClr val="FF6730"/>
                </a:solidFill>
              </a:rPr>
              <a:t>Personal Identity: Locke - Memory</a:t>
            </a:r>
            <a:endParaRPr lang="en-US" sz="1600" dirty="0" smtClean="0">
              <a:solidFill>
                <a:srgbClr val="FF6730"/>
              </a:solidFill>
            </a:endParaRPr>
          </a:p>
          <a:p>
            <a:r>
              <a:rPr lang="en-US" sz="1600" i="1" dirty="0" smtClean="0">
                <a:solidFill>
                  <a:schemeClr val="bg1"/>
                </a:solidFill>
              </a:rPr>
              <a:t>Personal Identity: </a:t>
            </a:r>
            <a:r>
              <a:rPr lang="en-US" sz="1600" i="1" dirty="0" err="1" smtClean="0">
                <a:solidFill>
                  <a:schemeClr val="bg1"/>
                </a:solidFill>
              </a:rPr>
              <a:t>Parfit</a:t>
            </a:r>
            <a:r>
              <a:rPr lang="en-US" sz="1600" i="1" dirty="0" smtClean="0">
                <a:solidFill>
                  <a:schemeClr val="bg1"/>
                </a:solidFill>
              </a:rPr>
              <a:t> - Nihilism</a:t>
            </a:r>
            <a:endParaRPr lang="en-US" sz="1600" dirty="0" smtClean="0">
              <a:solidFill>
                <a:schemeClr val="bg1"/>
              </a:solidFill>
            </a:endParaRPr>
          </a:p>
          <a:p>
            <a:r>
              <a:rPr lang="en-US" sz="1600" i="1" dirty="0" smtClean="0">
                <a:solidFill>
                  <a:schemeClr val="bg1"/>
                </a:solidFill>
              </a:rPr>
              <a:t>Williams: The Self and the Future</a:t>
            </a:r>
            <a:endParaRPr lang="en-US" sz="1600" dirty="0" smtClean="0">
              <a:solidFill>
                <a:schemeClr val="bg1"/>
              </a:solidFill>
            </a:endParaRPr>
          </a:p>
          <a:p>
            <a:r>
              <a:rPr lang="en-US" sz="1600" i="1" dirty="0" smtClean="0">
                <a:solidFill>
                  <a:schemeClr val="bg1"/>
                </a:solidFill>
              </a:rPr>
              <a:t>Personal Identity and </a:t>
            </a:r>
            <a:r>
              <a:rPr lang="en-US" sz="1600" i="1" dirty="0" err="1" smtClean="0">
                <a:solidFill>
                  <a:schemeClr val="bg1"/>
                </a:solidFill>
              </a:rPr>
              <a:t>Indexicality</a:t>
            </a:r>
            <a:endParaRPr lang="en-US" sz="1600" i="1" dirty="0" smtClean="0">
              <a:solidFill>
                <a:schemeClr val="bg1"/>
              </a:solidFill>
            </a:endParaRPr>
          </a:p>
          <a:p>
            <a:r>
              <a:rPr lang="en-US" sz="1600" i="1" dirty="0" smtClean="0">
                <a:solidFill>
                  <a:schemeClr val="bg1"/>
                </a:solidFill>
              </a:rPr>
              <a:t>Final Reflection</a:t>
            </a:r>
            <a:endParaRPr lang="en-US" sz="1600" dirty="0" smtClean="0">
              <a:solidFill>
                <a:schemeClr val="bg1"/>
              </a:solidFill>
            </a:endParaRPr>
          </a:p>
          <a:p>
            <a:r>
              <a:rPr lang="en-US" sz="1600" i="1" dirty="0" smtClean="0">
                <a:solidFill>
                  <a:schemeClr val="bg1"/>
                </a:solidFill>
              </a:rPr>
              <a:t>	</a:t>
            </a:r>
            <a:endParaRPr lang="en-US" sz="1600" dirty="0">
              <a:solidFill>
                <a:schemeClr val="bg1"/>
              </a:solidFill>
              <a:latin typeface="Verdana" charset="0"/>
            </a:endParaRPr>
          </a:p>
        </p:txBody>
      </p:sp>
      <p:sp>
        <p:nvSpPr>
          <p:cNvPr id="11" name="TextBox 10"/>
          <p:cNvSpPr txBox="1"/>
          <p:nvPr/>
        </p:nvSpPr>
        <p:spPr>
          <a:xfrm>
            <a:off x="357158" y="1643050"/>
            <a:ext cx="8286808" cy="923330"/>
          </a:xfrm>
          <a:prstGeom prst="rect">
            <a:avLst/>
          </a:prstGeom>
          <a:noFill/>
        </p:spPr>
        <p:txBody>
          <a:bodyPr wrap="square" rtlCol="0">
            <a:spAutoFit/>
          </a:bodyPr>
          <a:lstStyle/>
          <a:p>
            <a:endParaRPr lang="en-US" b="1" dirty="0" smtClean="0">
              <a:solidFill>
                <a:srgbClr val="C00000"/>
              </a:solidFill>
            </a:endParaRPr>
          </a:p>
          <a:p>
            <a:endParaRPr lang="en-NZ" b="1" i="1" dirty="0" smtClean="0"/>
          </a:p>
          <a:p>
            <a:endParaRPr lang="en-US" dirty="0"/>
          </a:p>
        </p:txBody>
      </p:sp>
      <p:sp>
        <p:nvSpPr>
          <p:cNvPr id="4097" name="Rectangle 1"/>
          <p:cNvSpPr>
            <a:spLocks noChangeArrowheads="1"/>
          </p:cNvSpPr>
          <p:nvPr/>
        </p:nvSpPr>
        <p:spPr bwMode="auto">
          <a:xfrm>
            <a:off x="0" y="1500174"/>
            <a:ext cx="8929718" cy="470898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endParaRPr lang="en-NZ" sz="2000" dirty="0" smtClean="0"/>
          </a:p>
          <a:p>
            <a:endParaRPr lang="en-NZ" sz="2000" dirty="0" smtClean="0"/>
          </a:p>
          <a:p>
            <a:endParaRPr lang="en-NZ" sz="2000" dirty="0" smtClean="0"/>
          </a:p>
          <a:p>
            <a:endParaRPr lang="en-NZ" sz="2000" dirty="0" smtClean="0"/>
          </a:p>
          <a:p>
            <a:endParaRPr lang="en-NZ" sz="2000" dirty="0" smtClean="0"/>
          </a:p>
          <a:p>
            <a:endParaRPr lang="en-NZ" sz="2000" dirty="0" smtClean="0"/>
          </a:p>
          <a:p>
            <a:endParaRPr lang="en-NZ" sz="2000" dirty="0" smtClean="0"/>
          </a:p>
          <a:p>
            <a:endParaRPr lang="en-NZ" sz="2000" dirty="0" smtClean="0"/>
          </a:p>
          <a:p>
            <a:endParaRPr lang="en-NZ" sz="2000" dirty="0" smtClean="0"/>
          </a:p>
          <a:p>
            <a:r>
              <a:rPr lang="en-NZ" sz="2000" b="1" dirty="0" smtClean="0"/>
              <a:t>Question: </a:t>
            </a:r>
            <a:r>
              <a:rPr lang="en-NZ" sz="2000" dirty="0" smtClean="0"/>
              <a:t>Why is this situation incoherent?</a:t>
            </a:r>
          </a:p>
          <a:p>
            <a:r>
              <a:rPr lang="en-NZ" sz="2000" dirty="0" smtClean="0"/>
              <a:t>What is it about </a:t>
            </a:r>
            <a:r>
              <a:rPr lang="en-NZ" sz="2000" i="1" dirty="0" smtClean="0"/>
              <a:t>the identity relation </a:t>
            </a:r>
            <a:r>
              <a:rPr lang="en-NZ" sz="2000" dirty="0" smtClean="0"/>
              <a:t>that renders this situation incoherent?</a:t>
            </a:r>
          </a:p>
          <a:p>
            <a:endParaRPr lang="en-NZ" sz="2000" dirty="0" smtClean="0"/>
          </a:p>
          <a:p>
            <a:r>
              <a:rPr lang="en-NZ" sz="2000" b="1" dirty="0" smtClean="0"/>
              <a:t>Answer:</a:t>
            </a:r>
            <a:r>
              <a:rPr lang="en-NZ" sz="2000" dirty="0" smtClean="0"/>
              <a:t> Identity is </a:t>
            </a:r>
            <a:r>
              <a:rPr lang="en-NZ" sz="2000" b="1" i="1" dirty="0" smtClean="0"/>
              <a:t>transitive</a:t>
            </a:r>
            <a:r>
              <a:rPr lang="en-NZ" sz="2000" dirty="0" smtClean="0"/>
              <a:t>. If a=b and b=c, then a=c.</a:t>
            </a:r>
          </a:p>
          <a:p>
            <a:endParaRPr lang="en-US" sz="2000" dirty="0"/>
          </a:p>
        </p:txBody>
      </p:sp>
      <p:pic>
        <p:nvPicPr>
          <p:cNvPr id="1026" name="Picture 2"/>
          <p:cNvPicPr>
            <a:picLocks noChangeAspect="1" noChangeArrowheads="1"/>
          </p:cNvPicPr>
          <p:nvPr/>
        </p:nvPicPr>
        <p:blipFill>
          <a:blip r:embed="rId3"/>
          <a:srcRect/>
          <a:stretch>
            <a:fillRect/>
          </a:stretch>
        </p:blipFill>
        <p:spPr bwMode="auto">
          <a:xfrm>
            <a:off x="428596" y="1571612"/>
            <a:ext cx="2086109" cy="1785950"/>
          </a:xfrm>
          <a:prstGeom prst="rect">
            <a:avLst/>
          </a:prstGeom>
          <a:noFill/>
          <a:ln w="9525">
            <a:noFill/>
            <a:miter lim="800000"/>
            <a:headEnd/>
            <a:tailEnd/>
          </a:ln>
        </p:spPr>
      </p:pic>
      <p:pic>
        <p:nvPicPr>
          <p:cNvPr id="1027" name="Picture 3"/>
          <p:cNvPicPr>
            <a:picLocks noChangeAspect="1" noChangeArrowheads="1"/>
          </p:cNvPicPr>
          <p:nvPr/>
        </p:nvPicPr>
        <p:blipFill>
          <a:blip r:embed="rId4"/>
          <a:srcRect/>
          <a:stretch>
            <a:fillRect/>
          </a:stretch>
        </p:blipFill>
        <p:spPr bwMode="auto">
          <a:xfrm>
            <a:off x="3143240" y="1643050"/>
            <a:ext cx="2604118" cy="1643074"/>
          </a:xfrm>
          <a:prstGeom prst="rect">
            <a:avLst/>
          </a:prstGeom>
          <a:noFill/>
          <a:ln w="9525">
            <a:noFill/>
            <a:miter lim="800000"/>
            <a:headEnd/>
            <a:tailEnd/>
          </a:ln>
        </p:spPr>
      </p:pic>
      <p:pic>
        <p:nvPicPr>
          <p:cNvPr id="1028" name="Picture 4"/>
          <p:cNvPicPr>
            <a:picLocks noChangeAspect="1" noChangeArrowheads="1"/>
          </p:cNvPicPr>
          <p:nvPr/>
        </p:nvPicPr>
        <p:blipFill>
          <a:blip r:embed="rId5"/>
          <a:srcRect/>
          <a:stretch>
            <a:fillRect/>
          </a:stretch>
        </p:blipFill>
        <p:spPr bwMode="auto">
          <a:xfrm>
            <a:off x="6357950" y="1643050"/>
            <a:ext cx="1714512" cy="2237583"/>
          </a:xfrm>
          <a:prstGeom prst="rect">
            <a:avLst/>
          </a:prstGeom>
          <a:noFill/>
          <a:ln w="9525">
            <a:noFill/>
            <a:miter lim="800000"/>
            <a:headEnd/>
            <a:tailEnd/>
          </a:ln>
        </p:spPr>
      </p:pic>
      <p:sp>
        <p:nvSpPr>
          <p:cNvPr id="12" name="Left Arrow 11"/>
          <p:cNvSpPr/>
          <p:nvPr/>
        </p:nvSpPr>
        <p:spPr>
          <a:xfrm>
            <a:off x="1928794" y="2071678"/>
            <a:ext cx="1928826" cy="913260"/>
          </a:xfrm>
          <a:prstGeom prst="leftArrow">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REMEMBERS</a:t>
            </a:r>
            <a:endParaRPr lang="en-US" dirty="0">
              <a:solidFill>
                <a:schemeClr val="tx1"/>
              </a:solidFill>
            </a:endParaRPr>
          </a:p>
        </p:txBody>
      </p:sp>
      <p:sp>
        <p:nvSpPr>
          <p:cNvPr id="13" name="Left Arrow 12"/>
          <p:cNvSpPr/>
          <p:nvPr/>
        </p:nvSpPr>
        <p:spPr>
          <a:xfrm>
            <a:off x="5072066" y="2143116"/>
            <a:ext cx="1928826" cy="913260"/>
          </a:xfrm>
          <a:prstGeom prst="leftArrow">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REMEMBERS</a:t>
            </a:r>
            <a:endParaRPr lang="en-US" dirty="0">
              <a:solidFill>
                <a:schemeClr val="tx1"/>
              </a:solidFill>
            </a:endParaRPr>
          </a:p>
        </p:txBody>
      </p:sp>
      <p:sp>
        <p:nvSpPr>
          <p:cNvPr id="14" name="Left Arrow 13"/>
          <p:cNvSpPr/>
          <p:nvPr/>
        </p:nvSpPr>
        <p:spPr>
          <a:xfrm>
            <a:off x="2071670" y="3429000"/>
            <a:ext cx="4286280" cy="913260"/>
          </a:xfrm>
          <a:prstGeom prst="leftArrow">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DOESN’T REMEMBER</a:t>
            </a:r>
            <a:endParaRPr lang="en-US"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linds(horizontal)">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blinds(horizontal)">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blinds(horizontal)">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097">
                                            <p:txEl>
                                              <p:pRg st="9" end="9"/>
                                            </p:txEl>
                                          </p:spTgt>
                                        </p:tgtEl>
                                        <p:attrNameLst>
                                          <p:attrName>style.visibility</p:attrName>
                                        </p:attrNameLst>
                                      </p:cBhvr>
                                      <p:to>
                                        <p:strVal val="visible"/>
                                      </p:to>
                                    </p:set>
                                    <p:animEffect transition="in" filter="blinds(horizontal)">
                                      <p:cBhvr>
                                        <p:cTn id="22" dur="500"/>
                                        <p:tgtEl>
                                          <p:spTgt spid="4097">
                                            <p:txEl>
                                              <p:pRg st="9" end="9"/>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4097">
                                            <p:txEl>
                                              <p:pRg st="10" end="10"/>
                                            </p:txEl>
                                          </p:spTgt>
                                        </p:tgtEl>
                                        <p:attrNameLst>
                                          <p:attrName>style.visibility</p:attrName>
                                        </p:attrNameLst>
                                      </p:cBhvr>
                                      <p:to>
                                        <p:strVal val="visible"/>
                                      </p:to>
                                    </p:set>
                                    <p:animEffect transition="in" filter="blinds(horizontal)">
                                      <p:cBhvr>
                                        <p:cTn id="27" dur="500"/>
                                        <p:tgtEl>
                                          <p:spTgt spid="4097">
                                            <p:txEl>
                                              <p:pRg st="10" end="1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4097">
                                            <p:txEl>
                                              <p:pRg st="12" end="12"/>
                                            </p:txEl>
                                          </p:spTgt>
                                        </p:tgtEl>
                                        <p:attrNameLst>
                                          <p:attrName>style.visibility</p:attrName>
                                        </p:attrNameLst>
                                      </p:cBhvr>
                                      <p:to>
                                        <p:strVal val="visible"/>
                                      </p:to>
                                    </p:set>
                                    <p:animEffect transition="in" filter="blinds(horizontal)">
                                      <p:cBhvr>
                                        <p:cTn id="32" dur="500"/>
                                        <p:tgtEl>
                                          <p:spTgt spid="4097">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5</a:t>
            </a:r>
            <a:endParaRPr lang="en-US" sz="2800" dirty="0">
              <a:solidFill>
                <a:srgbClr val="FFFFFF"/>
              </a:solidFill>
            </a:endParaRPr>
          </a:p>
        </p:txBody>
      </p:sp>
      <p:sp>
        <p:nvSpPr>
          <p:cNvPr id="4" name="2 CuadroTexto"/>
          <p:cNvSpPr txBox="1">
            <a:spLocks noChangeArrowheads="1"/>
          </p:cNvSpPr>
          <p:nvPr/>
        </p:nvSpPr>
        <p:spPr bwMode="auto">
          <a:xfrm>
            <a:off x="2928926" y="0"/>
            <a:ext cx="4357718" cy="1569660"/>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rgbClr val="FF6730"/>
                </a:solidFill>
              </a:rPr>
              <a:t>Personal Identity: Locke - Memory</a:t>
            </a:r>
            <a:endParaRPr lang="en-US" sz="1600" dirty="0" smtClean="0">
              <a:solidFill>
                <a:srgbClr val="FF6730"/>
              </a:solidFill>
            </a:endParaRPr>
          </a:p>
          <a:p>
            <a:r>
              <a:rPr lang="en-US" sz="1600" i="1" dirty="0" smtClean="0">
                <a:solidFill>
                  <a:schemeClr val="bg1"/>
                </a:solidFill>
              </a:rPr>
              <a:t>Personal Identity: </a:t>
            </a:r>
            <a:r>
              <a:rPr lang="en-US" sz="1600" i="1" dirty="0" err="1" smtClean="0">
                <a:solidFill>
                  <a:schemeClr val="bg1"/>
                </a:solidFill>
              </a:rPr>
              <a:t>Parfit</a:t>
            </a:r>
            <a:r>
              <a:rPr lang="en-US" sz="1600" i="1" dirty="0" smtClean="0">
                <a:solidFill>
                  <a:schemeClr val="bg1"/>
                </a:solidFill>
              </a:rPr>
              <a:t> - Nihilism</a:t>
            </a:r>
            <a:endParaRPr lang="en-US" sz="1600" dirty="0" smtClean="0">
              <a:solidFill>
                <a:schemeClr val="bg1"/>
              </a:solidFill>
            </a:endParaRPr>
          </a:p>
          <a:p>
            <a:r>
              <a:rPr lang="en-US" sz="1600" i="1" dirty="0" smtClean="0">
                <a:solidFill>
                  <a:schemeClr val="bg1"/>
                </a:solidFill>
              </a:rPr>
              <a:t>Williams: The Self and the Future</a:t>
            </a:r>
            <a:endParaRPr lang="en-US" sz="1600" dirty="0" smtClean="0">
              <a:solidFill>
                <a:schemeClr val="bg1"/>
              </a:solidFill>
            </a:endParaRPr>
          </a:p>
          <a:p>
            <a:r>
              <a:rPr lang="en-US" sz="1600" i="1" dirty="0" smtClean="0">
                <a:solidFill>
                  <a:schemeClr val="bg1"/>
                </a:solidFill>
              </a:rPr>
              <a:t>Personal Identity and </a:t>
            </a:r>
            <a:r>
              <a:rPr lang="en-US" sz="1600" i="1" dirty="0" err="1" smtClean="0">
                <a:solidFill>
                  <a:schemeClr val="bg1"/>
                </a:solidFill>
              </a:rPr>
              <a:t>Indexicality</a:t>
            </a:r>
            <a:endParaRPr lang="en-US" sz="1600" i="1" dirty="0" smtClean="0">
              <a:solidFill>
                <a:schemeClr val="bg1"/>
              </a:solidFill>
            </a:endParaRPr>
          </a:p>
          <a:p>
            <a:r>
              <a:rPr lang="en-US" sz="1600" i="1" dirty="0" smtClean="0">
                <a:solidFill>
                  <a:schemeClr val="bg1"/>
                </a:solidFill>
              </a:rPr>
              <a:t>Final Reflection</a:t>
            </a:r>
            <a:endParaRPr lang="en-US" sz="1600" dirty="0" smtClean="0">
              <a:solidFill>
                <a:schemeClr val="bg1"/>
              </a:solidFill>
            </a:endParaRPr>
          </a:p>
          <a:p>
            <a:r>
              <a:rPr lang="en-US" sz="1600" i="1" dirty="0" smtClean="0">
                <a:solidFill>
                  <a:schemeClr val="bg1"/>
                </a:solidFill>
              </a:rPr>
              <a:t>	</a:t>
            </a:r>
            <a:endParaRPr lang="en-US" sz="1600" dirty="0">
              <a:solidFill>
                <a:schemeClr val="bg1"/>
              </a:solidFill>
              <a:latin typeface="Verdana" charset="0"/>
            </a:endParaRPr>
          </a:p>
        </p:txBody>
      </p:sp>
      <p:sp>
        <p:nvSpPr>
          <p:cNvPr id="11" name="TextBox 10"/>
          <p:cNvSpPr txBox="1"/>
          <p:nvPr/>
        </p:nvSpPr>
        <p:spPr>
          <a:xfrm>
            <a:off x="357158" y="1643050"/>
            <a:ext cx="8286808" cy="923330"/>
          </a:xfrm>
          <a:prstGeom prst="rect">
            <a:avLst/>
          </a:prstGeom>
          <a:noFill/>
        </p:spPr>
        <p:txBody>
          <a:bodyPr wrap="square" rtlCol="0">
            <a:spAutoFit/>
          </a:bodyPr>
          <a:lstStyle/>
          <a:p>
            <a:endParaRPr lang="en-US" b="1" dirty="0" smtClean="0">
              <a:solidFill>
                <a:srgbClr val="C00000"/>
              </a:solidFill>
            </a:endParaRPr>
          </a:p>
          <a:p>
            <a:endParaRPr lang="en-NZ" b="1" i="1" dirty="0" smtClean="0"/>
          </a:p>
          <a:p>
            <a:endParaRPr lang="en-US" dirty="0"/>
          </a:p>
        </p:txBody>
      </p:sp>
      <p:sp>
        <p:nvSpPr>
          <p:cNvPr id="6" name="Rectangle 5"/>
          <p:cNvSpPr/>
          <p:nvPr/>
        </p:nvSpPr>
        <p:spPr>
          <a:xfrm>
            <a:off x="214282" y="3857628"/>
            <a:ext cx="8572560" cy="2643206"/>
          </a:xfrm>
          <a:prstGeom prst="rect">
            <a:avLst/>
          </a:prstGeom>
          <a:solidFill>
            <a:schemeClr val="bg1">
              <a:lumMod val="8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NZ" b="1" dirty="0" smtClean="0">
                <a:solidFill>
                  <a:schemeClr val="tx1"/>
                </a:solidFill>
              </a:rPr>
              <a:t>“</a:t>
            </a:r>
            <a:r>
              <a:rPr lang="en-NZ" b="1" dirty="0" smtClean="0">
                <a:solidFill>
                  <a:schemeClr val="tx1"/>
                </a:solidFill>
              </a:rPr>
              <a:t>If one man could have distinct disconnected consciousnesses at different times, that same man would certainly make different persons at different times. That this is what people in general think can be seen in the most solemn declaration of their opinions: human laws don’t punish the madman for the sane man’s actions, or the sane man for what the madman did, because they treat them as two persons. This is reflected in common speech when we say that someone is ‘not himself’ or is ‘beside himself</a:t>
            </a:r>
            <a:r>
              <a:rPr lang="en-NZ" b="1" dirty="0" smtClean="0">
                <a:solidFill>
                  <a:schemeClr val="tx1"/>
                </a:solidFill>
              </a:rPr>
              <a:t>’..”</a:t>
            </a:r>
            <a:endParaRPr lang="en-NZ" altLang="zh-CN" dirty="0" smtClean="0">
              <a:solidFill>
                <a:schemeClr val="tx1"/>
              </a:solidFill>
              <a:latin typeface="Arial" pitchFamily="34" charset="0"/>
              <a:cs typeface="Arial" pitchFamily="34" charset="0"/>
            </a:endParaRPr>
          </a:p>
        </p:txBody>
      </p:sp>
      <p:sp>
        <p:nvSpPr>
          <p:cNvPr id="4097" name="Rectangle 1"/>
          <p:cNvSpPr>
            <a:spLocks noChangeArrowheads="1"/>
          </p:cNvSpPr>
          <p:nvPr/>
        </p:nvSpPr>
        <p:spPr bwMode="auto">
          <a:xfrm>
            <a:off x="0" y="1500174"/>
            <a:ext cx="8929718" cy="25545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2000" i="1" u="sng" dirty="0" smtClean="0">
                <a:solidFill>
                  <a:srgbClr val="C00000"/>
                </a:solidFill>
              </a:rPr>
              <a:t>Branching Objection</a:t>
            </a:r>
            <a:r>
              <a:rPr lang="en-US" sz="2000" dirty="0" smtClean="0"/>
              <a:t>: A further issue with the memory theory: </a:t>
            </a:r>
          </a:p>
          <a:p>
            <a:r>
              <a:rPr lang="en-NZ" sz="2000" dirty="0" smtClean="0"/>
              <a:t>Couldn’t there be more than one entity who is psychologically continuous with </a:t>
            </a:r>
            <a:r>
              <a:rPr lang="en-NZ" sz="2000" dirty="0" smtClean="0"/>
              <a:t>me, who has my memories? </a:t>
            </a:r>
            <a:r>
              <a:rPr lang="en-NZ" sz="2000" dirty="0" smtClean="0"/>
              <a:t>And if so, doesn’t Locke have to say that personhood could </a:t>
            </a:r>
            <a:r>
              <a:rPr lang="en-NZ" sz="2000" i="1" dirty="0" smtClean="0"/>
              <a:t>branch</a:t>
            </a:r>
            <a:r>
              <a:rPr lang="en-NZ" sz="2000" dirty="0" smtClean="0"/>
              <a:t>? (I.e. </a:t>
            </a:r>
            <a:r>
              <a:rPr lang="en-NZ" sz="2000" b="1" dirty="0" smtClean="0"/>
              <a:t>q</a:t>
            </a:r>
            <a:r>
              <a:rPr lang="en-NZ" sz="2000" b="1" dirty="0" smtClean="0"/>
              <a:t>ualitative</a:t>
            </a:r>
            <a:r>
              <a:rPr lang="en-NZ" sz="2000" dirty="0" smtClean="0"/>
              <a:t> but not </a:t>
            </a:r>
            <a:r>
              <a:rPr lang="en-NZ" sz="2000" b="1" dirty="0" smtClean="0"/>
              <a:t>quantitative</a:t>
            </a:r>
            <a:r>
              <a:rPr lang="en-NZ" sz="2000" dirty="0" smtClean="0"/>
              <a:t> identity). And </a:t>
            </a:r>
            <a:r>
              <a:rPr lang="en-NZ" sz="2000" dirty="0" smtClean="0"/>
              <a:t>isn’t that too weird? </a:t>
            </a:r>
            <a:endParaRPr lang="en-US" sz="2000" dirty="0" smtClean="0"/>
          </a:p>
          <a:p>
            <a:r>
              <a:rPr lang="en-NZ" sz="2000" i="1" u="sng" dirty="0" smtClean="0">
                <a:solidFill>
                  <a:srgbClr val="C00000"/>
                </a:solidFill>
              </a:rPr>
              <a:t>Locke’s </a:t>
            </a:r>
            <a:r>
              <a:rPr lang="en-NZ" sz="2000" i="1" u="sng" dirty="0" smtClean="0">
                <a:solidFill>
                  <a:srgbClr val="C00000"/>
                </a:solidFill>
              </a:rPr>
              <a:t>reply</a:t>
            </a:r>
            <a:r>
              <a:rPr lang="en-NZ" sz="2000" dirty="0" smtClean="0"/>
              <a:t>: </a:t>
            </a:r>
            <a:r>
              <a:rPr lang="en-NZ" sz="2000" dirty="0" smtClean="0"/>
              <a:t>Once </a:t>
            </a:r>
            <a:r>
              <a:rPr lang="en-NZ" sz="2000" dirty="0" smtClean="0"/>
              <a:t>again, </a:t>
            </a:r>
            <a:r>
              <a:rPr lang="en-NZ" sz="2000" dirty="0" smtClean="0">
                <a:solidFill>
                  <a:srgbClr val="0070C0"/>
                </a:solidFill>
              </a:rPr>
              <a:t>bite the bullet</a:t>
            </a:r>
            <a:r>
              <a:rPr lang="en-NZ" sz="2000" dirty="0" smtClean="0"/>
              <a:t>. </a:t>
            </a:r>
            <a:r>
              <a:rPr lang="en-NZ" sz="2000" dirty="0" smtClean="0"/>
              <a:t>Personhood </a:t>
            </a:r>
            <a:r>
              <a:rPr lang="en-NZ" sz="2000" i="1" dirty="0" smtClean="0"/>
              <a:t>can</a:t>
            </a:r>
            <a:r>
              <a:rPr lang="en-NZ" sz="2000" dirty="0" smtClean="0"/>
              <a:t> </a:t>
            </a:r>
            <a:r>
              <a:rPr lang="en-NZ" sz="2000" dirty="0" smtClean="0"/>
              <a:t>branch, at least in the following sense:</a:t>
            </a:r>
            <a:endParaRPr lang="en-US" sz="2000" dirty="0" smtClean="0"/>
          </a:p>
          <a:p>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nodePh="1">
                                  <p:stCondLst>
                                    <p:cond delay="0"/>
                                  </p:stCondLst>
                                  <p:endCondLst>
                                    <p:cond evt="begin" delay="0">
                                      <p:tn val="10"/>
                                    </p:cond>
                                  </p:endCondLst>
                                  <p:childTnLst>
                                    <p:set>
                                      <p:cBhvr>
                                        <p:cTn id="11" dur="1" fill="hold">
                                          <p:stCondLst>
                                            <p:cond delay="0"/>
                                          </p:stCondLst>
                                        </p:cTn>
                                        <p:tgtEl>
                                          <p:spTgt spid="11">
                                            <p:txEl>
                                              <p:pRg st="0" end="0"/>
                                            </p:txEl>
                                          </p:spTgt>
                                        </p:tgtEl>
                                        <p:attrNameLst>
                                          <p:attrName>style.visibility</p:attrName>
                                        </p:attrNameLst>
                                      </p:cBhvr>
                                      <p:to>
                                        <p:strVal val="visible"/>
                                      </p:to>
                                    </p:set>
                                    <p:animEffect transition="in" filter="blinds(horizontal)">
                                      <p:cBhvr>
                                        <p:cTn id="12" dur="500"/>
                                        <p:tgtEl>
                                          <p:spTgt spid="1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5</a:t>
            </a:r>
            <a:endParaRPr lang="en-US" sz="2800" dirty="0">
              <a:solidFill>
                <a:srgbClr val="FFFFFF"/>
              </a:solidFill>
            </a:endParaRPr>
          </a:p>
        </p:txBody>
      </p:sp>
      <p:sp>
        <p:nvSpPr>
          <p:cNvPr id="4" name="2 CuadroTexto"/>
          <p:cNvSpPr txBox="1">
            <a:spLocks noChangeArrowheads="1"/>
          </p:cNvSpPr>
          <p:nvPr/>
        </p:nvSpPr>
        <p:spPr bwMode="auto">
          <a:xfrm>
            <a:off x="2928926" y="0"/>
            <a:ext cx="4357718" cy="1569660"/>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rgbClr val="FF6730"/>
                </a:solidFill>
              </a:rPr>
              <a:t>Personal Identity: Locke - Memory</a:t>
            </a:r>
            <a:endParaRPr lang="en-US" sz="1600" dirty="0" smtClean="0">
              <a:solidFill>
                <a:srgbClr val="FF6730"/>
              </a:solidFill>
            </a:endParaRPr>
          </a:p>
          <a:p>
            <a:r>
              <a:rPr lang="en-US" sz="1600" i="1" dirty="0" smtClean="0">
                <a:solidFill>
                  <a:schemeClr val="bg1"/>
                </a:solidFill>
              </a:rPr>
              <a:t>Personal Identity: </a:t>
            </a:r>
            <a:r>
              <a:rPr lang="en-US" sz="1600" i="1" dirty="0" err="1" smtClean="0">
                <a:solidFill>
                  <a:schemeClr val="bg1"/>
                </a:solidFill>
              </a:rPr>
              <a:t>Parfit</a:t>
            </a:r>
            <a:r>
              <a:rPr lang="en-US" sz="1600" i="1" dirty="0" smtClean="0">
                <a:solidFill>
                  <a:schemeClr val="bg1"/>
                </a:solidFill>
              </a:rPr>
              <a:t> - Nihilism</a:t>
            </a:r>
            <a:endParaRPr lang="en-US" sz="1600" dirty="0" smtClean="0">
              <a:solidFill>
                <a:schemeClr val="bg1"/>
              </a:solidFill>
            </a:endParaRPr>
          </a:p>
          <a:p>
            <a:r>
              <a:rPr lang="en-US" sz="1600" i="1" dirty="0" smtClean="0">
                <a:solidFill>
                  <a:schemeClr val="bg1"/>
                </a:solidFill>
              </a:rPr>
              <a:t>Williams: The Self and the Future</a:t>
            </a:r>
            <a:endParaRPr lang="en-US" sz="1600" dirty="0" smtClean="0">
              <a:solidFill>
                <a:schemeClr val="bg1"/>
              </a:solidFill>
            </a:endParaRPr>
          </a:p>
          <a:p>
            <a:r>
              <a:rPr lang="en-US" sz="1600" i="1" dirty="0" smtClean="0">
                <a:solidFill>
                  <a:schemeClr val="bg1"/>
                </a:solidFill>
              </a:rPr>
              <a:t>Personal Identity and </a:t>
            </a:r>
            <a:r>
              <a:rPr lang="en-US" sz="1600" i="1" dirty="0" err="1" smtClean="0">
                <a:solidFill>
                  <a:schemeClr val="bg1"/>
                </a:solidFill>
              </a:rPr>
              <a:t>Indexicality</a:t>
            </a:r>
            <a:endParaRPr lang="en-US" sz="1600" i="1" dirty="0" smtClean="0">
              <a:solidFill>
                <a:schemeClr val="bg1"/>
              </a:solidFill>
            </a:endParaRPr>
          </a:p>
          <a:p>
            <a:r>
              <a:rPr lang="en-US" sz="1600" i="1" dirty="0" smtClean="0">
                <a:solidFill>
                  <a:schemeClr val="bg1"/>
                </a:solidFill>
              </a:rPr>
              <a:t>Final Reflection</a:t>
            </a:r>
            <a:endParaRPr lang="en-US" sz="1600" dirty="0" smtClean="0">
              <a:solidFill>
                <a:schemeClr val="bg1"/>
              </a:solidFill>
            </a:endParaRPr>
          </a:p>
          <a:p>
            <a:r>
              <a:rPr lang="en-US" sz="1600" i="1" dirty="0" smtClean="0">
                <a:solidFill>
                  <a:schemeClr val="bg1"/>
                </a:solidFill>
              </a:rPr>
              <a:t>	</a:t>
            </a:r>
            <a:endParaRPr lang="en-US" sz="1600" dirty="0">
              <a:solidFill>
                <a:schemeClr val="bg1"/>
              </a:solidFill>
              <a:latin typeface="Verdana" charset="0"/>
            </a:endParaRPr>
          </a:p>
        </p:txBody>
      </p:sp>
      <p:sp>
        <p:nvSpPr>
          <p:cNvPr id="11" name="TextBox 10"/>
          <p:cNvSpPr txBox="1"/>
          <p:nvPr/>
        </p:nvSpPr>
        <p:spPr>
          <a:xfrm>
            <a:off x="357158" y="1643050"/>
            <a:ext cx="8286808" cy="923330"/>
          </a:xfrm>
          <a:prstGeom prst="rect">
            <a:avLst/>
          </a:prstGeom>
          <a:noFill/>
        </p:spPr>
        <p:txBody>
          <a:bodyPr wrap="square" rtlCol="0">
            <a:spAutoFit/>
          </a:bodyPr>
          <a:lstStyle/>
          <a:p>
            <a:endParaRPr lang="en-US" b="1" dirty="0" smtClean="0">
              <a:solidFill>
                <a:srgbClr val="C00000"/>
              </a:solidFill>
            </a:endParaRPr>
          </a:p>
          <a:p>
            <a:endParaRPr lang="en-NZ" b="1" i="1" dirty="0" smtClean="0"/>
          </a:p>
          <a:p>
            <a:endParaRPr lang="en-US" dirty="0"/>
          </a:p>
        </p:txBody>
      </p:sp>
      <p:sp>
        <p:nvSpPr>
          <p:cNvPr id="4097" name="Rectangle 1"/>
          <p:cNvSpPr>
            <a:spLocks noChangeArrowheads="1"/>
          </p:cNvSpPr>
          <p:nvPr/>
        </p:nvSpPr>
        <p:spPr bwMode="auto">
          <a:xfrm>
            <a:off x="0" y="1500174"/>
            <a:ext cx="8929718"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2000" i="1" u="sng" dirty="0" smtClean="0">
                <a:solidFill>
                  <a:srgbClr val="C00000"/>
                </a:solidFill>
              </a:rPr>
              <a:t>Branching Objection</a:t>
            </a:r>
            <a:r>
              <a:rPr lang="en-US" sz="2000" dirty="0" smtClean="0"/>
              <a:t>: Branching scenarios have been explored in science fiction stories concerning the idea of </a:t>
            </a:r>
            <a:r>
              <a:rPr lang="en-US" sz="2000" b="1" dirty="0" err="1" smtClean="0"/>
              <a:t>teletransportation</a:t>
            </a:r>
            <a:r>
              <a:rPr lang="en-NZ" sz="2000" dirty="0" smtClean="0"/>
              <a:t>.</a:t>
            </a:r>
          </a:p>
          <a:p>
            <a:endParaRPr lang="en-NZ" sz="2000" dirty="0" smtClean="0"/>
          </a:p>
          <a:p>
            <a:endParaRPr lang="en-NZ" sz="2000" dirty="0" smtClean="0"/>
          </a:p>
          <a:p>
            <a:endParaRPr lang="en-NZ" sz="2000" dirty="0" smtClean="0"/>
          </a:p>
          <a:p>
            <a:endParaRPr lang="en-NZ" sz="2000" dirty="0" smtClean="0"/>
          </a:p>
          <a:p>
            <a:endParaRPr lang="en-NZ" sz="2000" dirty="0" smtClean="0"/>
          </a:p>
          <a:p>
            <a:endParaRPr lang="en-NZ" sz="2000" dirty="0" smtClean="0"/>
          </a:p>
          <a:p>
            <a:endParaRPr lang="en-NZ" sz="2000" dirty="0" smtClean="0"/>
          </a:p>
          <a:p>
            <a:endParaRPr lang="en-NZ" sz="2000" dirty="0" smtClean="0"/>
          </a:p>
          <a:p>
            <a:r>
              <a:rPr lang="en-NZ" sz="2000" dirty="0" smtClean="0"/>
              <a:t>We all know that this process is supposed to work by copying your structure and reassembling </a:t>
            </a:r>
            <a:r>
              <a:rPr lang="en-NZ" sz="2000" b="1" dirty="0" smtClean="0"/>
              <a:t>a new ‘you’ </a:t>
            </a:r>
            <a:r>
              <a:rPr lang="en-NZ" sz="2000" dirty="0" smtClean="0"/>
              <a:t>at the desired destination atom-for-atom (which it is </a:t>
            </a:r>
            <a:r>
              <a:rPr lang="en-NZ" sz="2000" i="1" dirty="0" smtClean="0"/>
              <a:t>assumed </a:t>
            </a:r>
            <a:r>
              <a:rPr lang="en-NZ" sz="2000" dirty="0" smtClean="0"/>
              <a:t>will reproduce all of your memories), and throwing away the old one.</a:t>
            </a:r>
          </a:p>
          <a:p>
            <a:r>
              <a:rPr lang="en-NZ" sz="2000" dirty="0" smtClean="0"/>
              <a:t>But what if </a:t>
            </a:r>
            <a:r>
              <a:rPr lang="en-NZ" sz="2000" b="1" dirty="0" smtClean="0"/>
              <a:t>the old you </a:t>
            </a:r>
            <a:r>
              <a:rPr lang="en-NZ" sz="2000" dirty="0" smtClean="0"/>
              <a:t>were not thrown away? </a:t>
            </a:r>
            <a:endParaRPr lang="en-US" sz="2000" dirty="0" smtClean="0"/>
          </a:p>
          <a:p>
            <a:endParaRPr lang="en-US" sz="2000" dirty="0"/>
          </a:p>
        </p:txBody>
      </p:sp>
      <p:pic>
        <p:nvPicPr>
          <p:cNvPr id="3074" name="Picture 2" descr="http://t0.gstatic.com/images?q=tbn:ANd9GcQZ-KedDh0zD8T0Elf7uO9EoUAmH6vMWYJW7jg1gvved23Nft6p"/>
          <p:cNvPicPr>
            <a:picLocks noChangeAspect="1" noChangeArrowheads="1"/>
          </p:cNvPicPr>
          <p:nvPr/>
        </p:nvPicPr>
        <p:blipFill>
          <a:blip r:embed="rId3"/>
          <a:srcRect/>
          <a:stretch>
            <a:fillRect/>
          </a:stretch>
        </p:blipFill>
        <p:spPr bwMode="auto">
          <a:xfrm>
            <a:off x="285720" y="2428868"/>
            <a:ext cx="2786082" cy="2086873"/>
          </a:xfrm>
          <a:prstGeom prst="rect">
            <a:avLst/>
          </a:prstGeom>
          <a:noFill/>
        </p:spPr>
      </p:pic>
      <p:pic>
        <p:nvPicPr>
          <p:cNvPr id="3076" name="Picture 4" descr="http://www.sonlte.com/wp-content/uploads/2011/04/transporter.jpg"/>
          <p:cNvPicPr>
            <a:picLocks noChangeAspect="1" noChangeArrowheads="1"/>
          </p:cNvPicPr>
          <p:nvPr/>
        </p:nvPicPr>
        <p:blipFill>
          <a:blip r:embed="rId4"/>
          <a:srcRect/>
          <a:stretch>
            <a:fillRect/>
          </a:stretch>
        </p:blipFill>
        <p:spPr bwMode="auto">
          <a:xfrm>
            <a:off x="3214677" y="2428868"/>
            <a:ext cx="3107553" cy="2071702"/>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nodePh="1">
                                  <p:stCondLst>
                                    <p:cond delay="0"/>
                                  </p:stCondLst>
                                  <p:endCondLst>
                                    <p:cond evt="begin" delay="0">
                                      <p:tn val="5"/>
                                    </p:cond>
                                  </p:end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blinds(horizontal)">
                                      <p:cBhvr>
                                        <p:cTn id="7" dur="5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074"/>
                                        </p:tgtEl>
                                        <p:attrNameLst>
                                          <p:attrName>style.visibility</p:attrName>
                                        </p:attrNameLst>
                                      </p:cBhvr>
                                      <p:to>
                                        <p:strVal val="visible"/>
                                      </p:to>
                                    </p:set>
                                    <p:animEffect transition="in" filter="blinds(horizontal)">
                                      <p:cBhvr>
                                        <p:cTn id="12" dur="500"/>
                                        <p:tgtEl>
                                          <p:spTgt spid="307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076"/>
                                        </p:tgtEl>
                                        <p:attrNameLst>
                                          <p:attrName>style.visibility</p:attrName>
                                        </p:attrNameLst>
                                      </p:cBhvr>
                                      <p:to>
                                        <p:strVal val="visible"/>
                                      </p:to>
                                    </p:set>
                                    <p:animEffect transition="in" filter="blinds(horizontal)">
                                      <p:cBhvr>
                                        <p:cTn id="17" dur="500"/>
                                        <p:tgtEl>
                                          <p:spTgt spid="307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097">
                                            <p:txEl>
                                              <p:pRg st="9" end="9"/>
                                            </p:txEl>
                                          </p:spTgt>
                                        </p:tgtEl>
                                        <p:attrNameLst>
                                          <p:attrName>style.visibility</p:attrName>
                                        </p:attrNameLst>
                                      </p:cBhvr>
                                      <p:to>
                                        <p:strVal val="visible"/>
                                      </p:to>
                                    </p:set>
                                    <p:animEffect transition="in" filter="blinds(horizontal)">
                                      <p:cBhvr>
                                        <p:cTn id="22" dur="500"/>
                                        <p:tgtEl>
                                          <p:spTgt spid="4097">
                                            <p:txEl>
                                              <p:pRg st="9" end="9"/>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4097">
                                            <p:txEl>
                                              <p:pRg st="10" end="10"/>
                                            </p:txEl>
                                          </p:spTgt>
                                        </p:tgtEl>
                                        <p:attrNameLst>
                                          <p:attrName>style.visibility</p:attrName>
                                        </p:attrNameLst>
                                      </p:cBhvr>
                                      <p:to>
                                        <p:strVal val="visible"/>
                                      </p:to>
                                    </p:set>
                                    <p:animEffect transition="in" filter="blinds(horizontal)">
                                      <p:cBhvr>
                                        <p:cTn id="27" dur="500"/>
                                        <p:tgtEl>
                                          <p:spTgt spid="4097">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5</a:t>
            </a:r>
            <a:endParaRPr lang="en-US" sz="2800" dirty="0">
              <a:solidFill>
                <a:srgbClr val="FFFFFF"/>
              </a:solidFill>
            </a:endParaRPr>
          </a:p>
        </p:txBody>
      </p:sp>
      <p:sp>
        <p:nvSpPr>
          <p:cNvPr id="4" name="2 CuadroTexto"/>
          <p:cNvSpPr txBox="1">
            <a:spLocks noChangeArrowheads="1"/>
          </p:cNvSpPr>
          <p:nvPr/>
        </p:nvSpPr>
        <p:spPr bwMode="auto">
          <a:xfrm>
            <a:off x="2928926" y="0"/>
            <a:ext cx="4357718" cy="1569660"/>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rgbClr val="FF6730"/>
                </a:solidFill>
              </a:rPr>
              <a:t>Personal Identity: Locke - Memory</a:t>
            </a:r>
            <a:endParaRPr lang="en-US" sz="1600" dirty="0" smtClean="0">
              <a:solidFill>
                <a:srgbClr val="FF6730"/>
              </a:solidFill>
            </a:endParaRPr>
          </a:p>
          <a:p>
            <a:r>
              <a:rPr lang="en-US" sz="1600" i="1" dirty="0" smtClean="0">
                <a:solidFill>
                  <a:schemeClr val="bg1"/>
                </a:solidFill>
              </a:rPr>
              <a:t>Personal Identity: </a:t>
            </a:r>
            <a:r>
              <a:rPr lang="en-US" sz="1600" i="1" dirty="0" err="1" smtClean="0">
                <a:solidFill>
                  <a:schemeClr val="bg1"/>
                </a:solidFill>
              </a:rPr>
              <a:t>Parfit</a:t>
            </a:r>
            <a:r>
              <a:rPr lang="en-US" sz="1600" i="1" dirty="0" smtClean="0">
                <a:solidFill>
                  <a:schemeClr val="bg1"/>
                </a:solidFill>
              </a:rPr>
              <a:t> - Nihilism</a:t>
            </a:r>
            <a:endParaRPr lang="en-US" sz="1600" dirty="0" smtClean="0">
              <a:solidFill>
                <a:schemeClr val="bg1"/>
              </a:solidFill>
            </a:endParaRPr>
          </a:p>
          <a:p>
            <a:r>
              <a:rPr lang="en-US" sz="1600" i="1" dirty="0" smtClean="0">
                <a:solidFill>
                  <a:schemeClr val="bg1"/>
                </a:solidFill>
              </a:rPr>
              <a:t>Williams: The Self and the Future</a:t>
            </a:r>
            <a:endParaRPr lang="en-US" sz="1600" dirty="0" smtClean="0">
              <a:solidFill>
                <a:schemeClr val="bg1"/>
              </a:solidFill>
            </a:endParaRPr>
          </a:p>
          <a:p>
            <a:r>
              <a:rPr lang="en-US" sz="1600" i="1" dirty="0" smtClean="0">
                <a:solidFill>
                  <a:schemeClr val="bg1"/>
                </a:solidFill>
              </a:rPr>
              <a:t>Personal Identity and </a:t>
            </a:r>
            <a:r>
              <a:rPr lang="en-US" sz="1600" i="1" dirty="0" err="1" smtClean="0">
                <a:solidFill>
                  <a:schemeClr val="bg1"/>
                </a:solidFill>
              </a:rPr>
              <a:t>Indexicality</a:t>
            </a:r>
            <a:endParaRPr lang="en-US" sz="1600" i="1" dirty="0" smtClean="0">
              <a:solidFill>
                <a:schemeClr val="bg1"/>
              </a:solidFill>
            </a:endParaRPr>
          </a:p>
          <a:p>
            <a:r>
              <a:rPr lang="en-US" sz="1600" i="1" dirty="0" smtClean="0">
                <a:solidFill>
                  <a:schemeClr val="bg1"/>
                </a:solidFill>
              </a:rPr>
              <a:t>Final Reflection</a:t>
            </a:r>
            <a:endParaRPr lang="en-US" sz="1600" dirty="0" smtClean="0">
              <a:solidFill>
                <a:schemeClr val="bg1"/>
              </a:solidFill>
            </a:endParaRPr>
          </a:p>
          <a:p>
            <a:r>
              <a:rPr lang="en-US" sz="1600" i="1" dirty="0" smtClean="0">
                <a:solidFill>
                  <a:schemeClr val="bg1"/>
                </a:solidFill>
              </a:rPr>
              <a:t>	</a:t>
            </a:r>
            <a:endParaRPr lang="en-US" sz="1600" dirty="0">
              <a:solidFill>
                <a:schemeClr val="bg1"/>
              </a:solidFill>
              <a:latin typeface="Verdana" charset="0"/>
            </a:endParaRPr>
          </a:p>
        </p:txBody>
      </p:sp>
      <p:sp>
        <p:nvSpPr>
          <p:cNvPr id="11" name="TextBox 10"/>
          <p:cNvSpPr txBox="1"/>
          <p:nvPr/>
        </p:nvSpPr>
        <p:spPr>
          <a:xfrm>
            <a:off x="357158" y="1643050"/>
            <a:ext cx="8286808" cy="923330"/>
          </a:xfrm>
          <a:prstGeom prst="rect">
            <a:avLst/>
          </a:prstGeom>
          <a:noFill/>
        </p:spPr>
        <p:txBody>
          <a:bodyPr wrap="square" rtlCol="0">
            <a:spAutoFit/>
          </a:bodyPr>
          <a:lstStyle/>
          <a:p>
            <a:endParaRPr lang="en-US" b="1" dirty="0" smtClean="0">
              <a:solidFill>
                <a:srgbClr val="C00000"/>
              </a:solidFill>
            </a:endParaRPr>
          </a:p>
          <a:p>
            <a:endParaRPr lang="en-NZ" b="1" i="1" dirty="0" smtClean="0"/>
          </a:p>
          <a:p>
            <a:endParaRPr lang="en-US" dirty="0"/>
          </a:p>
        </p:txBody>
      </p:sp>
      <p:sp>
        <p:nvSpPr>
          <p:cNvPr id="4097" name="Rectangle 1"/>
          <p:cNvSpPr>
            <a:spLocks noChangeArrowheads="1"/>
          </p:cNvSpPr>
          <p:nvPr/>
        </p:nvSpPr>
        <p:spPr bwMode="auto">
          <a:xfrm>
            <a:off x="0" y="1500174"/>
            <a:ext cx="8929718"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endParaRPr lang="en-NZ" sz="2000" dirty="0" smtClean="0"/>
          </a:p>
          <a:p>
            <a:endParaRPr lang="en-NZ" sz="2000" dirty="0" smtClean="0"/>
          </a:p>
          <a:p>
            <a:endParaRPr lang="en-NZ" sz="2000" dirty="0" smtClean="0"/>
          </a:p>
          <a:p>
            <a:endParaRPr lang="en-NZ" sz="2000" dirty="0" smtClean="0"/>
          </a:p>
          <a:p>
            <a:endParaRPr lang="en-NZ" sz="2000" dirty="0" smtClean="0"/>
          </a:p>
          <a:p>
            <a:endParaRPr lang="en-NZ" sz="2000" dirty="0" smtClean="0"/>
          </a:p>
          <a:p>
            <a:endParaRPr lang="en-NZ" sz="2000" dirty="0" smtClean="0"/>
          </a:p>
          <a:p>
            <a:endParaRPr lang="en-NZ" sz="2000" dirty="0" smtClean="0"/>
          </a:p>
          <a:p>
            <a:endParaRPr lang="en-US" sz="2000" dirty="0" smtClean="0"/>
          </a:p>
          <a:p>
            <a:r>
              <a:rPr lang="en-US" sz="2000" dirty="0" smtClean="0"/>
              <a:t>What are we going to say about the personal identity of </a:t>
            </a:r>
            <a:r>
              <a:rPr lang="en-US" sz="2000" b="1" dirty="0" smtClean="0"/>
              <a:t>Captain Kirk </a:t>
            </a:r>
            <a:r>
              <a:rPr lang="en-US" sz="2000" dirty="0" smtClean="0"/>
              <a:t>now?</a:t>
            </a:r>
          </a:p>
          <a:p>
            <a:pPr marL="355600"/>
            <a:r>
              <a:rPr lang="en-US" sz="2000" b="1" dirty="0" smtClean="0">
                <a:solidFill>
                  <a:srgbClr val="0070C0"/>
                </a:solidFill>
              </a:rPr>
              <a:t>A is identical to B but not C?</a:t>
            </a:r>
          </a:p>
          <a:p>
            <a:pPr marL="355600"/>
            <a:r>
              <a:rPr lang="en-US" sz="2000" b="1" dirty="0" smtClean="0">
                <a:solidFill>
                  <a:srgbClr val="0070C0"/>
                </a:solidFill>
              </a:rPr>
              <a:t>A is identical to C but not B?</a:t>
            </a:r>
          </a:p>
          <a:p>
            <a:pPr marL="355600"/>
            <a:r>
              <a:rPr lang="en-US" sz="2000" b="1" dirty="0" smtClean="0">
                <a:solidFill>
                  <a:srgbClr val="0070C0"/>
                </a:solidFill>
              </a:rPr>
              <a:t>A is identical to neither?</a:t>
            </a:r>
          </a:p>
          <a:p>
            <a:pPr marL="355600"/>
            <a:r>
              <a:rPr lang="en-US" sz="2000" b="1" dirty="0" smtClean="0">
                <a:solidFill>
                  <a:srgbClr val="0070C0"/>
                </a:solidFill>
              </a:rPr>
              <a:t>We </a:t>
            </a:r>
            <a:r>
              <a:rPr lang="en-US" sz="2000" b="1" i="1" dirty="0" smtClean="0">
                <a:solidFill>
                  <a:srgbClr val="0070C0"/>
                </a:solidFill>
              </a:rPr>
              <a:t>cannot</a:t>
            </a:r>
            <a:r>
              <a:rPr lang="en-US" sz="2000" b="1" dirty="0" smtClean="0">
                <a:solidFill>
                  <a:srgbClr val="0070C0"/>
                </a:solidFill>
              </a:rPr>
              <a:t> say that A is identical to both </a:t>
            </a:r>
            <a:r>
              <a:rPr lang="en-US" sz="2000" i="1" dirty="0" smtClean="0">
                <a:solidFill>
                  <a:srgbClr val="0070C0"/>
                </a:solidFill>
              </a:rPr>
              <a:t>(Why?)</a:t>
            </a:r>
          </a:p>
          <a:p>
            <a:pPr marL="355600"/>
            <a:r>
              <a:rPr lang="en-US" sz="2000" i="1" dirty="0" smtClean="0">
                <a:solidFill>
                  <a:srgbClr val="0070C0"/>
                </a:solidFill>
              </a:rPr>
              <a:t>	</a:t>
            </a:r>
            <a:r>
              <a:rPr lang="en-US" sz="2000" i="1" dirty="0" smtClean="0">
                <a:solidFill>
                  <a:srgbClr val="0070C0"/>
                </a:solidFill>
              </a:rPr>
              <a:t>				</a:t>
            </a:r>
            <a:r>
              <a:rPr lang="en-US" sz="2000" dirty="0" smtClean="0"/>
              <a:t>- our transitivity problem again</a:t>
            </a:r>
            <a:endParaRPr lang="en-US" sz="2000" dirty="0"/>
          </a:p>
        </p:txBody>
      </p:sp>
      <p:pic>
        <p:nvPicPr>
          <p:cNvPr id="65538" name="Picture 2" descr="http://t1.gstatic.com/images?q=tbn:ANd9GcSq2CxW_zb-KHz0vcznrrisMbdTaIGhOEvJNg2Dh76VMOgbpIpC"/>
          <p:cNvPicPr>
            <a:picLocks noChangeAspect="1" noChangeArrowheads="1"/>
          </p:cNvPicPr>
          <p:nvPr/>
        </p:nvPicPr>
        <p:blipFill>
          <a:blip r:embed="rId3"/>
          <a:srcRect/>
          <a:stretch>
            <a:fillRect/>
          </a:stretch>
        </p:blipFill>
        <p:spPr bwMode="auto">
          <a:xfrm>
            <a:off x="5572132" y="1142984"/>
            <a:ext cx="1500198" cy="1974751"/>
          </a:xfrm>
          <a:prstGeom prst="rect">
            <a:avLst/>
          </a:prstGeom>
          <a:noFill/>
        </p:spPr>
      </p:pic>
      <p:pic>
        <p:nvPicPr>
          <p:cNvPr id="65540" name="Picture 4" descr="http://t1.gstatic.com/images?q=tbn:ANd9GcQLy5l2G9lXt72hlTkWCmGxfU_7UCVMofyyEqYmYXvUPefmYVPa"/>
          <p:cNvPicPr>
            <a:picLocks noChangeAspect="1" noChangeArrowheads="1"/>
          </p:cNvPicPr>
          <p:nvPr/>
        </p:nvPicPr>
        <p:blipFill>
          <a:blip r:embed="rId4"/>
          <a:srcRect/>
          <a:stretch>
            <a:fillRect/>
          </a:stretch>
        </p:blipFill>
        <p:spPr bwMode="auto">
          <a:xfrm>
            <a:off x="0" y="1357298"/>
            <a:ext cx="1971675" cy="2324101"/>
          </a:xfrm>
          <a:prstGeom prst="rect">
            <a:avLst/>
          </a:prstGeom>
          <a:solidFill>
            <a:schemeClr val="bg1"/>
          </a:solidFill>
        </p:spPr>
      </p:pic>
      <p:pic>
        <p:nvPicPr>
          <p:cNvPr id="12" name="Picture 2" descr="http://t1.gstatic.com/images?q=tbn:ANd9GcSq2CxW_zb-KHz0vcznrrisMbdTaIGhOEvJNg2Dh76VMOgbpIpC"/>
          <p:cNvPicPr>
            <a:picLocks noChangeAspect="1" noChangeArrowheads="1"/>
          </p:cNvPicPr>
          <p:nvPr/>
        </p:nvPicPr>
        <p:blipFill>
          <a:blip r:embed="rId3"/>
          <a:srcRect/>
          <a:stretch>
            <a:fillRect/>
          </a:stretch>
        </p:blipFill>
        <p:spPr bwMode="auto">
          <a:xfrm>
            <a:off x="7429520" y="1785926"/>
            <a:ext cx="1500198" cy="1974751"/>
          </a:xfrm>
          <a:prstGeom prst="rect">
            <a:avLst/>
          </a:prstGeom>
          <a:noFill/>
        </p:spPr>
      </p:pic>
      <p:pic>
        <p:nvPicPr>
          <p:cNvPr id="13" name="Picture 4" descr="http://www.sonlte.com/wp-content/uploads/2011/04/transporter.jpg"/>
          <p:cNvPicPr>
            <a:picLocks noChangeAspect="1" noChangeArrowheads="1"/>
          </p:cNvPicPr>
          <p:nvPr/>
        </p:nvPicPr>
        <p:blipFill>
          <a:blip r:embed="rId5"/>
          <a:srcRect/>
          <a:stretch>
            <a:fillRect/>
          </a:stretch>
        </p:blipFill>
        <p:spPr bwMode="auto">
          <a:xfrm>
            <a:off x="2571736" y="1643050"/>
            <a:ext cx="2357454" cy="1571636"/>
          </a:xfrm>
          <a:prstGeom prst="rect">
            <a:avLst/>
          </a:prstGeom>
          <a:noFill/>
        </p:spPr>
      </p:pic>
      <p:sp>
        <p:nvSpPr>
          <p:cNvPr id="14" name="Lightning Bolt 13"/>
          <p:cNvSpPr/>
          <p:nvPr/>
        </p:nvSpPr>
        <p:spPr>
          <a:xfrm rot="18539445">
            <a:off x="1753818" y="2047882"/>
            <a:ext cx="1037833" cy="1147816"/>
          </a:xfrm>
          <a:prstGeom prst="lightningBol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Lightning Bolt 14"/>
          <p:cNvSpPr/>
          <p:nvPr/>
        </p:nvSpPr>
        <p:spPr>
          <a:xfrm rot="18539445">
            <a:off x="4754214" y="1619254"/>
            <a:ext cx="1037833" cy="1147816"/>
          </a:xfrm>
          <a:prstGeom prst="lightningBol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0" y="3714752"/>
            <a:ext cx="2813591" cy="369332"/>
          </a:xfrm>
          <a:prstGeom prst="rect">
            <a:avLst/>
          </a:prstGeom>
          <a:noFill/>
        </p:spPr>
        <p:txBody>
          <a:bodyPr wrap="none" rtlCol="0">
            <a:spAutoFit/>
          </a:bodyPr>
          <a:lstStyle/>
          <a:p>
            <a:r>
              <a:rPr lang="en-US" b="1" dirty="0" smtClean="0"/>
              <a:t>A: Captain Kirk at t1</a:t>
            </a:r>
            <a:endParaRPr lang="en-US" b="1" dirty="0"/>
          </a:p>
        </p:txBody>
      </p:sp>
      <p:sp>
        <p:nvSpPr>
          <p:cNvPr id="18" name="TextBox 17"/>
          <p:cNvSpPr txBox="1"/>
          <p:nvPr/>
        </p:nvSpPr>
        <p:spPr>
          <a:xfrm>
            <a:off x="6790471" y="3714752"/>
            <a:ext cx="2353529" cy="369332"/>
          </a:xfrm>
          <a:prstGeom prst="rect">
            <a:avLst/>
          </a:prstGeom>
          <a:noFill/>
        </p:spPr>
        <p:txBody>
          <a:bodyPr wrap="none" rtlCol="0">
            <a:spAutoFit/>
          </a:bodyPr>
          <a:lstStyle/>
          <a:p>
            <a:r>
              <a:rPr lang="en-US" b="1" dirty="0" smtClean="0"/>
              <a:t>C at t2: still here</a:t>
            </a:r>
            <a:endParaRPr lang="en-US" b="1" dirty="0"/>
          </a:p>
        </p:txBody>
      </p:sp>
      <p:sp>
        <p:nvSpPr>
          <p:cNvPr id="19" name="Lightning Bolt 18"/>
          <p:cNvSpPr/>
          <p:nvPr/>
        </p:nvSpPr>
        <p:spPr>
          <a:xfrm rot="18539445">
            <a:off x="5107651" y="2736237"/>
            <a:ext cx="1113134" cy="2170759"/>
          </a:xfrm>
          <a:prstGeom prst="lightningBol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5143504" y="3071810"/>
            <a:ext cx="2348720" cy="369332"/>
          </a:xfrm>
          <a:prstGeom prst="rect">
            <a:avLst/>
          </a:prstGeom>
          <a:noFill/>
        </p:spPr>
        <p:txBody>
          <a:bodyPr wrap="none" rtlCol="0">
            <a:spAutoFit/>
          </a:bodyPr>
          <a:lstStyle/>
          <a:p>
            <a:r>
              <a:rPr lang="en-US" b="1" dirty="0" smtClean="0"/>
              <a:t>B</a:t>
            </a:r>
            <a:r>
              <a:rPr lang="en-US" b="1" dirty="0" smtClean="0"/>
              <a:t> at t2: far away</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nodePh="1">
                                  <p:stCondLst>
                                    <p:cond delay="0"/>
                                  </p:stCondLst>
                                  <p:endCondLst>
                                    <p:cond evt="begin" delay="0">
                                      <p:tn val="5"/>
                                    </p:cond>
                                  </p:end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blinds(horizontal)">
                                      <p:cBhvr>
                                        <p:cTn id="7" dur="5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blinds(horizontal)">
                                      <p:cBhvr>
                                        <p:cTn id="12" dur="500"/>
                                        <p:tgtEl>
                                          <p:spTgt spid="14"/>
                                        </p:tgtEl>
                                      </p:cBhvr>
                                    </p:animEffect>
                                  </p:childTnLst>
                                </p:cTn>
                              </p:par>
                              <p:par>
                                <p:cTn id="13" presetID="3" presetClass="entr" presetSubtype="10" fill="hold" nodeType="with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blinds(horizontal)">
                                      <p:cBhvr>
                                        <p:cTn id="15" dur="500"/>
                                        <p:tgtEl>
                                          <p:spTgt spid="13"/>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15"/>
                                        </p:tgtEl>
                                        <p:attrNameLst>
                                          <p:attrName>style.visibility</p:attrName>
                                        </p:attrNameLst>
                                      </p:cBhvr>
                                      <p:to>
                                        <p:strVal val="visible"/>
                                      </p:to>
                                    </p:set>
                                    <p:animEffect transition="in" filter="blinds(horizontal)">
                                      <p:cBhvr>
                                        <p:cTn id="20" dur="500"/>
                                        <p:tgtEl>
                                          <p:spTgt spid="15"/>
                                        </p:tgtEl>
                                      </p:cBhvr>
                                    </p:animEffect>
                                  </p:childTnLst>
                                </p:cTn>
                              </p:par>
                              <p:par>
                                <p:cTn id="21" presetID="3" presetClass="entr" presetSubtype="10" fill="hold" nodeType="withEffect">
                                  <p:stCondLst>
                                    <p:cond delay="0"/>
                                  </p:stCondLst>
                                  <p:childTnLst>
                                    <p:set>
                                      <p:cBhvr>
                                        <p:cTn id="22" dur="1" fill="hold">
                                          <p:stCondLst>
                                            <p:cond delay="0"/>
                                          </p:stCondLst>
                                        </p:cTn>
                                        <p:tgtEl>
                                          <p:spTgt spid="65538"/>
                                        </p:tgtEl>
                                        <p:attrNameLst>
                                          <p:attrName>style.visibility</p:attrName>
                                        </p:attrNameLst>
                                      </p:cBhvr>
                                      <p:to>
                                        <p:strVal val="visible"/>
                                      </p:to>
                                    </p:set>
                                    <p:animEffect transition="in" filter="blinds(horizontal)">
                                      <p:cBhvr>
                                        <p:cTn id="23" dur="500"/>
                                        <p:tgtEl>
                                          <p:spTgt spid="65538"/>
                                        </p:tgtEl>
                                      </p:cBhvr>
                                    </p:animEffect>
                                  </p:childTnLst>
                                </p:cTn>
                              </p:par>
                              <p:par>
                                <p:cTn id="24" presetID="3" presetClass="entr" presetSubtype="10" fill="hold" grpId="0" nodeType="withEffect">
                                  <p:stCondLst>
                                    <p:cond delay="0"/>
                                  </p:stCondLst>
                                  <p:childTnLst>
                                    <p:set>
                                      <p:cBhvr>
                                        <p:cTn id="25" dur="1" fill="hold">
                                          <p:stCondLst>
                                            <p:cond delay="0"/>
                                          </p:stCondLst>
                                        </p:cTn>
                                        <p:tgtEl>
                                          <p:spTgt spid="17"/>
                                        </p:tgtEl>
                                        <p:attrNameLst>
                                          <p:attrName>style.visibility</p:attrName>
                                        </p:attrNameLst>
                                      </p:cBhvr>
                                      <p:to>
                                        <p:strVal val="visible"/>
                                      </p:to>
                                    </p:set>
                                    <p:animEffect transition="in" filter="blinds(horizontal)">
                                      <p:cBhvr>
                                        <p:cTn id="26" dur="500"/>
                                        <p:tgtEl>
                                          <p:spTgt spid="17"/>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19"/>
                                        </p:tgtEl>
                                        <p:attrNameLst>
                                          <p:attrName>style.visibility</p:attrName>
                                        </p:attrNameLst>
                                      </p:cBhvr>
                                      <p:to>
                                        <p:strVal val="visible"/>
                                      </p:to>
                                    </p:set>
                                    <p:animEffect transition="in" filter="blinds(horizontal)">
                                      <p:cBhvr>
                                        <p:cTn id="31" dur="500"/>
                                        <p:tgtEl>
                                          <p:spTgt spid="19"/>
                                        </p:tgtEl>
                                      </p:cBhvr>
                                    </p:animEffect>
                                  </p:childTnLst>
                                </p:cTn>
                              </p:par>
                              <p:par>
                                <p:cTn id="32" presetID="3" presetClass="entr" presetSubtype="10" fill="hold" nodeType="withEffect">
                                  <p:stCondLst>
                                    <p:cond delay="0"/>
                                  </p:stCondLst>
                                  <p:childTnLst>
                                    <p:set>
                                      <p:cBhvr>
                                        <p:cTn id="33" dur="1" fill="hold">
                                          <p:stCondLst>
                                            <p:cond delay="0"/>
                                          </p:stCondLst>
                                        </p:cTn>
                                        <p:tgtEl>
                                          <p:spTgt spid="12"/>
                                        </p:tgtEl>
                                        <p:attrNameLst>
                                          <p:attrName>style.visibility</p:attrName>
                                        </p:attrNameLst>
                                      </p:cBhvr>
                                      <p:to>
                                        <p:strVal val="visible"/>
                                      </p:to>
                                    </p:set>
                                    <p:animEffect transition="in" filter="blinds(horizontal)">
                                      <p:cBhvr>
                                        <p:cTn id="34" dur="500"/>
                                        <p:tgtEl>
                                          <p:spTgt spid="12"/>
                                        </p:tgtEl>
                                      </p:cBhvr>
                                    </p:animEffect>
                                  </p:childTnLst>
                                </p:cTn>
                              </p:par>
                              <p:par>
                                <p:cTn id="35" presetID="3" presetClass="entr" presetSubtype="10" fill="hold" grpId="0" nodeType="withEffect">
                                  <p:stCondLst>
                                    <p:cond delay="0"/>
                                  </p:stCondLst>
                                  <p:childTnLst>
                                    <p:set>
                                      <p:cBhvr>
                                        <p:cTn id="36" dur="1" fill="hold">
                                          <p:stCondLst>
                                            <p:cond delay="0"/>
                                          </p:stCondLst>
                                        </p:cTn>
                                        <p:tgtEl>
                                          <p:spTgt spid="18"/>
                                        </p:tgtEl>
                                        <p:attrNameLst>
                                          <p:attrName>style.visibility</p:attrName>
                                        </p:attrNameLst>
                                      </p:cBhvr>
                                      <p:to>
                                        <p:strVal val="visible"/>
                                      </p:to>
                                    </p:set>
                                    <p:animEffect transition="in" filter="blinds(horizontal)">
                                      <p:cBhvr>
                                        <p:cTn id="37" dur="500"/>
                                        <p:tgtEl>
                                          <p:spTgt spid="18"/>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4097">
                                            <p:txEl>
                                              <p:pRg st="9" end="9"/>
                                            </p:txEl>
                                          </p:spTgt>
                                        </p:tgtEl>
                                        <p:attrNameLst>
                                          <p:attrName>style.visibility</p:attrName>
                                        </p:attrNameLst>
                                      </p:cBhvr>
                                      <p:to>
                                        <p:strVal val="visible"/>
                                      </p:to>
                                    </p:set>
                                    <p:animEffect transition="in" filter="blinds(horizontal)">
                                      <p:cBhvr>
                                        <p:cTn id="42" dur="500"/>
                                        <p:tgtEl>
                                          <p:spTgt spid="4097">
                                            <p:txEl>
                                              <p:pRg st="9" end="9"/>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4097">
                                            <p:txEl>
                                              <p:pRg st="10" end="10"/>
                                            </p:txEl>
                                          </p:spTgt>
                                        </p:tgtEl>
                                        <p:attrNameLst>
                                          <p:attrName>style.visibility</p:attrName>
                                        </p:attrNameLst>
                                      </p:cBhvr>
                                      <p:to>
                                        <p:strVal val="visible"/>
                                      </p:to>
                                    </p:set>
                                    <p:animEffect transition="in" filter="blinds(horizontal)">
                                      <p:cBhvr>
                                        <p:cTn id="47" dur="500"/>
                                        <p:tgtEl>
                                          <p:spTgt spid="4097">
                                            <p:txEl>
                                              <p:pRg st="10" end="1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4097">
                                            <p:txEl>
                                              <p:pRg st="11" end="11"/>
                                            </p:txEl>
                                          </p:spTgt>
                                        </p:tgtEl>
                                        <p:attrNameLst>
                                          <p:attrName>style.visibility</p:attrName>
                                        </p:attrNameLst>
                                      </p:cBhvr>
                                      <p:to>
                                        <p:strVal val="visible"/>
                                      </p:to>
                                    </p:set>
                                    <p:animEffect transition="in" filter="blinds(horizontal)">
                                      <p:cBhvr>
                                        <p:cTn id="52" dur="500"/>
                                        <p:tgtEl>
                                          <p:spTgt spid="4097">
                                            <p:txEl>
                                              <p:pRg st="11" end="11"/>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4097">
                                            <p:txEl>
                                              <p:pRg st="12" end="12"/>
                                            </p:txEl>
                                          </p:spTgt>
                                        </p:tgtEl>
                                        <p:attrNameLst>
                                          <p:attrName>style.visibility</p:attrName>
                                        </p:attrNameLst>
                                      </p:cBhvr>
                                      <p:to>
                                        <p:strVal val="visible"/>
                                      </p:to>
                                    </p:set>
                                    <p:animEffect transition="in" filter="blinds(horizontal)">
                                      <p:cBhvr>
                                        <p:cTn id="57" dur="500"/>
                                        <p:tgtEl>
                                          <p:spTgt spid="4097">
                                            <p:txEl>
                                              <p:pRg st="12" end="12"/>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nodeType="clickEffect">
                                  <p:stCondLst>
                                    <p:cond delay="0"/>
                                  </p:stCondLst>
                                  <p:childTnLst>
                                    <p:set>
                                      <p:cBhvr>
                                        <p:cTn id="61" dur="1" fill="hold">
                                          <p:stCondLst>
                                            <p:cond delay="0"/>
                                          </p:stCondLst>
                                        </p:cTn>
                                        <p:tgtEl>
                                          <p:spTgt spid="4097">
                                            <p:txEl>
                                              <p:pRg st="13" end="13"/>
                                            </p:txEl>
                                          </p:spTgt>
                                        </p:tgtEl>
                                        <p:attrNameLst>
                                          <p:attrName>style.visibility</p:attrName>
                                        </p:attrNameLst>
                                      </p:cBhvr>
                                      <p:to>
                                        <p:strVal val="visible"/>
                                      </p:to>
                                    </p:set>
                                    <p:animEffect transition="in" filter="blinds(horizontal)">
                                      <p:cBhvr>
                                        <p:cTn id="62" dur="500"/>
                                        <p:tgtEl>
                                          <p:spTgt spid="4097">
                                            <p:txEl>
                                              <p:pRg st="13" end="13"/>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nodeType="clickEffect">
                                  <p:stCondLst>
                                    <p:cond delay="0"/>
                                  </p:stCondLst>
                                  <p:childTnLst>
                                    <p:set>
                                      <p:cBhvr>
                                        <p:cTn id="66" dur="1" fill="hold">
                                          <p:stCondLst>
                                            <p:cond delay="0"/>
                                          </p:stCondLst>
                                        </p:cTn>
                                        <p:tgtEl>
                                          <p:spTgt spid="4097">
                                            <p:txEl>
                                              <p:pRg st="14" end="14"/>
                                            </p:txEl>
                                          </p:spTgt>
                                        </p:tgtEl>
                                        <p:attrNameLst>
                                          <p:attrName>style.visibility</p:attrName>
                                        </p:attrNameLst>
                                      </p:cBhvr>
                                      <p:to>
                                        <p:strVal val="visible"/>
                                      </p:to>
                                    </p:set>
                                    <p:animEffect transition="in" filter="blinds(horizontal)">
                                      <p:cBhvr>
                                        <p:cTn id="67" dur="500"/>
                                        <p:tgtEl>
                                          <p:spTgt spid="4097">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8" grpId="0"/>
      <p:bldP spid="19" grpId="0" animBg="1"/>
      <p:bldP spid="1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5</a:t>
            </a:r>
            <a:endParaRPr lang="en-US" sz="2800" dirty="0">
              <a:solidFill>
                <a:srgbClr val="FFFFFF"/>
              </a:solidFill>
            </a:endParaRPr>
          </a:p>
        </p:txBody>
      </p:sp>
      <p:sp>
        <p:nvSpPr>
          <p:cNvPr id="4" name="2 CuadroTexto"/>
          <p:cNvSpPr txBox="1">
            <a:spLocks noChangeArrowheads="1"/>
          </p:cNvSpPr>
          <p:nvPr/>
        </p:nvSpPr>
        <p:spPr bwMode="auto">
          <a:xfrm>
            <a:off x="2928926" y="0"/>
            <a:ext cx="4357718" cy="1569660"/>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chemeClr val="bg1"/>
                </a:solidFill>
              </a:rPr>
              <a:t>Personal Identity: Locke - Memory</a:t>
            </a:r>
            <a:endParaRPr lang="en-US" sz="1600" dirty="0" smtClean="0">
              <a:solidFill>
                <a:schemeClr val="bg1"/>
              </a:solidFill>
            </a:endParaRPr>
          </a:p>
          <a:p>
            <a:r>
              <a:rPr lang="en-US" sz="1600" i="1" dirty="0" smtClean="0">
                <a:solidFill>
                  <a:srgbClr val="FF6730"/>
                </a:solidFill>
              </a:rPr>
              <a:t>Personal Identity: </a:t>
            </a:r>
            <a:r>
              <a:rPr lang="en-US" sz="1600" i="1" dirty="0" err="1" smtClean="0">
                <a:solidFill>
                  <a:srgbClr val="FF6730"/>
                </a:solidFill>
              </a:rPr>
              <a:t>Parfit</a:t>
            </a:r>
            <a:r>
              <a:rPr lang="en-US" sz="1600" i="1" dirty="0" smtClean="0">
                <a:solidFill>
                  <a:srgbClr val="FF6730"/>
                </a:solidFill>
              </a:rPr>
              <a:t> - Nihilism</a:t>
            </a:r>
            <a:endParaRPr lang="en-US" sz="1600" dirty="0" smtClean="0">
              <a:solidFill>
                <a:srgbClr val="FF6730"/>
              </a:solidFill>
            </a:endParaRPr>
          </a:p>
          <a:p>
            <a:r>
              <a:rPr lang="en-US" sz="1600" i="1" dirty="0" smtClean="0">
                <a:solidFill>
                  <a:schemeClr val="bg1"/>
                </a:solidFill>
              </a:rPr>
              <a:t>Williams: The Self and the Future</a:t>
            </a:r>
            <a:endParaRPr lang="en-US" sz="1600" dirty="0" smtClean="0">
              <a:solidFill>
                <a:schemeClr val="bg1"/>
              </a:solidFill>
            </a:endParaRPr>
          </a:p>
          <a:p>
            <a:r>
              <a:rPr lang="en-US" sz="1600" i="1" dirty="0" smtClean="0">
                <a:solidFill>
                  <a:schemeClr val="bg1"/>
                </a:solidFill>
              </a:rPr>
              <a:t>Personal Identity and </a:t>
            </a:r>
            <a:r>
              <a:rPr lang="en-US" sz="1600" i="1" dirty="0" err="1" smtClean="0">
                <a:solidFill>
                  <a:schemeClr val="bg1"/>
                </a:solidFill>
              </a:rPr>
              <a:t>Indexicality</a:t>
            </a:r>
            <a:endParaRPr lang="en-US" sz="1600" i="1" dirty="0" smtClean="0">
              <a:solidFill>
                <a:schemeClr val="bg1"/>
              </a:solidFill>
            </a:endParaRPr>
          </a:p>
          <a:p>
            <a:r>
              <a:rPr lang="en-US" sz="1600" i="1" dirty="0" smtClean="0">
                <a:solidFill>
                  <a:schemeClr val="bg1"/>
                </a:solidFill>
              </a:rPr>
              <a:t>Final Reflection</a:t>
            </a:r>
            <a:endParaRPr lang="en-US" sz="1600" dirty="0" smtClean="0">
              <a:solidFill>
                <a:schemeClr val="bg1"/>
              </a:solidFill>
            </a:endParaRPr>
          </a:p>
          <a:p>
            <a:r>
              <a:rPr lang="en-US" sz="1600" i="1" dirty="0" smtClean="0">
                <a:solidFill>
                  <a:schemeClr val="bg1"/>
                </a:solidFill>
              </a:rPr>
              <a:t>	</a:t>
            </a:r>
            <a:endParaRPr lang="en-US" sz="1600" dirty="0">
              <a:solidFill>
                <a:schemeClr val="bg1"/>
              </a:solidFill>
              <a:latin typeface="Verdana" charset="0"/>
            </a:endParaRPr>
          </a:p>
        </p:txBody>
      </p:sp>
      <p:sp>
        <p:nvSpPr>
          <p:cNvPr id="11" name="TextBox 10"/>
          <p:cNvSpPr txBox="1"/>
          <p:nvPr/>
        </p:nvSpPr>
        <p:spPr>
          <a:xfrm>
            <a:off x="357158" y="1643050"/>
            <a:ext cx="8286808" cy="923330"/>
          </a:xfrm>
          <a:prstGeom prst="rect">
            <a:avLst/>
          </a:prstGeom>
          <a:noFill/>
        </p:spPr>
        <p:txBody>
          <a:bodyPr wrap="square" rtlCol="0">
            <a:spAutoFit/>
          </a:bodyPr>
          <a:lstStyle/>
          <a:p>
            <a:endParaRPr lang="en-US" b="1" dirty="0" smtClean="0">
              <a:solidFill>
                <a:srgbClr val="C00000"/>
              </a:solidFill>
            </a:endParaRPr>
          </a:p>
          <a:p>
            <a:endParaRPr lang="en-NZ" b="1" i="1" dirty="0" smtClean="0"/>
          </a:p>
          <a:p>
            <a:endParaRPr lang="en-US" dirty="0"/>
          </a:p>
        </p:txBody>
      </p:sp>
      <p:sp>
        <p:nvSpPr>
          <p:cNvPr id="6" name="Rectangle 5"/>
          <p:cNvSpPr/>
          <p:nvPr/>
        </p:nvSpPr>
        <p:spPr>
          <a:xfrm>
            <a:off x="214282" y="3357562"/>
            <a:ext cx="8572560" cy="857256"/>
          </a:xfrm>
          <a:prstGeom prst="rect">
            <a:avLst/>
          </a:prstGeom>
          <a:solidFill>
            <a:schemeClr val="bg1">
              <a:lumMod val="8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NZ" dirty="0" smtClean="0">
                <a:solidFill>
                  <a:schemeClr val="tx1"/>
                </a:solidFill>
              </a:rPr>
              <a:t>Replace talk of personal </a:t>
            </a:r>
            <a:r>
              <a:rPr lang="en-NZ" b="1" i="1" dirty="0" smtClean="0">
                <a:solidFill>
                  <a:schemeClr val="tx1"/>
                </a:solidFill>
              </a:rPr>
              <a:t>identity </a:t>
            </a:r>
            <a:r>
              <a:rPr lang="en-NZ" dirty="0" smtClean="0">
                <a:solidFill>
                  <a:schemeClr val="tx1"/>
                </a:solidFill>
              </a:rPr>
              <a:t>(which is all or nothing) with talk of </a:t>
            </a:r>
            <a:r>
              <a:rPr lang="en-NZ" b="1" i="1" dirty="0" smtClean="0">
                <a:solidFill>
                  <a:schemeClr val="tx1"/>
                </a:solidFill>
              </a:rPr>
              <a:t>survival </a:t>
            </a:r>
            <a:r>
              <a:rPr lang="en-NZ" dirty="0" smtClean="0">
                <a:solidFill>
                  <a:schemeClr val="tx1"/>
                </a:solidFill>
              </a:rPr>
              <a:t>(which can be more or less)</a:t>
            </a:r>
            <a:endParaRPr lang="en-US" dirty="0">
              <a:solidFill>
                <a:schemeClr val="tx1"/>
              </a:solidFill>
            </a:endParaRPr>
          </a:p>
        </p:txBody>
      </p:sp>
      <p:sp>
        <p:nvSpPr>
          <p:cNvPr id="4097" name="Rectangle 1"/>
          <p:cNvSpPr>
            <a:spLocks noChangeArrowheads="1"/>
          </p:cNvSpPr>
          <p:nvPr/>
        </p:nvSpPr>
        <p:spPr bwMode="auto">
          <a:xfrm>
            <a:off x="0" y="1500174"/>
            <a:ext cx="8929718" cy="661719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2000" b="1" i="1" u="sng" dirty="0" err="1" smtClean="0">
                <a:solidFill>
                  <a:srgbClr val="C00000"/>
                </a:solidFill>
              </a:rPr>
              <a:t>Parfit</a:t>
            </a:r>
            <a:r>
              <a:rPr lang="en-US" sz="2000" b="1" i="1" u="sng" dirty="0" smtClean="0">
                <a:solidFill>
                  <a:srgbClr val="C00000"/>
                </a:solidFill>
              </a:rPr>
              <a:t>: Nihilism about Personal Identity</a:t>
            </a:r>
            <a:endParaRPr lang="en-US" sz="2000" b="1" dirty="0" smtClean="0"/>
          </a:p>
          <a:p>
            <a:pPr>
              <a:spcBef>
                <a:spcPts val="600"/>
              </a:spcBef>
            </a:pPr>
            <a:r>
              <a:rPr lang="en-US" sz="2000" dirty="0" smtClean="0"/>
              <a:t>For reasons such as this, in more recent times (~1970s) </a:t>
            </a:r>
            <a:r>
              <a:rPr lang="en-US" sz="2000" b="1" dirty="0" smtClean="0"/>
              <a:t>Derek </a:t>
            </a:r>
            <a:r>
              <a:rPr lang="en-US" sz="2000" b="1" dirty="0" err="1" smtClean="0"/>
              <a:t>Parfit</a:t>
            </a:r>
            <a:r>
              <a:rPr lang="en-US" sz="2000" b="1" dirty="0" smtClean="0"/>
              <a:t> </a:t>
            </a:r>
            <a:r>
              <a:rPr lang="en-US" sz="2000" dirty="0" smtClean="0"/>
              <a:t>continues with the </a:t>
            </a:r>
            <a:r>
              <a:rPr lang="en-US" sz="2000" dirty="0" err="1" smtClean="0"/>
              <a:t>Lockean</a:t>
            </a:r>
            <a:r>
              <a:rPr lang="en-US" sz="2000" dirty="0" smtClean="0"/>
              <a:t> idea that psychological continuity is what matters in determining personhood, but makes the following proposal:</a:t>
            </a:r>
          </a:p>
          <a:p>
            <a:pPr>
              <a:spcBef>
                <a:spcPts val="600"/>
              </a:spcBef>
            </a:pPr>
            <a:endParaRPr lang="en-US" sz="2000" dirty="0" smtClean="0"/>
          </a:p>
          <a:p>
            <a:pPr>
              <a:spcBef>
                <a:spcPts val="600"/>
              </a:spcBef>
            </a:pPr>
            <a:endParaRPr lang="en-US" sz="2000" dirty="0" smtClean="0"/>
          </a:p>
          <a:p>
            <a:pPr>
              <a:spcBef>
                <a:spcPts val="600"/>
              </a:spcBef>
            </a:pPr>
            <a:endParaRPr lang="en-US" sz="2000" dirty="0" smtClean="0"/>
          </a:p>
          <a:p>
            <a:pPr>
              <a:spcBef>
                <a:spcPts val="600"/>
              </a:spcBef>
            </a:pPr>
            <a:r>
              <a:rPr lang="en-NZ" sz="2000" dirty="0" smtClean="0"/>
              <a:t>He claims the question of personal identity is </a:t>
            </a:r>
            <a:r>
              <a:rPr lang="en-NZ" sz="2000" b="1" i="1" dirty="0" smtClean="0"/>
              <a:t>not a substantive question</a:t>
            </a:r>
            <a:r>
              <a:rPr lang="en-NZ" sz="2000" dirty="0" smtClean="0"/>
              <a:t>. Just like the question of ‘</a:t>
            </a:r>
            <a:r>
              <a:rPr lang="en-NZ" sz="2000" dirty="0" smtClean="0"/>
              <a:t>c</a:t>
            </a:r>
            <a:r>
              <a:rPr lang="en-NZ" sz="2000" dirty="0" smtClean="0"/>
              <a:t>ountry identity’ is not a substantive question:</a:t>
            </a:r>
          </a:p>
          <a:p>
            <a:pPr lvl="1">
              <a:spcBef>
                <a:spcPts val="600"/>
              </a:spcBef>
            </a:pPr>
            <a:r>
              <a:rPr lang="en-NZ" dirty="0" smtClean="0"/>
              <a:t>Is </a:t>
            </a:r>
            <a:r>
              <a:rPr lang="en-NZ" dirty="0" smtClean="0"/>
              <a:t>New Zealand </a:t>
            </a:r>
            <a:r>
              <a:rPr lang="en-NZ" i="1" u="sng" dirty="0" smtClean="0"/>
              <a:t>the</a:t>
            </a:r>
            <a:r>
              <a:rPr lang="en-NZ" dirty="0" smtClean="0"/>
              <a:t> </a:t>
            </a:r>
            <a:r>
              <a:rPr lang="en-NZ" i="1" u="sng" dirty="0" smtClean="0"/>
              <a:t>same country</a:t>
            </a:r>
            <a:r>
              <a:rPr lang="en-NZ" dirty="0" smtClean="0"/>
              <a:t> in 1990 as it was in 1830? Well yes and no – it depends what you mean by ‘country’. It is the same land-mass, but it has a very different political system, </a:t>
            </a:r>
            <a:r>
              <a:rPr lang="en-NZ" dirty="0" smtClean="0"/>
              <a:t>all </a:t>
            </a:r>
            <a:r>
              <a:rPr lang="en-NZ" dirty="0" smtClean="0"/>
              <a:t>its population are </a:t>
            </a:r>
            <a:r>
              <a:rPr lang="en-NZ" dirty="0" smtClean="0"/>
              <a:t>different…Disputes </a:t>
            </a:r>
            <a:r>
              <a:rPr lang="en-NZ" dirty="0" smtClean="0"/>
              <a:t>about </a:t>
            </a:r>
            <a:r>
              <a:rPr lang="en-NZ" dirty="0" smtClean="0"/>
              <a:t>this </a:t>
            </a:r>
            <a:r>
              <a:rPr lang="en-NZ" dirty="0" smtClean="0"/>
              <a:t>surely turn on </a:t>
            </a:r>
            <a:r>
              <a:rPr lang="en-NZ" b="1" dirty="0" smtClean="0"/>
              <a:t>semantics only</a:t>
            </a:r>
            <a:r>
              <a:rPr lang="en-NZ" dirty="0" smtClean="0"/>
              <a:t>, not </a:t>
            </a:r>
            <a:r>
              <a:rPr lang="en-NZ" b="1" dirty="0" smtClean="0"/>
              <a:t>fact</a:t>
            </a:r>
            <a:r>
              <a:rPr lang="en-NZ" dirty="0" smtClean="0"/>
              <a:t>.</a:t>
            </a:r>
            <a:r>
              <a:rPr lang="en-NZ" sz="2000" dirty="0" smtClean="0"/>
              <a:t> </a:t>
            </a:r>
            <a:endParaRPr lang="en-US" sz="2000" dirty="0" smtClean="0"/>
          </a:p>
          <a:p>
            <a:pPr>
              <a:spcBef>
                <a:spcPts val="600"/>
              </a:spcBef>
            </a:pPr>
            <a:endParaRPr lang="en-US" sz="2000" dirty="0" smtClean="0"/>
          </a:p>
          <a:p>
            <a:pPr>
              <a:spcBef>
                <a:spcPts val="600"/>
              </a:spcBef>
            </a:pPr>
            <a:endParaRPr lang="en-US" sz="2000" dirty="0" smtClean="0"/>
          </a:p>
          <a:p>
            <a:pPr>
              <a:spcBef>
                <a:spcPts val="600"/>
              </a:spcBef>
            </a:pPr>
            <a:endParaRPr lang="en-US" sz="2000" dirty="0" smtClean="0"/>
          </a:p>
          <a:p>
            <a:pPr>
              <a:spcBef>
                <a:spcPts val="600"/>
              </a:spcBef>
            </a:pPr>
            <a:endParaRPr lang="en-US" sz="2000" dirty="0"/>
          </a:p>
        </p:txBody>
      </p:sp>
      <p:pic>
        <p:nvPicPr>
          <p:cNvPr id="71682" name="Picture 2" descr="http://t0.gstatic.com/images?q=tbn:ANd9GcQsupmA_Vr6fsvUs2GaOx4DEvOeUNh-iuNgA0uznGSsAwbDoIwsJQ"/>
          <p:cNvPicPr>
            <a:picLocks noChangeAspect="1" noChangeArrowheads="1"/>
          </p:cNvPicPr>
          <p:nvPr/>
        </p:nvPicPr>
        <p:blipFill>
          <a:blip r:embed="rId3"/>
          <a:srcRect/>
          <a:stretch>
            <a:fillRect/>
          </a:stretch>
        </p:blipFill>
        <p:spPr bwMode="auto">
          <a:xfrm>
            <a:off x="7286612" y="0"/>
            <a:ext cx="1857388" cy="1919303"/>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097">
                                            <p:txEl>
                                              <p:pRg st="5" end="5"/>
                                            </p:txEl>
                                          </p:spTgt>
                                        </p:tgtEl>
                                        <p:attrNameLst>
                                          <p:attrName>style.visibility</p:attrName>
                                        </p:attrNameLst>
                                      </p:cBhvr>
                                      <p:to>
                                        <p:strVal val="visible"/>
                                      </p:to>
                                    </p:set>
                                    <p:animEffect transition="in" filter="blinds(horizontal)">
                                      <p:cBhvr>
                                        <p:cTn id="12" dur="500"/>
                                        <p:tgtEl>
                                          <p:spTgt spid="4097">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097">
                                            <p:txEl>
                                              <p:pRg st="6" end="6"/>
                                            </p:txEl>
                                          </p:spTgt>
                                        </p:tgtEl>
                                        <p:attrNameLst>
                                          <p:attrName>style.visibility</p:attrName>
                                        </p:attrNameLst>
                                      </p:cBhvr>
                                      <p:to>
                                        <p:strVal val="visible"/>
                                      </p:to>
                                    </p:set>
                                    <p:animEffect transition="in" filter="blinds(horizontal)">
                                      <p:cBhvr>
                                        <p:cTn id="17" dur="500"/>
                                        <p:tgtEl>
                                          <p:spTgt spid="409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2973" y="44624"/>
            <a:ext cx="2758827" cy="1224136"/>
          </a:xfrm>
        </p:spPr>
        <p:txBody>
          <a:bodyPr/>
          <a:lstStyle/>
          <a:p>
            <a:r>
              <a:rPr lang="en-US" sz="2800" dirty="0" smtClean="0">
                <a:solidFill>
                  <a:srgbClr val="FFFFFF"/>
                </a:solidFill>
              </a:rPr>
              <a:t>Day 5</a:t>
            </a:r>
            <a:br>
              <a:rPr lang="en-US" sz="2800" dirty="0" smtClean="0">
                <a:solidFill>
                  <a:srgbClr val="FFFFFF"/>
                </a:solidFill>
              </a:rPr>
            </a:br>
            <a:r>
              <a:rPr lang="en-US" sz="2800" dirty="0" smtClean="0">
                <a:solidFill>
                  <a:srgbClr val="FFFFFF"/>
                </a:solidFill>
              </a:rPr>
              <a:t>TOPICS</a:t>
            </a:r>
            <a:endParaRPr lang="en-US" sz="2800" dirty="0">
              <a:solidFill>
                <a:srgbClr val="FFFFFF"/>
              </a:solidFill>
            </a:endParaRPr>
          </a:p>
        </p:txBody>
      </p:sp>
      <p:sp>
        <p:nvSpPr>
          <p:cNvPr id="3" name="Content Placeholder 2"/>
          <p:cNvSpPr>
            <a:spLocks noGrp="1"/>
          </p:cNvSpPr>
          <p:nvPr>
            <p:ph idx="1"/>
          </p:nvPr>
        </p:nvSpPr>
        <p:spPr>
          <a:xfrm>
            <a:off x="1007096" y="1357298"/>
            <a:ext cx="8136904" cy="4320480"/>
          </a:xfrm>
        </p:spPr>
        <p:txBody>
          <a:bodyPr/>
          <a:lstStyle/>
          <a:p>
            <a:pPr hangingPunct="0">
              <a:buNone/>
            </a:pPr>
            <a:endParaRPr lang="en-US" sz="2400" i="1" dirty="0" smtClean="0">
              <a:solidFill>
                <a:schemeClr val="bg1"/>
              </a:solidFill>
            </a:endParaRPr>
          </a:p>
          <a:p>
            <a:pPr hangingPunct="0"/>
            <a:r>
              <a:rPr lang="en-US" sz="2400" i="1" dirty="0" smtClean="0">
                <a:solidFill>
                  <a:schemeClr val="bg1"/>
                </a:solidFill>
              </a:rPr>
              <a:t>Personal Identity</a:t>
            </a:r>
            <a:endParaRPr lang="en-US" sz="2400" dirty="0" smtClean="0">
              <a:solidFill>
                <a:schemeClr val="bg1"/>
              </a:solidFill>
            </a:endParaRPr>
          </a:p>
          <a:p>
            <a:pPr hangingPunct="0">
              <a:buFont typeface="Wingdings" pitchFamily="2" charset="2"/>
              <a:buChar char="v"/>
            </a:pPr>
            <a:r>
              <a:rPr lang="en-US" sz="2400" i="1" dirty="0" smtClean="0">
                <a:solidFill>
                  <a:schemeClr val="bg1"/>
                </a:solidFill>
              </a:rPr>
              <a:t>	Locke on Personal Identity</a:t>
            </a:r>
            <a:endParaRPr lang="en-US" sz="2400" dirty="0" smtClean="0">
              <a:solidFill>
                <a:schemeClr val="bg1"/>
              </a:solidFill>
            </a:endParaRPr>
          </a:p>
          <a:p>
            <a:pPr hangingPunct="0">
              <a:buFont typeface="Wingdings" pitchFamily="2" charset="2"/>
              <a:buChar char="v"/>
            </a:pPr>
            <a:r>
              <a:rPr lang="en-US" sz="2400" i="1" dirty="0" smtClean="0">
                <a:solidFill>
                  <a:schemeClr val="bg1"/>
                </a:solidFill>
              </a:rPr>
              <a:t>	Personal Identity as Psychological Continuity</a:t>
            </a:r>
            <a:endParaRPr lang="en-US" sz="2400" dirty="0" smtClean="0">
              <a:solidFill>
                <a:schemeClr val="bg1"/>
              </a:solidFill>
            </a:endParaRPr>
          </a:p>
          <a:p>
            <a:pPr hangingPunct="0">
              <a:buFont typeface="Wingdings" pitchFamily="2" charset="2"/>
              <a:buChar char="v"/>
            </a:pPr>
            <a:r>
              <a:rPr lang="en-US" sz="2400" i="1" dirty="0" smtClean="0">
                <a:solidFill>
                  <a:schemeClr val="bg1"/>
                </a:solidFill>
              </a:rPr>
              <a:t>	</a:t>
            </a:r>
            <a:r>
              <a:rPr lang="en-US" sz="2400" i="1" dirty="0" err="1" smtClean="0">
                <a:solidFill>
                  <a:schemeClr val="bg1"/>
                </a:solidFill>
              </a:rPr>
              <a:t>Parfit</a:t>
            </a:r>
            <a:r>
              <a:rPr lang="en-US" sz="2400" i="1" dirty="0" smtClean="0">
                <a:solidFill>
                  <a:schemeClr val="bg1"/>
                </a:solidFill>
              </a:rPr>
              <a:t>: Nihilism about Personal Identity</a:t>
            </a:r>
            <a:endParaRPr lang="en-US" sz="2400" dirty="0" smtClean="0">
              <a:solidFill>
                <a:schemeClr val="bg1"/>
              </a:solidFill>
            </a:endParaRPr>
          </a:p>
          <a:p>
            <a:pPr hangingPunct="0">
              <a:buFont typeface="Wingdings" pitchFamily="2" charset="2"/>
              <a:buChar char="v"/>
            </a:pPr>
            <a:r>
              <a:rPr lang="en-US" sz="2400" i="1" dirty="0" smtClean="0">
                <a:solidFill>
                  <a:schemeClr val="bg1"/>
                </a:solidFill>
              </a:rPr>
              <a:t>	Williams: The Self and the Future</a:t>
            </a:r>
            <a:endParaRPr lang="en-US" sz="2400" dirty="0" smtClean="0">
              <a:solidFill>
                <a:schemeClr val="bg1"/>
              </a:solidFill>
            </a:endParaRPr>
          </a:p>
          <a:p>
            <a:pPr hangingPunct="0">
              <a:buFont typeface="Wingdings" pitchFamily="2" charset="2"/>
              <a:buChar char="v"/>
            </a:pPr>
            <a:r>
              <a:rPr lang="en-US" sz="2400" i="1" dirty="0" smtClean="0">
                <a:solidFill>
                  <a:schemeClr val="bg1"/>
                </a:solidFill>
              </a:rPr>
              <a:t>	Personal Identity and </a:t>
            </a:r>
            <a:r>
              <a:rPr lang="en-US" sz="2400" i="1" dirty="0" err="1" smtClean="0">
                <a:solidFill>
                  <a:schemeClr val="bg1"/>
                </a:solidFill>
              </a:rPr>
              <a:t>Indexicality</a:t>
            </a:r>
            <a:endParaRPr lang="en-US" sz="2400" dirty="0" smtClean="0">
              <a:solidFill>
                <a:schemeClr val="bg1"/>
              </a:solidFill>
            </a:endParaRPr>
          </a:p>
          <a:p>
            <a:pPr hangingPunct="0"/>
            <a:r>
              <a:rPr lang="en-US" sz="2400" i="1" dirty="0" smtClean="0">
                <a:solidFill>
                  <a:schemeClr val="bg1"/>
                </a:solidFill>
              </a:rPr>
              <a:t>Final Reflection</a:t>
            </a:r>
            <a:endParaRPr lang="en-US" sz="2400" dirty="0" smtClean="0">
              <a:solidFill>
                <a:schemeClr val="bg1"/>
              </a:solidFill>
            </a:endParaRPr>
          </a:p>
          <a:p>
            <a:pPr hangingPunct="0">
              <a:buFont typeface="Wingdings" pitchFamily="2" charset="2"/>
              <a:buChar char="v"/>
            </a:pPr>
            <a:endParaRPr lang="en-US" sz="2400" dirty="0" smtClean="0">
              <a:solidFill>
                <a:schemeClr val="bg1"/>
              </a:solidFill>
            </a:endParaRPr>
          </a:p>
          <a:p>
            <a:pPr hangingPunct="0"/>
            <a:endParaRPr lang="en-US" sz="2400" dirty="0" smtClean="0">
              <a:solidFill>
                <a:schemeClr val="bg1"/>
              </a:solidFill>
            </a:endParaRPr>
          </a:p>
          <a:p>
            <a:pPr hangingPunct="0"/>
            <a:endParaRPr lang="en-US" sz="2400" dirty="0" smtClean="0">
              <a:solidFill>
                <a:schemeClr val="bg1"/>
              </a:solidFill>
            </a:endParaRPr>
          </a:p>
          <a:p>
            <a:endParaRPr lang="en-US" sz="2200" dirty="0">
              <a:solidFill>
                <a:schemeClr val="bg1"/>
              </a:solidFill>
            </a:endParaRPr>
          </a:p>
          <a:p>
            <a:endParaRPr lang="en-US" sz="2000" dirty="0">
              <a:solidFill>
                <a:schemeClr val="bg1"/>
              </a:solidFill>
            </a:endParaRPr>
          </a:p>
        </p:txBody>
      </p:sp>
    </p:spTree>
    <p:extLst>
      <p:ext uri="{BB962C8B-B14F-4D97-AF65-F5344CB8AC3E}">
        <p14:creationId xmlns="" xmlns:p14="http://schemas.microsoft.com/office/powerpoint/2010/main" val="237317750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0" y="1428736"/>
            <a:ext cx="8929718" cy="455509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2000" b="1" i="1" u="sng" dirty="0" err="1" smtClean="0">
                <a:solidFill>
                  <a:srgbClr val="C00000"/>
                </a:solidFill>
              </a:rPr>
              <a:t>Parfit</a:t>
            </a:r>
            <a:r>
              <a:rPr lang="en-US" sz="2000" b="1" i="1" u="sng" dirty="0" smtClean="0">
                <a:solidFill>
                  <a:srgbClr val="C00000"/>
                </a:solidFill>
              </a:rPr>
              <a:t>: Nihilism about Personal Identity</a:t>
            </a:r>
            <a:endParaRPr lang="en-US" sz="2000" b="1" dirty="0" smtClean="0"/>
          </a:p>
          <a:p>
            <a:pPr>
              <a:spcBef>
                <a:spcPts val="600"/>
              </a:spcBef>
            </a:pPr>
            <a:r>
              <a:rPr lang="en-US" sz="2000" b="1" dirty="0" err="1" smtClean="0"/>
              <a:t>Parfit</a:t>
            </a:r>
            <a:r>
              <a:rPr lang="en-US" sz="2000" b="1" dirty="0" smtClean="0"/>
              <a:t> </a:t>
            </a:r>
            <a:r>
              <a:rPr lang="en-US" sz="2000" dirty="0" smtClean="0"/>
              <a:t>offers us two relations which we can use to define ‘personal survival’:</a:t>
            </a:r>
          </a:p>
          <a:p>
            <a:pPr>
              <a:spcBef>
                <a:spcPts val="600"/>
              </a:spcBef>
            </a:pPr>
            <a:endParaRPr lang="en-US" sz="2000" dirty="0" smtClean="0"/>
          </a:p>
          <a:p>
            <a:pPr>
              <a:spcBef>
                <a:spcPts val="600"/>
              </a:spcBef>
            </a:pPr>
            <a:endParaRPr lang="en-US" sz="2000" dirty="0" smtClean="0"/>
          </a:p>
          <a:p>
            <a:pPr>
              <a:spcBef>
                <a:spcPts val="600"/>
              </a:spcBef>
            </a:pPr>
            <a:endParaRPr lang="en-US" sz="2000" dirty="0" smtClean="0"/>
          </a:p>
          <a:p>
            <a:pPr>
              <a:spcBef>
                <a:spcPts val="600"/>
              </a:spcBef>
            </a:pPr>
            <a:endParaRPr lang="en-US" sz="2000" dirty="0" smtClean="0"/>
          </a:p>
          <a:p>
            <a:pPr>
              <a:spcBef>
                <a:spcPts val="600"/>
              </a:spcBef>
            </a:pPr>
            <a:endParaRPr lang="en-US" sz="2000" dirty="0" smtClean="0"/>
          </a:p>
          <a:p>
            <a:pPr>
              <a:spcBef>
                <a:spcPts val="600"/>
              </a:spcBef>
            </a:pPr>
            <a:endParaRPr lang="en-US" sz="2000" dirty="0" smtClean="0"/>
          </a:p>
          <a:p>
            <a:pPr>
              <a:spcBef>
                <a:spcPts val="600"/>
              </a:spcBef>
            </a:pPr>
            <a:endParaRPr lang="en-US" sz="2000" dirty="0" smtClean="0"/>
          </a:p>
          <a:p>
            <a:pPr>
              <a:spcBef>
                <a:spcPts val="600"/>
              </a:spcBef>
            </a:pPr>
            <a:endParaRPr lang="en-US" sz="2000" dirty="0" smtClean="0"/>
          </a:p>
          <a:p>
            <a:pPr>
              <a:spcBef>
                <a:spcPts val="600"/>
              </a:spcBef>
            </a:pPr>
            <a:endParaRPr lang="en-US" sz="2000" dirty="0"/>
          </a:p>
        </p:txBody>
      </p:sp>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5</a:t>
            </a:r>
            <a:endParaRPr lang="en-US" sz="2800" dirty="0">
              <a:solidFill>
                <a:srgbClr val="FFFFFF"/>
              </a:solidFill>
            </a:endParaRPr>
          </a:p>
        </p:txBody>
      </p:sp>
      <p:sp>
        <p:nvSpPr>
          <p:cNvPr id="4" name="2 CuadroTexto"/>
          <p:cNvSpPr txBox="1">
            <a:spLocks noChangeArrowheads="1"/>
          </p:cNvSpPr>
          <p:nvPr/>
        </p:nvSpPr>
        <p:spPr bwMode="auto">
          <a:xfrm>
            <a:off x="2928926" y="0"/>
            <a:ext cx="4357718" cy="1569660"/>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chemeClr val="bg1"/>
                </a:solidFill>
              </a:rPr>
              <a:t>Personal Identity: Locke - Memory</a:t>
            </a:r>
            <a:endParaRPr lang="en-US" sz="1600" dirty="0" smtClean="0">
              <a:solidFill>
                <a:schemeClr val="bg1"/>
              </a:solidFill>
            </a:endParaRPr>
          </a:p>
          <a:p>
            <a:r>
              <a:rPr lang="en-US" sz="1600" i="1" dirty="0" smtClean="0">
                <a:solidFill>
                  <a:srgbClr val="FF6730"/>
                </a:solidFill>
              </a:rPr>
              <a:t>Personal Identity: </a:t>
            </a:r>
            <a:r>
              <a:rPr lang="en-US" sz="1600" i="1" dirty="0" err="1" smtClean="0">
                <a:solidFill>
                  <a:srgbClr val="FF6730"/>
                </a:solidFill>
              </a:rPr>
              <a:t>Parfit</a:t>
            </a:r>
            <a:r>
              <a:rPr lang="en-US" sz="1600" i="1" dirty="0" smtClean="0">
                <a:solidFill>
                  <a:srgbClr val="FF6730"/>
                </a:solidFill>
              </a:rPr>
              <a:t> - Nihilism</a:t>
            </a:r>
            <a:endParaRPr lang="en-US" sz="1600" dirty="0" smtClean="0">
              <a:solidFill>
                <a:srgbClr val="FF6730"/>
              </a:solidFill>
            </a:endParaRPr>
          </a:p>
          <a:p>
            <a:r>
              <a:rPr lang="en-US" sz="1600" i="1" dirty="0" smtClean="0">
                <a:solidFill>
                  <a:schemeClr val="bg1"/>
                </a:solidFill>
              </a:rPr>
              <a:t>Williams: The Self and the Future</a:t>
            </a:r>
            <a:endParaRPr lang="en-US" sz="1600" dirty="0" smtClean="0">
              <a:solidFill>
                <a:schemeClr val="bg1"/>
              </a:solidFill>
            </a:endParaRPr>
          </a:p>
          <a:p>
            <a:r>
              <a:rPr lang="en-US" sz="1600" i="1" dirty="0" smtClean="0">
                <a:solidFill>
                  <a:schemeClr val="bg1"/>
                </a:solidFill>
              </a:rPr>
              <a:t>Personal Identity and </a:t>
            </a:r>
            <a:r>
              <a:rPr lang="en-US" sz="1600" i="1" dirty="0" err="1" smtClean="0">
                <a:solidFill>
                  <a:schemeClr val="bg1"/>
                </a:solidFill>
              </a:rPr>
              <a:t>Indexicality</a:t>
            </a:r>
            <a:endParaRPr lang="en-US" sz="1600" i="1" dirty="0" smtClean="0">
              <a:solidFill>
                <a:schemeClr val="bg1"/>
              </a:solidFill>
            </a:endParaRPr>
          </a:p>
          <a:p>
            <a:r>
              <a:rPr lang="en-US" sz="1600" i="1" dirty="0" smtClean="0">
                <a:solidFill>
                  <a:schemeClr val="bg1"/>
                </a:solidFill>
              </a:rPr>
              <a:t>Final Reflection</a:t>
            </a:r>
            <a:endParaRPr lang="en-US" sz="1600" dirty="0" smtClean="0">
              <a:solidFill>
                <a:schemeClr val="bg1"/>
              </a:solidFill>
            </a:endParaRPr>
          </a:p>
          <a:p>
            <a:r>
              <a:rPr lang="en-US" sz="1600" i="1" dirty="0" smtClean="0">
                <a:solidFill>
                  <a:schemeClr val="bg1"/>
                </a:solidFill>
              </a:rPr>
              <a:t>	</a:t>
            </a:r>
            <a:endParaRPr lang="en-US" sz="1600" dirty="0">
              <a:solidFill>
                <a:schemeClr val="bg1"/>
              </a:solidFill>
              <a:latin typeface="Verdana" charset="0"/>
            </a:endParaRPr>
          </a:p>
        </p:txBody>
      </p:sp>
      <p:sp>
        <p:nvSpPr>
          <p:cNvPr id="11" name="TextBox 10"/>
          <p:cNvSpPr txBox="1"/>
          <p:nvPr/>
        </p:nvSpPr>
        <p:spPr>
          <a:xfrm>
            <a:off x="357158" y="1643050"/>
            <a:ext cx="8286808" cy="923330"/>
          </a:xfrm>
          <a:prstGeom prst="rect">
            <a:avLst/>
          </a:prstGeom>
          <a:noFill/>
        </p:spPr>
        <p:txBody>
          <a:bodyPr wrap="square" rtlCol="0">
            <a:spAutoFit/>
          </a:bodyPr>
          <a:lstStyle/>
          <a:p>
            <a:endParaRPr lang="en-US" b="1" dirty="0" smtClean="0">
              <a:solidFill>
                <a:srgbClr val="C00000"/>
              </a:solidFill>
            </a:endParaRPr>
          </a:p>
          <a:p>
            <a:endParaRPr lang="en-NZ" b="1" i="1" dirty="0" smtClean="0"/>
          </a:p>
          <a:p>
            <a:endParaRPr lang="en-US" dirty="0"/>
          </a:p>
        </p:txBody>
      </p:sp>
      <p:sp>
        <p:nvSpPr>
          <p:cNvPr id="6" name="Rectangle 5"/>
          <p:cNvSpPr/>
          <p:nvPr/>
        </p:nvSpPr>
        <p:spPr>
          <a:xfrm>
            <a:off x="214282" y="2571744"/>
            <a:ext cx="8572560" cy="1357322"/>
          </a:xfrm>
          <a:prstGeom prst="rect">
            <a:avLst/>
          </a:prstGeom>
          <a:solidFill>
            <a:schemeClr val="bg1">
              <a:lumMod val="8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NZ" b="1" dirty="0" smtClean="0">
                <a:solidFill>
                  <a:schemeClr val="tx1"/>
                </a:solidFill>
              </a:rPr>
              <a:t>Psychological Connectedness:</a:t>
            </a:r>
            <a:r>
              <a:rPr lang="en-NZ" dirty="0" smtClean="0">
                <a:solidFill>
                  <a:schemeClr val="tx1"/>
                </a:solidFill>
              </a:rPr>
              <a:t> </a:t>
            </a:r>
            <a:r>
              <a:rPr lang="en-NZ" dirty="0" smtClean="0">
                <a:solidFill>
                  <a:schemeClr val="tx1"/>
                </a:solidFill>
              </a:rPr>
              <a:t>If </a:t>
            </a:r>
            <a:r>
              <a:rPr lang="en-NZ" b="1" dirty="0" smtClean="0">
                <a:solidFill>
                  <a:schemeClr val="tx1"/>
                </a:solidFill>
              </a:rPr>
              <a:t>P1</a:t>
            </a:r>
            <a:r>
              <a:rPr lang="en-NZ" dirty="0" smtClean="0">
                <a:solidFill>
                  <a:schemeClr val="tx1"/>
                </a:solidFill>
              </a:rPr>
              <a:t> </a:t>
            </a:r>
            <a:r>
              <a:rPr lang="en-NZ" dirty="0" smtClean="0">
                <a:solidFill>
                  <a:srgbClr val="C00000"/>
                </a:solidFill>
              </a:rPr>
              <a:t>q-remembers </a:t>
            </a:r>
            <a:r>
              <a:rPr lang="en-NZ" dirty="0" smtClean="0">
                <a:solidFill>
                  <a:schemeClr val="tx1"/>
                </a:solidFill>
              </a:rPr>
              <a:t>most of </a:t>
            </a:r>
            <a:r>
              <a:rPr lang="en-NZ" b="1" dirty="0" smtClean="0">
                <a:solidFill>
                  <a:schemeClr val="tx1"/>
                </a:solidFill>
              </a:rPr>
              <a:t>P2</a:t>
            </a:r>
            <a:r>
              <a:rPr lang="en-NZ" dirty="0" smtClean="0">
                <a:solidFill>
                  <a:schemeClr val="tx1"/>
                </a:solidFill>
              </a:rPr>
              <a:t>’s </a:t>
            </a:r>
            <a:r>
              <a:rPr lang="en-NZ" dirty="0" smtClean="0">
                <a:solidFill>
                  <a:schemeClr val="tx1"/>
                </a:solidFill>
              </a:rPr>
              <a:t>life, the two of them are psychologically connected</a:t>
            </a:r>
            <a:r>
              <a:rPr lang="en-NZ" dirty="0" smtClean="0">
                <a:solidFill>
                  <a:schemeClr val="tx1"/>
                </a:solidFill>
              </a:rPr>
              <a:t>.</a:t>
            </a:r>
          </a:p>
          <a:p>
            <a:pPr>
              <a:spcBef>
                <a:spcPts val="600"/>
              </a:spcBef>
            </a:pPr>
            <a:r>
              <a:rPr lang="en-NZ" b="1" dirty="0" smtClean="0">
                <a:solidFill>
                  <a:schemeClr val="tx1"/>
                </a:solidFill>
              </a:rPr>
              <a:t>Psychological Continuity: </a:t>
            </a:r>
            <a:r>
              <a:rPr lang="en-NZ" dirty="0" smtClean="0">
                <a:solidFill>
                  <a:schemeClr val="tx1"/>
                </a:solidFill>
              </a:rPr>
              <a:t>There is a chain of psychological connectedness from </a:t>
            </a:r>
            <a:r>
              <a:rPr lang="en-NZ" b="1" dirty="0" smtClean="0">
                <a:solidFill>
                  <a:schemeClr val="tx1"/>
                </a:solidFill>
              </a:rPr>
              <a:t>P1</a:t>
            </a:r>
            <a:r>
              <a:rPr lang="en-NZ" dirty="0" smtClean="0">
                <a:solidFill>
                  <a:schemeClr val="tx1"/>
                </a:solidFill>
              </a:rPr>
              <a:t> to </a:t>
            </a:r>
            <a:r>
              <a:rPr lang="en-NZ" b="1" dirty="0" smtClean="0">
                <a:solidFill>
                  <a:schemeClr val="tx1"/>
                </a:solidFill>
              </a:rPr>
              <a:t>P2.</a:t>
            </a:r>
            <a:r>
              <a:rPr lang="en-NZ" dirty="0" smtClean="0">
                <a:solidFill>
                  <a:schemeClr val="tx1"/>
                </a:solidFill>
              </a:rPr>
              <a:t>  (</a:t>
            </a:r>
            <a:r>
              <a:rPr lang="en-NZ" i="1" dirty="0" smtClean="0">
                <a:solidFill>
                  <a:schemeClr val="tx1"/>
                </a:solidFill>
              </a:rPr>
              <a:t>This relation is transitive</a:t>
            </a:r>
            <a:r>
              <a:rPr lang="en-NZ" dirty="0" smtClean="0">
                <a:solidFill>
                  <a:schemeClr val="tx1"/>
                </a:solidFill>
              </a:rPr>
              <a:t>.)</a:t>
            </a:r>
            <a:endParaRPr lang="en-US" dirty="0">
              <a:solidFill>
                <a:schemeClr val="tx1"/>
              </a:solidFill>
            </a:endParaRPr>
          </a:p>
        </p:txBody>
      </p:sp>
      <p:sp>
        <p:nvSpPr>
          <p:cNvPr id="7" name="Rectangle 6"/>
          <p:cNvSpPr/>
          <p:nvPr/>
        </p:nvSpPr>
        <p:spPr>
          <a:xfrm>
            <a:off x="3929058" y="4071942"/>
            <a:ext cx="5000660" cy="121444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C00000"/>
                </a:solidFill>
              </a:rPr>
              <a:t>q-memory </a:t>
            </a:r>
            <a:r>
              <a:rPr lang="en-US" dirty="0" smtClean="0">
                <a:solidFill>
                  <a:srgbClr val="C00000"/>
                </a:solidFill>
              </a:rPr>
              <a:t>stands for ‘quasi-memory’. It means it is </a:t>
            </a:r>
            <a:r>
              <a:rPr lang="en-US" i="1" dirty="0" smtClean="0">
                <a:solidFill>
                  <a:srgbClr val="C00000"/>
                </a:solidFill>
              </a:rPr>
              <a:t>just as if </a:t>
            </a:r>
            <a:r>
              <a:rPr lang="en-US" b="1" dirty="0" smtClean="0">
                <a:solidFill>
                  <a:srgbClr val="C00000"/>
                </a:solidFill>
              </a:rPr>
              <a:t>P1</a:t>
            </a:r>
            <a:r>
              <a:rPr lang="en-US" dirty="0" smtClean="0">
                <a:solidFill>
                  <a:srgbClr val="C00000"/>
                </a:solidFill>
              </a:rPr>
              <a:t> has memories of </a:t>
            </a:r>
            <a:r>
              <a:rPr lang="en-US" b="1" dirty="0" smtClean="0">
                <a:solidFill>
                  <a:srgbClr val="C00000"/>
                </a:solidFill>
              </a:rPr>
              <a:t>P2</a:t>
            </a:r>
            <a:r>
              <a:rPr lang="en-US" dirty="0" smtClean="0">
                <a:solidFill>
                  <a:srgbClr val="C00000"/>
                </a:solidFill>
              </a:rPr>
              <a:t>’s life. This is introduced to avoid begging certain </a:t>
            </a:r>
            <a:r>
              <a:rPr lang="en-US" dirty="0" err="1" smtClean="0">
                <a:solidFill>
                  <a:srgbClr val="C00000"/>
                </a:solidFill>
              </a:rPr>
              <a:t>questions</a:t>
            </a:r>
            <a:r>
              <a:rPr lang="en-US" dirty="0" err="1" smtClean="0"/>
              <a:t>mory</a:t>
            </a:r>
            <a:endParaRPr lang="en-US" dirty="0"/>
          </a:p>
        </p:txBody>
      </p:sp>
      <p:cxnSp>
        <p:nvCxnSpPr>
          <p:cNvPr id="9" name="Straight Arrow Connector 8"/>
          <p:cNvCxnSpPr>
            <a:stCxn id="7" idx="0"/>
          </p:cNvCxnSpPr>
          <p:nvPr/>
        </p:nvCxnSpPr>
        <p:spPr>
          <a:xfrm rot="16200000" flipV="1">
            <a:off x="5429256" y="3071810"/>
            <a:ext cx="1214446" cy="78581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357158" y="4143380"/>
            <a:ext cx="3143272" cy="2143140"/>
          </a:xfrm>
          <a:prstGeom prst="rect">
            <a:avLst/>
          </a:prstGeom>
          <a:solidFill>
            <a:schemeClr val="bg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Question:</a:t>
            </a:r>
            <a:r>
              <a:rPr lang="en-US" dirty="0" smtClean="0">
                <a:solidFill>
                  <a:schemeClr val="tx1"/>
                </a:solidFill>
              </a:rPr>
              <a:t> What do </a:t>
            </a:r>
            <a:r>
              <a:rPr lang="en-US" i="1" dirty="0" smtClean="0">
                <a:solidFill>
                  <a:schemeClr val="tx1"/>
                </a:solidFill>
              </a:rPr>
              <a:t>you</a:t>
            </a:r>
            <a:r>
              <a:rPr lang="en-US" dirty="0" smtClean="0">
                <a:solidFill>
                  <a:schemeClr val="tx1"/>
                </a:solidFill>
              </a:rPr>
              <a:t> think would be the best way to use these relations to capture our intuitions about personal survival?</a:t>
            </a:r>
            <a:endParaRPr lang="en-US"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blinds(horizontal)">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blinds(horizontal)">
                                      <p:cBhvr>
                                        <p:cTn id="2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1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0" y="1428736"/>
            <a:ext cx="8929718" cy="763285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2000" b="1" i="1" u="sng" dirty="0" smtClean="0">
                <a:solidFill>
                  <a:srgbClr val="C00000"/>
                </a:solidFill>
              </a:rPr>
              <a:t>How Nihilism about Personal Identity can make the World a Better Place</a:t>
            </a:r>
            <a:endParaRPr lang="en-US" sz="2000" b="1" dirty="0" smtClean="0"/>
          </a:p>
          <a:p>
            <a:pPr>
              <a:spcBef>
                <a:spcPts val="600"/>
              </a:spcBef>
            </a:pPr>
            <a:r>
              <a:rPr lang="en-NZ" sz="2000" dirty="0" smtClean="0"/>
              <a:t>Why do we do the things we do? </a:t>
            </a:r>
            <a:r>
              <a:rPr lang="en-NZ" sz="2000" b="1" dirty="0" err="1" smtClean="0"/>
              <a:t>Parfit</a:t>
            </a:r>
            <a:r>
              <a:rPr lang="en-NZ" sz="2000" dirty="0" smtClean="0"/>
              <a:t>: only 2 reasons</a:t>
            </a:r>
            <a:endParaRPr lang="en-US" sz="2000" dirty="0" smtClean="0"/>
          </a:p>
          <a:p>
            <a:pPr>
              <a:spcBef>
                <a:spcPts val="600"/>
              </a:spcBef>
            </a:pPr>
            <a:r>
              <a:rPr lang="en-NZ" sz="2000" dirty="0" smtClean="0"/>
              <a:t>     </a:t>
            </a:r>
            <a:r>
              <a:rPr lang="en-NZ" sz="2000" b="1" dirty="0" smtClean="0"/>
              <a:t>1) </a:t>
            </a:r>
            <a:r>
              <a:rPr lang="en-NZ" sz="2000" b="1" u="sng" dirty="0" smtClean="0"/>
              <a:t>‘Biased rationality’</a:t>
            </a:r>
            <a:r>
              <a:rPr lang="en-NZ" sz="2000" b="1" dirty="0" smtClean="0"/>
              <a:t> (self-interest). Do what will get you what you want.</a:t>
            </a:r>
            <a:endParaRPr lang="en-US" sz="2000" dirty="0" smtClean="0"/>
          </a:p>
          <a:p>
            <a:pPr>
              <a:spcBef>
                <a:spcPts val="600"/>
              </a:spcBef>
            </a:pPr>
            <a:r>
              <a:rPr lang="en-NZ" sz="2000" b="1" dirty="0" smtClean="0"/>
              <a:t>     2) </a:t>
            </a:r>
            <a:r>
              <a:rPr lang="en-NZ" sz="2000" b="1" u="sng" dirty="0" smtClean="0"/>
              <a:t>Impartiality</a:t>
            </a:r>
            <a:r>
              <a:rPr lang="en-NZ" sz="2000" b="1" dirty="0" smtClean="0"/>
              <a:t>. Do what is in the best interests of everyone.</a:t>
            </a:r>
            <a:endParaRPr lang="en-US" sz="2000" dirty="0" smtClean="0"/>
          </a:p>
          <a:p>
            <a:pPr>
              <a:spcBef>
                <a:spcPts val="600"/>
              </a:spcBef>
              <a:buFontTx/>
              <a:buChar char="-"/>
            </a:pPr>
            <a:r>
              <a:rPr lang="en-NZ" sz="2000" dirty="0" smtClean="0"/>
              <a:t>But </a:t>
            </a:r>
            <a:r>
              <a:rPr lang="en-NZ" sz="2000" b="1" dirty="0" smtClean="0"/>
              <a:t>1)</a:t>
            </a:r>
            <a:r>
              <a:rPr lang="en-NZ" sz="2000" dirty="0" smtClean="0"/>
              <a:t> only makes sense if there exists a ‘self’ to look after. </a:t>
            </a:r>
            <a:endParaRPr lang="en-NZ" sz="2000" dirty="0" smtClean="0"/>
          </a:p>
          <a:p>
            <a:pPr>
              <a:spcBef>
                <a:spcPts val="600"/>
              </a:spcBef>
              <a:buFontTx/>
              <a:buChar char="-"/>
            </a:pPr>
            <a:r>
              <a:rPr lang="en-NZ" sz="2000" dirty="0" err="1" smtClean="0"/>
              <a:t>Parfit</a:t>
            </a:r>
            <a:r>
              <a:rPr lang="en-NZ" sz="2000" dirty="0" smtClean="0"/>
              <a:t> says it really doesn’t.</a:t>
            </a:r>
            <a:r>
              <a:rPr lang="en-US" sz="2000" dirty="0" smtClean="0"/>
              <a:t> </a:t>
            </a:r>
            <a:r>
              <a:rPr lang="en-NZ" sz="2000" dirty="0" smtClean="0"/>
              <a:t>Instead </a:t>
            </a:r>
            <a:r>
              <a:rPr lang="en-NZ" sz="2000" dirty="0" smtClean="0"/>
              <a:t>we have a series of relationships of greater or less connectedness with </a:t>
            </a:r>
            <a:r>
              <a:rPr lang="en-NZ" sz="2000" dirty="0" smtClean="0"/>
              <a:t>potentially many </a:t>
            </a:r>
            <a:r>
              <a:rPr lang="en-NZ" sz="2000" dirty="0" smtClean="0"/>
              <a:t>other entities </a:t>
            </a:r>
            <a:r>
              <a:rPr lang="en-NZ" sz="2000" dirty="0" smtClean="0"/>
              <a:t>in </a:t>
            </a:r>
            <a:r>
              <a:rPr lang="en-NZ" sz="2000" dirty="0" smtClean="0"/>
              <a:t>our future and </a:t>
            </a:r>
            <a:r>
              <a:rPr lang="en-NZ" sz="2000" dirty="0" smtClean="0"/>
              <a:t>past. </a:t>
            </a:r>
            <a:endParaRPr lang="en-US" sz="2000" dirty="0" smtClean="0"/>
          </a:p>
          <a:p>
            <a:pPr>
              <a:spcBef>
                <a:spcPts val="600"/>
              </a:spcBef>
            </a:pPr>
            <a:r>
              <a:rPr lang="en-NZ" sz="2000" dirty="0" smtClean="0"/>
              <a:t>- But that is kind of like what we have with our fellow humans anyway! </a:t>
            </a:r>
            <a:endParaRPr lang="en-US" sz="2000" dirty="0" smtClean="0"/>
          </a:p>
          <a:p>
            <a:pPr>
              <a:spcBef>
                <a:spcPts val="600"/>
              </a:spcBef>
            </a:pPr>
            <a:endParaRPr lang="en-US" sz="2000" dirty="0" smtClean="0"/>
          </a:p>
          <a:p>
            <a:pPr>
              <a:spcBef>
                <a:spcPts val="600"/>
              </a:spcBef>
            </a:pPr>
            <a:endParaRPr lang="en-US" sz="2000" dirty="0" smtClean="0"/>
          </a:p>
          <a:p>
            <a:pPr>
              <a:spcBef>
                <a:spcPts val="600"/>
              </a:spcBef>
            </a:pPr>
            <a:endParaRPr lang="en-US" sz="2000" dirty="0" smtClean="0"/>
          </a:p>
          <a:p>
            <a:pPr>
              <a:spcBef>
                <a:spcPts val="600"/>
              </a:spcBef>
            </a:pPr>
            <a:endParaRPr lang="en-US" sz="2000" dirty="0" smtClean="0"/>
          </a:p>
          <a:p>
            <a:pPr>
              <a:spcBef>
                <a:spcPts val="600"/>
              </a:spcBef>
            </a:pPr>
            <a:endParaRPr lang="en-US" sz="2000" dirty="0" smtClean="0"/>
          </a:p>
          <a:p>
            <a:pPr>
              <a:spcBef>
                <a:spcPts val="600"/>
              </a:spcBef>
            </a:pPr>
            <a:endParaRPr lang="en-US" sz="2000" dirty="0" smtClean="0"/>
          </a:p>
          <a:p>
            <a:pPr>
              <a:spcBef>
                <a:spcPts val="600"/>
              </a:spcBef>
            </a:pPr>
            <a:endParaRPr lang="en-US" sz="2000" dirty="0" smtClean="0"/>
          </a:p>
          <a:p>
            <a:pPr>
              <a:spcBef>
                <a:spcPts val="600"/>
              </a:spcBef>
            </a:pPr>
            <a:endParaRPr lang="en-US" sz="2000" dirty="0"/>
          </a:p>
        </p:txBody>
      </p:sp>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5</a:t>
            </a:r>
            <a:endParaRPr lang="en-US" sz="2800" dirty="0">
              <a:solidFill>
                <a:srgbClr val="FFFFFF"/>
              </a:solidFill>
            </a:endParaRPr>
          </a:p>
        </p:txBody>
      </p:sp>
      <p:sp>
        <p:nvSpPr>
          <p:cNvPr id="4" name="2 CuadroTexto"/>
          <p:cNvSpPr txBox="1">
            <a:spLocks noChangeArrowheads="1"/>
          </p:cNvSpPr>
          <p:nvPr/>
        </p:nvSpPr>
        <p:spPr bwMode="auto">
          <a:xfrm>
            <a:off x="2928926" y="0"/>
            <a:ext cx="4357718" cy="1569660"/>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chemeClr val="bg1"/>
                </a:solidFill>
              </a:rPr>
              <a:t>Personal Identity: Locke - Memory</a:t>
            </a:r>
            <a:endParaRPr lang="en-US" sz="1600" dirty="0" smtClean="0">
              <a:solidFill>
                <a:schemeClr val="bg1"/>
              </a:solidFill>
            </a:endParaRPr>
          </a:p>
          <a:p>
            <a:r>
              <a:rPr lang="en-US" sz="1600" i="1" dirty="0" smtClean="0">
                <a:solidFill>
                  <a:srgbClr val="FF6730"/>
                </a:solidFill>
              </a:rPr>
              <a:t>Personal Identity: </a:t>
            </a:r>
            <a:r>
              <a:rPr lang="en-US" sz="1600" i="1" dirty="0" err="1" smtClean="0">
                <a:solidFill>
                  <a:srgbClr val="FF6730"/>
                </a:solidFill>
              </a:rPr>
              <a:t>Parfit</a:t>
            </a:r>
            <a:r>
              <a:rPr lang="en-US" sz="1600" i="1" dirty="0" smtClean="0">
                <a:solidFill>
                  <a:srgbClr val="FF6730"/>
                </a:solidFill>
              </a:rPr>
              <a:t> - Nihilism</a:t>
            </a:r>
            <a:endParaRPr lang="en-US" sz="1600" dirty="0" smtClean="0">
              <a:solidFill>
                <a:srgbClr val="FF6730"/>
              </a:solidFill>
            </a:endParaRPr>
          </a:p>
          <a:p>
            <a:r>
              <a:rPr lang="en-US" sz="1600" i="1" dirty="0" smtClean="0">
                <a:solidFill>
                  <a:schemeClr val="bg1"/>
                </a:solidFill>
              </a:rPr>
              <a:t>Williams</a:t>
            </a:r>
            <a:r>
              <a:rPr lang="en-US" sz="1600" i="1" dirty="0" smtClean="0">
                <a:solidFill>
                  <a:schemeClr val="bg1"/>
                </a:solidFill>
              </a:rPr>
              <a:t>: The Self and the Future</a:t>
            </a:r>
            <a:endParaRPr lang="en-US" sz="1600" dirty="0" smtClean="0">
              <a:solidFill>
                <a:schemeClr val="bg1"/>
              </a:solidFill>
            </a:endParaRPr>
          </a:p>
          <a:p>
            <a:r>
              <a:rPr lang="en-US" sz="1600" i="1" dirty="0" smtClean="0">
                <a:solidFill>
                  <a:schemeClr val="bg1"/>
                </a:solidFill>
              </a:rPr>
              <a:t>Personal Identity and </a:t>
            </a:r>
            <a:r>
              <a:rPr lang="en-US" sz="1600" i="1" dirty="0" err="1" smtClean="0">
                <a:solidFill>
                  <a:schemeClr val="bg1"/>
                </a:solidFill>
              </a:rPr>
              <a:t>Indexicality</a:t>
            </a:r>
            <a:endParaRPr lang="en-US" sz="1600" i="1" dirty="0" smtClean="0">
              <a:solidFill>
                <a:schemeClr val="bg1"/>
              </a:solidFill>
            </a:endParaRPr>
          </a:p>
          <a:p>
            <a:r>
              <a:rPr lang="en-US" sz="1600" i="1" dirty="0" smtClean="0">
                <a:solidFill>
                  <a:schemeClr val="bg1"/>
                </a:solidFill>
              </a:rPr>
              <a:t>Final Reflection</a:t>
            </a:r>
            <a:endParaRPr lang="en-US" sz="1600" dirty="0" smtClean="0">
              <a:solidFill>
                <a:schemeClr val="bg1"/>
              </a:solidFill>
            </a:endParaRPr>
          </a:p>
          <a:p>
            <a:r>
              <a:rPr lang="en-US" sz="1600" i="1" dirty="0" smtClean="0">
                <a:solidFill>
                  <a:schemeClr val="bg1"/>
                </a:solidFill>
              </a:rPr>
              <a:t>	</a:t>
            </a:r>
            <a:endParaRPr lang="en-US" sz="1600" dirty="0">
              <a:solidFill>
                <a:schemeClr val="bg1"/>
              </a:solidFill>
              <a:latin typeface="Verdana" charset="0"/>
            </a:endParaRPr>
          </a:p>
        </p:txBody>
      </p:sp>
      <p:sp>
        <p:nvSpPr>
          <p:cNvPr id="11" name="TextBox 10"/>
          <p:cNvSpPr txBox="1"/>
          <p:nvPr/>
        </p:nvSpPr>
        <p:spPr>
          <a:xfrm>
            <a:off x="357158" y="1643050"/>
            <a:ext cx="8286808" cy="923330"/>
          </a:xfrm>
          <a:prstGeom prst="rect">
            <a:avLst/>
          </a:prstGeom>
          <a:noFill/>
        </p:spPr>
        <p:txBody>
          <a:bodyPr wrap="square" rtlCol="0">
            <a:spAutoFit/>
          </a:bodyPr>
          <a:lstStyle/>
          <a:p>
            <a:endParaRPr lang="en-US" b="1" dirty="0" smtClean="0">
              <a:solidFill>
                <a:srgbClr val="C00000"/>
              </a:solidFill>
            </a:endParaRPr>
          </a:p>
          <a:p>
            <a:endParaRPr lang="en-NZ" b="1" i="1" dirty="0" smtClean="0"/>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0" y="1428736"/>
            <a:ext cx="8929718" cy="732508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2000" b="1" i="1" u="sng" dirty="0" smtClean="0">
                <a:solidFill>
                  <a:srgbClr val="C00000"/>
                </a:solidFill>
              </a:rPr>
              <a:t>How Nihilism about Personal Identity can make the World a Better Place</a:t>
            </a:r>
            <a:endParaRPr lang="en-US" sz="2000" b="1" dirty="0" smtClean="0"/>
          </a:p>
          <a:p>
            <a:pPr>
              <a:spcBef>
                <a:spcPts val="600"/>
              </a:spcBef>
            </a:pPr>
            <a:r>
              <a:rPr lang="en-NZ" sz="2000" dirty="0" smtClean="0"/>
              <a:t>- </a:t>
            </a:r>
            <a:r>
              <a:rPr lang="en-NZ" sz="2000" dirty="0" smtClean="0"/>
              <a:t>How much psychological continuity is there between </a:t>
            </a:r>
            <a:r>
              <a:rPr lang="en-NZ" sz="2000" b="1" dirty="0" smtClean="0"/>
              <a:t>you now </a:t>
            </a:r>
            <a:r>
              <a:rPr lang="en-NZ" sz="2000" dirty="0" smtClean="0"/>
              <a:t>and </a:t>
            </a:r>
            <a:r>
              <a:rPr lang="en-NZ" sz="2000" b="1" dirty="0" smtClean="0"/>
              <a:t>you at </a:t>
            </a:r>
            <a:r>
              <a:rPr lang="en-NZ" sz="2000" b="1" dirty="0" smtClean="0"/>
              <a:t>65</a:t>
            </a:r>
            <a:r>
              <a:rPr lang="en-NZ" sz="2000" dirty="0" smtClean="0"/>
              <a:t>?</a:t>
            </a:r>
            <a:r>
              <a:rPr lang="en-US" sz="2000" dirty="0" smtClean="0"/>
              <a:t> - </a:t>
            </a:r>
            <a:r>
              <a:rPr lang="en-NZ" sz="2000" dirty="0" smtClean="0"/>
              <a:t>maybe </a:t>
            </a:r>
            <a:r>
              <a:rPr lang="en-NZ" sz="2000" b="1" dirty="0" smtClean="0"/>
              <a:t>15%</a:t>
            </a:r>
            <a:r>
              <a:rPr lang="en-NZ" sz="2000" dirty="0" smtClean="0"/>
              <a:t>?</a:t>
            </a:r>
            <a:endParaRPr lang="en-US" sz="2000" dirty="0" smtClean="0"/>
          </a:p>
          <a:p>
            <a:pPr>
              <a:spcBef>
                <a:spcPts val="600"/>
              </a:spcBef>
            </a:pPr>
            <a:r>
              <a:rPr lang="en-NZ" sz="2000" dirty="0" smtClean="0"/>
              <a:t>- </a:t>
            </a:r>
            <a:r>
              <a:rPr lang="en-NZ" sz="2000" dirty="0" smtClean="0"/>
              <a:t>How much psychological continuity is there between </a:t>
            </a:r>
            <a:r>
              <a:rPr lang="en-NZ" sz="2000" b="1" dirty="0" smtClean="0"/>
              <a:t>you now </a:t>
            </a:r>
            <a:r>
              <a:rPr lang="en-NZ" sz="2000" dirty="0" smtClean="0"/>
              <a:t>and </a:t>
            </a:r>
            <a:r>
              <a:rPr lang="en-NZ" sz="2000" b="1" dirty="0" smtClean="0"/>
              <a:t>your sister</a:t>
            </a:r>
            <a:r>
              <a:rPr lang="en-NZ" sz="2000" dirty="0" smtClean="0"/>
              <a:t>?</a:t>
            </a:r>
            <a:r>
              <a:rPr lang="en-US" sz="2000" dirty="0" smtClean="0"/>
              <a:t> </a:t>
            </a:r>
            <a:r>
              <a:rPr lang="en-NZ" sz="2000" dirty="0" smtClean="0"/>
              <a:t>- </a:t>
            </a:r>
            <a:r>
              <a:rPr lang="en-NZ" sz="2000" dirty="0" smtClean="0"/>
              <a:t>maybe </a:t>
            </a:r>
            <a:r>
              <a:rPr lang="en-NZ" sz="2000" b="1" dirty="0" smtClean="0"/>
              <a:t>30%</a:t>
            </a:r>
            <a:r>
              <a:rPr lang="en-NZ" sz="2000" dirty="0" smtClean="0"/>
              <a:t>?</a:t>
            </a:r>
            <a:endParaRPr lang="en-US" sz="2000" dirty="0" smtClean="0"/>
          </a:p>
          <a:p>
            <a:pPr>
              <a:spcBef>
                <a:spcPts val="600"/>
              </a:spcBef>
            </a:pPr>
            <a:r>
              <a:rPr lang="en-NZ" sz="2000" dirty="0" smtClean="0"/>
              <a:t>So you should care twice as much about what happens to your sister </a:t>
            </a:r>
            <a:r>
              <a:rPr lang="en-NZ" sz="2000" dirty="0" smtClean="0"/>
              <a:t>(now) as </a:t>
            </a:r>
            <a:r>
              <a:rPr lang="en-NZ" sz="2000" dirty="0" smtClean="0"/>
              <a:t>you do about what happens to you at 65. </a:t>
            </a:r>
            <a:endParaRPr lang="en-NZ" sz="2000" dirty="0" smtClean="0"/>
          </a:p>
          <a:p>
            <a:pPr>
              <a:spcBef>
                <a:spcPts val="600"/>
              </a:spcBef>
            </a:pPr>
            <a:r>
              <a:rPr lang="en-NZ" sz="2000" dirty="0" err="1" smtClean="0"/>
              <a:t>Parfit</a:t>
            </a:r>
            <a:r>
              <a:rPr lang="en-NZ" sz="2000" dirty="0" smtClean="0"/>
              <a:t> </a:t>
            </a:r>
            <a:r>
              <a:rPr lang="en-NZ" sz="2000" dirty="0" smtClean="0"/>
              <a:t>claims that this is what religions such as Buddhism have been trying to teach everyone for 2000 </a:t>
            </a:r>
            <a:r>
              <a:rPr lang="en-NZ" sz="2000" dirty="0" smtClean="0"/>
              <a:t>years.</a:t>
            </a:r>
          </a:p>
          <a:p>
            <a:pPr>
              <a:spcBef>
                <a:spcPts val="600"/>
              </a:spcBef>
            </a:pPr>
            <a:endParaRPr lang="en-US" sz="2000" dirty="0" smtClean="0"/>
          </a:p>
          <a:p>
            <a:pPr>
              <a:spcBef>
                <a:spcPts val="600"/>
              </a:spcBef>
            </a:pPr>
            <a:endParaRPr lang="en-US" sz="2000" dirty="0" smtClean="0"/>
          </a:p>
          <a:p>
            <a:pPr>
              <a:spcBef>
                <a:spcPts val="600"/>
              </a:spcBef>
            </a:pPr>
            <a:endParaRPr lang="en-US" sz="2000" dirty="0" smtClean="0"/>
          </a:p>
          <a:p>
            <a:pPr>
              <a:spcBef>
                <a:spcPts val="600"/>
              </a:spcBef>
            </a:pPr>
            <a:endParaRPr lang="en-US" sz="2000" dirty="0" smtClean="0"/>
          </a:p>
          <a:p>
            <a:pPr>
              <a:spcBef>
                <a:spcPts val="600"/>
              </a:spcBef>
            </a:pPr>
            <a:endParaRPr lang="en-US" sz="2000" dirty="0" smtClean="0"/>
          </a:p>
          <a:p>
            <a:pPr>
              <a:spcBef>
                <a:spcPts val="600"/>
              </a:spcBef>
            </a:pPr>
            <a:endParaRPr lang="en-US" sz="2000" dirty="0" smtClean="0"/>
          </a:p>
          <a:p>
            <a:pPr>
              <a:spcBef>
                <a:spcPts val="600"/>
              </a:spcBef>
            </a:pPr>
            <a:endParaRPr lang="en-US" sz="2000" dirty="0" smtClean="0"/>
          </a:p>
          <a:p>
            <a:pPr>
              <a:spcBef>
                <a:spcPts val="600"/>
              </a:spcBef>
            </a:pPr>
            <a:endParaRPr lang="en-US" sz="2000" dirty="0" smtClean="0"/>
          </a:p>
          <a:p>
            <a:pPr>
              <a:spcBef>
                <a:spcPts val="600"/>
              </a:spcBef>
            </a:pPr>
            <a:endParaRPr lang="en-US" sz="2000" dirty="0" smtClean="0"/>
          </a:p>
          <a:p>
            <a:pPr>
              <a:spcBef>
                <a:spcPts val="600"/>
              </a:spcBef>
            </a:pPr>
            <a:endParaRPr lang="en-US" sz="2000" dirty="0"/>
          </a:p>
        </p:txBody>
      </p:sp>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5</a:t>
            </a:r>
            <a:endParaRPr lang="en-US" sz="2800" dirty="0">
              <a:solidFill>
                <a:srgbClr val="FFFFFF"/>
              </a:solidFill>
            </a:endParaRPr>
          </a:p>
        </p:txBody>
      </p:sp>
      <p:sp>
        <p:nvSpPr>
          <p:cNvPr id="4" name="2 CuadroTexto"/>
          <p:cNvSpPr txBox="1">
            <a:spLocks noChangeArrowheads="1"/>
          </p:cNvSpPr>
          <p:nvPr/>
        </p:nvSpPr>
        <p:spPr bwMode="auto">
          <a:xfrm>
            <a:off x="2928926" y="0"/>
            <a:ext cx="4357718" cy="1569660"/>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chemeClr val="bg1"/>
                </a:solidFill>
              </a:rPr>
              <a:t>Personal Identity: Locke - Memory</a:t>
            </a:r>
            <a:endParaRPr lang="en-US" sz="1600" dirty="0" smtClean="0">
              <a:solidFill>
                <a:schemeClr val="bg1"/>
              </a:solidFill>
            </a:endParaRPr>
          </a:p>
          <a:p>
            <a:r>
              <a:rPr lang="en-US" sz="1600" i="1" dirty="0" smtClean="0">
                <a:solidFill>
                  <a:srgbClr val="FF6730"/>
                </a:solidFill>
              </a:rPr>
              <a:t>Personal Identity: </a:t>
            </a:r>
            <a:r>
              <a:rPr lang="en-US" sz="1600" i="1" dirty="0" err="1" smtClean="0">
                <a:solidFill>
                  <a:srgbClr val="FF6730"/>
                </a:solidFill>
              </a:rPr>
              <a:t>Parfit</a:t>
            </a:r>
            <a:r>
              <a:rPr lang="en-US" sz="1600" i="1" dirty="0" smtClean="0">
                <a:solidFill>
                  <a:srgbClr val="FF6730"/>
                </a:solidFill>
              </a:rPr>
              <a:t> - Nihilism</a:t>
            </a:r>
            <a:endParaRPr lang="en-US" sz="1600" dirty="0" smtClean="0">
              <a:solidFill>
                <a:srgbClr val="FF6730"/>
              </a:solidFill>
            </a:endParaRPr>
          </a:p>
          <a:p>
            <a:r>
              <a:rPr lang="en-US" sz="1600" i="1" dirty="0" smtClean="0">
                <a:solidFill>
                  <a:schemeClr val="bg1"/>
                </a:solidFill>
              </a:rPr>
              <a:t>Williams</a:t>
            </a:r>
            <a:r>
              <a:rPr lang="en-US" sz="1600" i="1" dirty="0" smtClean="0">
                <a:solidFill>
                  <a:schemeClr val="bg1"/>
                </a:solidFill>
              </a:rPr>
              <a:t>: The Self and the Future</a:t>
            </a:r>
            <a:endParaRPr lang="en-US" sz="1600" dirty="0" smtClean="0">
              <a:solidFill>
                <a:schemeClr val="bg1"/>
              </a:solidFill>
            </a:endParaRPr>
          </a:p>
          <a:p>
            <a:r>
              <a:rPr lang="en-US" sz="1600" i="1" dirty="0" smtClean="0">
                <a:solidFill>
                  <a:schemeClr val="bg1"/>
                </a:solidFill>
              </a:rPr>
              <a:t>Personal Identity and </a:t>
            </a:r>
            <a:r>
              <a:rPr lang="en-US" sz="1600" i="1" dirty="0" err="1" smtClean="0">
                <a:solidFill>
                  <a:schemeClr val="bg1"/>
                </a:solidFill>
              </a:rPr>
              <a:t>Indexicality</a:t>
            </a:r>
            <a:endParaRPr lang="en-US" sz="1600" i="1" dirty="0" smtClean="0">
              <a:solidFill>
                <a:schemeClr val="bg1"/>
              </a:solidFill>
            </a:endParaRPr>
          </a:p>
          <a:p>
            <a:r>
              <a:rPr lang="en-US" sz="1600" i="1" dirty="0" smtClean="0">
                <a:solidFill>
                  <a:schemeClr val="bg1"/>
                </a:solidFill>
              </a:rPr>
              <a:t>Final Reflection</a:t>
            </a:r>
            <a:endParaRPr lang="en-US" sz="1600" dirty="0" smtClean="0">
              <a:solidFill>
                <a:schemeClr val="bg1"/>
              </a:solidFill>
            </a:endParaRPr>
          </a:p>
          <a:p>
            <a:r>
              <a:rPr lang="en-US" sz="1600" i="1" dirty="0" smtClean="0">
                <a:solidFill>
                  <a:schemeClr val="bg1"/>
                </a:solidFill>
              </a:rPr>
              <a:t>	</a:t>
            </a:r>
            <a:endParaRPr lang="en-US" sz="1600" dirty="0">
              <a:solidFill>
                <a:schemeClr val="bg1"/>
              </a:solidFill>
              <a:latin typeface="Verdana" charset="0"/>
            </a:endParaRPr>
          </a:p>
        </p:txBody>
      </p:sp>
      <p:sp>
        <p:nvSpPr>
          <p:cNvPr id="11" name="TextBox 10"/>
          <p:cNvSpPr txBox="1"/>
          <p:nvPr/>
        </p:nvSpPr>
        <p:spPr>
          <a:xfrm>
            <a:off x="357158" y="1643050"/>
            <a:ext cx="8286808" cy="923330"/>
          </a:xfrm>
          <a:prstGeom prst="rect">
            <a:avLst/>
          </a:prstGeom>
          <a:noFill/>
        </p:spPr>
        <p:txBody>
          <a:bodyPr wrap="square" rtlCol="0">
            <a:spAutoFit/>
          </a:bodyPr>
          <a:lstStyle/>
          <a:p>
            <a:endParaRPr lang="en-US" b="1" dirty="0" smtClean="0">
              <a:solidFill>
                <a:srgbClr val="C00000"/>
              </a:solidFill>
            </a:endParaRPr>
          </a:p>
          <a:p>
            <a:endParaRPr lang="en-NZ" b="1" i="1" dirty="0" smtClean="0"/>
          </a:p>
          <a:p>
            <a:endParaRPr lang="en-US" dirty="0"/>
          </a:p>
        </p:txBody>
      </p:sp>
      <p:pic>
        <p:nvPicPr>
          <p:cNvPr id="72706" name="rg_hi" descr="ANd9GcQdaLycPKDB-fm79O2XhtV59qWhsXOTr68RNG83Lb69wfuFyGgb"/>
          <p:cNvPicPr>
            <a:picLocks noChangeAspect="1" noChangeArrowheads="1"/>
          </p:cNvPicPr>
          <p:nvPr/>
        </p:nvPicPr>
        <p:blipFill>
          <a:blip r:embed="rId3"/>
          <a:srcRect/>
          <a:stretch>
            <a:fillRect/>
          </a:stretch>
        </p:blipFill>
        <p:spPr bwMode="auto">
          <a:xfrm>
            <a:off x="6215074" y="4643446"/>
            <a:ext cx="2552700" cy="17907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097">
                                            <p:txEl>
                                              <p:pRg st="1" end="1"/>
                                            </p:txEl>
                                          </p:spTgt>
                                        </p:tgtEl>
                                        <p:attrNameLst>
                                          <p:attrName>style.visibility</p:attrName>
                                        </p:attrNameLst>
                                      </p:cBhvr>
                                      <p:to>
                                        <p:strVal val="visible"/>
                                      </p:to>
                                    </p:set>
                                    <p:animEffect transition="in" filter="blinds(horizontal)">
                                      <p:cBhvr>
                                        <p:cTn id="7" dur="500"/>
                                        <p:tgtEl>
                                          <p:spTgt spid="409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097">
                                            <p:txEl>
                                              <p:pRg st="2" end="2"/>
                                            </p:txEl>
                                          </p:spTgt>
                                        </p:tgtEl>
                                        <p:attrNameLst>
                                          <p:attrName>style.visibility</p:attrName>
                                        </p:attrNameLst>
                                      </p:cBhvr>
                                      <p:to>
                                        <p:strVal val="visible"/>
                                      </p:to>
                                    </p:set>
                                    <p:animEffect transition="in" filter="blinds(horizontal)">
                                      <p:cBhvr>
                                        <p:cTn id="12" dur="500"/>
                                        <p:tgtEl>
                                          <p:spTgt spid="409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097">
                                            <p:txEl>
                                              <p:pRg st="3" end="3"/>
                                            </p:txEl>
                                          </p:spTgt>
                                        </p:tgtEl>
                                        <p:attrNameLst>
                                          <p:attrName>style.visibility</p:attrName>
                                        </p:attrNameLst>
                                      </p:cBhvr>
                                      <p:to>
                                        <p:strVal val="visible"/>
                                      </p:to>
                                    </p:set>
                                    <p:animEffect transition="in" filter="blinds(horizontal)">
                                      <p:cBhvr>
                                        <p:cTn id="17" dur="500"/>
                                        <p:tgtEl>
                                          <p:spTgt spid="4097">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097">
                                            <p:txEl>
                                              <p:pRg st="4" end="4"/>
                                            </p:txEl>
                                          </p:spTgt>
                                        </p:tgtEl>
                                        <p:attrNameLst>
                                          <p:attrName>style.visibility</p:attrName>
                                        </p:attrNameLst>
                                      </p:cBhvr>
                                      <p:to>
                                        <p:strVal val="visible"/>
                                      </p:to>
                                    </p:set>
                                    <p:animEffect transition="in" filter="blinds(horizontal)">
                                      <p:cBhvr>
                                        <p:cTn id="22" dur="500"/>
                                        <p:tgtEl>
                                          <p:spTgt spid="409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857224" y="1928802"/>
            <a:ext cx="6072230" cy="40934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spcBef>
                <a:spcPts val="600"/>
              </a:spcBef>
            </a:pPr>
            <a:r>
              <a:rPr lang="en-US" sz="2000" dirty="0" smtClean="0"/>
              <a:t>Meanwhile, however, </a:t>
            </a:r>
            <a:r>
              <a:rPr lang="en-US" sz="2000" b="1" dirty="0" smtClean="0"/>
              <a:t>Bernard Williams </a:t>
            </a:r>
            <a:r>
              <a:rPr lang="en-US" sz="2000" dirty="0" smtClean="0"/>
              <a:t>has crafted a brilliant thought-experiment which calls into question </a:t>
            </a:r>
            <a:r>
              <a:rPr lang="en-US" sz="2000" b="1" i="1" dirty="0" smtClean="0"/>
              <a:t>the whole idea that the key determinant of personhood</a:t>
            </a:r>
            <a:r>
              <a:rPr lang="en-US" sz="2000" dirty="0" smtClean="0"/>
              <a:t> (whether identity or survival) </a:t>
            </a:r>
            <a:r>
              <a:rPr lang="en-US" sz="2000" b="1" i="1" dirty="0" smtClean="0"/>
              <a:t>is psychological continuity, not bodily continuity. </a:t>
            </a:r>
          </a:p>
          <a:p>
            <a:pPr>
              <a:spcBef>
                <a:spcPts val="600"/>
              </a:spcBef>
            </a:pPr>
            <a:endParaRPr lang="en-US" sz="2000" b="1" i="1" dirty="0" smtClean="0"/>
          </a:p>
          <a:p>
            <a:pPr>
              <a:spcBef>
                <a:spcPts val="600"/>
              </a:spcBef>
            </a:pPr>
            <a:r>
              <a:rPr lang="en-US" sz="2000" i="1" dirty="0" smtClean="0"/>
              <a:t>This goes back to the original Prince and Cobbler / Freaky Friday thought experiment, and adds a twist… </a:t>
            </a:r>
            <a:endParaRPr lang="en-US" sz="2000" dirty="0" smtClean="0"/>
          </a:p>
          <a:p>
            <a:pPr>
              <a:spcBef>
                <a:spcPts val="600"/>
              </a:spcBef>
            </a:pPr>
            <a:endParaRPr lang="en-US" sz="2000" dirty="0" smtClean="0"/>
          </a:p>
          <a:p>
            <a:pPr>
              <a:spcBef>
                <a:spcPts val="600"/>
              </a:spcBef>
            </a:pPr>
            <a:endParaRPr lang="en-US" sz="2000" dirty="0"/>
          </a:p>
        </p:txBody>
      </p:sp>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5</a:t>
            </a:r>
            <a:endParaRPr lang="en-US" sz="2800" dirty="0">
              <a:solidFill>
                <a:srgbClr val="FFFFFF"/>
              </a:solidFill>
            </a:endParaRPr>
          </a:p>
        </p:txBody>
      </p:sp>
      <p:sp>
        <p:nvSpPr>
          <p:cNvPr id="4" name="2 CuadroTexto"/>
          <p:cNvSpPr txBox="1">
            <a:spLocks noChangeArrowheads="1"/>
          </p:cNvSpPr>
          <p:nvPr/>
        </p:nvSpPr>
        <p:spPr bwMode="auto">
          <a:xfrm>
            <a:off x="2928926" y="0"/>
            <a:ext cx="4357718" cy="1569660"/>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chemeClr val="bg1"/>
                </a:solidFill>
              </a:rPr>
              <a:t>Personal Identity: Locke - Memory</a:t>
            </a:r>
            <a:endParaRPr lang="en-US" sz="1600" dirty="0" smtClean="0">
              <a:solidFill>
                <a:schemeClr val="bg1"/>
              </a:solidFill>
            </a:endParaRPr>
          </a:p>
          <a:p>
            <a:r>
              <a:rPr lang="en-US" sz="1600" i="1" dirty="0" smtClean="0">
                <a:solidFill>
                  <a:schemeClr val="bg1"/>
                </a:solidFill>
              </a:rPr>
              <a:t>Personal Identity: </a:t>
            </a:r>
            <a:r>
              <a:rPr lang="en-US" sz="1600" i="1" dirty="0" err="1" smtClean="0">
                <a:solidFill>
                  <a:schemeClr val="bg1"/>
                </a:solidFill>
              </a:rPr>
              <a:t>Parfit</a:t>
            </a:r>
            <a:r>
              <a:rPr lang="en-US" sz="1600" i="1" dirty="0" smtClean="0">
                <a:solidFill>
                  <a:schemeClr val="bg1"/>
                </a:solidFill>
              </a:rPr>
              <a:t> - Nihilism</a:t>
            </a:r>
            <a:endParaRPr lang="en-US" sz="1600" dirty="0" smtClean="0">
              <a:solidFill>
                <a:schemeClr val="bg1"/>
              </a:solidFill>
            </a:endParaRPr>
          </a:p>
          <a:p>
            <a:r>
              <a:rPr lang="en-US" sz="1600" i="1" dirty="0" smtClean="0">
                <a:solidFill>
                  <a:srgbClr val="FF6730"/>
                </a:solidFill>
              </a:rPr>
              <a:t>Williams</a:t>
            </a:r>
            <a:r>
              <a:rPr lang="en-US" sz="1600" i="1" dirty="0" smtClean="0">
                <a:solidFill>
                  <a:srgbClr val="FF6730"/>
                </a:solidFill>
              </a:rPr>
              <a:t>: The Self and the Future</a:t>
            </a:r>
            <a:endParaRPr lang="en-US" sz="1600" dirty="0" smtClean="0">
              <a:solidFill>
                <a:srgbClr val="FF6730"/>
              </a:solidFill>
            </a:endParaRPr>
          </a:p>
          <a:p>
            <a:r>
              <a:rPr lang="en-US" sz="1600" i="1" dirty="0" smtClean="0">
                <a:solidFill>
                  <a:schemeClr val="bg1"/>
                </a:solidFill>
              </a:rPr>
              <a:t>Personal Identity and </a:t>
            </a:r>
            <a:r>
              <a:rPr lang="en-US" sz="1600" i="1" dirty="0" err="1" smtClean="0">
                <a:solidFill>
                  <a:schemeClr val="bg1"/>
                </a:solidFill>
              </a:rPr>
              <a:t>Indexicality</a:t>
            </a:r>
            <a:endParaRPr lang="en-US" sz="1600" i="1" dirty="0" smtClean="0">
              <a:solidFill>
                <a:schemeClr val="bg1"/>
              </a:solidFill>
            </a:endParaRPr>
          </a:p>
          <a:p>
            <a:r>
              <a:rPr lang="en-US" sz="1600" i="1" dirty="0" smtClean="0">
                <a:solidFill>
                  <a:schemeClr val="bg1"/>
                </a:solidFill>
              </a:rPr>
              <a:t>Final Reflection</a:t>
            </a:r>
            <a:endParaRPr lang="en-US" sz="1600" dirty="0" smtClean="0">
              <a:solidFill>
                <a:schemeClr val="bg1"/>
              </a:solidFill>
            </a:endParaRPr>
          </a:p>
          <a:p>
            <a:r>
              <a:rPr lang="en-US" sz="1600" i="1" dirty="0" smtClean="0">
                <a:solidFill>
                  <a:schemeClr val="bg1"/>
                </a:solidFill>
              </a:rPr>
              <a:t>	</a:t>
            </a:r>
            <a:endParaRPr lang="en-US" sz="1600" dirty="0">
              <a:solidFill>
                <a:schemeClr val="bg1"/>
              </a:solidFill>
              <a:latin typeface="Verdana" charset="0"/>
            </a:endParaRPr>
          </a:p>
        </p:txBody>
      </p:sp>
      <p:sp>
        <p:nvSpPr>
          <p:cNvPr id="74754" name="AutoShape 2" descr="data:image/jpeg;base64,/9j/4AAQSkZJRgABAQAAAQABAAD/2wCEAAkGBhQSERQTEhQVFRUWGBUXFxgUGBQVFxgUFxgVFBYXFhUXHCYeFxojGRQUHy8gJScpLCwsFx4xNTAqNSYsLCkBCQoKBQUFDQUFDSkYEhgpKSkpKSkpKSkpKSkpKSkpKSkpKSkpKSkpKSkpKSkpKSkpKSkpKSkpKSkpKSkpKSkpKf/AABEIAKYAoAMBIgACEQEDEQH/xAAcAAABBQEBAQAAAAAAAAAAAAAEAQIDBQYHAAj/xAA+EAABAwIDBgQDBwEGBwAAAAABAAIRAyEEEjEFBkFRYXETIoGRobHBBxQyQlLR8BUjJGKC4fEWJTNDcpKi/8QAFAEBAAAAAAAAAAAAAAAAAAAAAP/EABQRAQAAAAAAAAAAAAAAAAAAAAD/2gAMAwEAAhEDEQA/ANHTdYdh8gn5wVDQHlHYKWkIBQIXTqmylL0jn8kDXO6JraiUlNbqgeXppcnwlpMug8KYUlJl0mqfTtKAqiwaJmIpIHFbcpUTFR4a7g0eZx/yjQd0NV3kadKVVw5gN+pQGFycwgqqO8tHjmb/AOQH0VjhXB4DmEOHMEICSyEobKbxU1F0FAtKinPpQnscmVnSgiexDVQiCVE5yAenU8qUBCteiXOsgQheamsUrDCCIpgF1KXXToQOpsspaDI1QwfCKpO4oI80E8lnd7d4zh2htMjxX8T+Vv6o58lonm65FvHjjVxVVx/UQOgbYD4IB3Yh5JcSSTck6nnKttnbTLCPwd3Tb2QmzNmOq/hk6aBbnYv2YOfBqk02nUAguPpEBBmMZVztdBaeuk35kaqXdnadXDOPlJpu/KdJn8p4HVdXwO4GEogRTzHnUOb2BsFPtDY1J1N1PI0NcCIAFuoPC90FDhcSKrGvYZa4SD+6lZKzW7dV1GvUwjpIlzmHkRGYduPqtOCgPps8sqGoIU1N3lTapQCEqGoNUSaUobEiLIB6LE9Owp8qV1OboG5bpC5KQoigcGpCUuZNKBC5EUnxZRUaUqd9GECubdcj29gS3F1WnUvcfRxzA+xXWgud74UCMW94H6AY5Bov0QaTcoNY1ogTx7roeDrWAJjquXYGoaNJlRl7D6RPS6sXb3V2+U1MKybAeao4nkGt4oOnPOl0LjsSxrSXOAF9Ss3sLaNSuHsqEB7RaAQNLGDfjoqDHbMfUcXeE2rVkAeNUeBE6hrbR0QEfdv+Yue27HUTUa4REkim6/HQFX9KjIUOEwLmU5e1niRH9nIbEiwnhorCg4hoQI1sJsJ7jdLSbKCOkzzIfGUIMoymzLKGxVSZ6IK2joFLUrcEO2YHYfIJ1U2k2jUmyBC5ObYIWhjqbnZRUYTwAcCfaUS/WEDXFMzqV3IqF7ggkoVYRAqDUqvc5P8AFsgnqYloEuIaOZIAn1VTtbDU6xaAWl0tcIIIdlbUa5pg6+ZpAOuVYzfDHmpiKjOFIAAcJMEkjmZVBgdpPovD6Zyub0B+CDe7JxrQ4U6kFhMduBWl2dsRjfK1lMCSQ5us8+hXLsFtVz3lzjLs2Y6CZMmwXR9jbRBZmHAD3QWXieFiWRxI69we6uq2GYXua7uOFisVt3DPrEPpVTTeNYEh15Fhe2iP2XXfTpE1qhc/i5wy6TAAPC5QaAu84aNADb2UhB0AKpv6qWt8eA9rG5niYlmYNsRxkhBO+1WlTMOw9QHUQ5hDhzabSg07cE8nS3WymFB1MXHqLqt2dvlTxDIomKh1a6MwBuCIMFWbdoiA0kExfiPX/RAPVqfFAYs2R9XDSZYRNjHD3KrMcHsBLmEDnFvdAM14gE2AaPaLrDbxbw+MSGvLWD8LRF44vNxJ5QVc72bVNOnTpsIl4lx18rQ0RHUn4LDYio43gewA1QR1a0EECIuNLHmC0BTVNsPqlrXEgAGS2zieYPA2VdVd2Cia+/8AOaDTf8ZVqdPIxxedA+rlcW6WBAE9zKhp7y4iYdXcSdSMsNnQNtrxVAXTy1PtxSB1p6yg2zN63sZDvNJs6oR5RzJEZlWYjeys95yvLWgyMkAuAEX7n4LN4nEFwEkkcF7DCTA4/KL+10Bm0sc6o5z6hzOcRJgCwADRbXjdVlQclLWOZ3S0dAOCLYQBcn0gD1KCtpVi0hw4La7vbVtBmHiOzptPLusm7CQZFxy91osDsV7sC2s1rwAHy8A5YDz+I6Dug0NLCVGuhjDWB4Oqvp+pOhCs6GyKky+nh6YH6XPqv7F77R2XP8PvXVpQ3MHAfqBkeq227exNoYypTdWa6hh5lznDI57R+VrXea+kxEIId4dq+FhKuX/vuFFltWUjnrPHTNkaOoKxzMUXeVxlp4RI79EbvvtgYjFuNOBRpf2VFrbNFNh1A6uk+yqMLOb3Pw/dAdRr+G6GE+W0jW2l1b4Pe6s08HDjmufdUj8rW5jqbISpiukIOj4Hflv5n+GTbmPhorf+q1XC1QlpE2Igj0XIACRJWj3M2m4F1Bx8rgSzo4C4B6hBHtxzfEYZN235ggDn0VRiHNOhPdwBV3tugXOYABcAuJNhpbrxuqavh4nj8kATmcbHshqtP+eqLc08L9rr1GlNuBt2ugDd80vDsrT+gudGV7fUEJrt264MBrXEcA4T8YCCpeZU+GdDSeJsOg4/slxmz6lO9Sm5omASCBPLNonuAyiOQ9yEEBn0TgkaFbbs7DOLxNOgCGh5Jc7kxol0czAsgs90t03Ysh1SWUA7IXN/E5/BrZ5GJPoidr7OrUtlYZpeWsD6k0xo453nM4/mghsDS8rf0NmNwj/CpiKTsoAN4dpM85uqD7VK7WU8PQBEkvdA/RIu4dXadigwOB2bUxFVlCmJe8xoTA4utwAv7LquK2nV2dsqpTq1TVfldSw7zOfK6GgVD/hBeWnkLrIfZpXazF1yYk4eqW85YWvgd7I/7V8ZDsPhQbU2Auji4NDG+3nPqg53Gg5IzBCSZ7nsNVBVsLqNtQwQPzG/aLBA/F1sxMacPRC6GeCnqiDHL9lEb9UDs0j6q13VqgYugSJHiMBnTzHL9VVMZxR2yqgZWpONgKlIz2eCg0+0NgvJzZ33gxaBYWAOgVr9n2yqHjObXY2o8AOYXglsaO8htIsfZGVGS1pA0AjmJgDuZsqyq57HtqU2nMwhwi8iYc0jqJHchB2vBUmBvlawAcg0D4BZjfDdrCYqk/wxR+8NaXMNMsz5m3AIaZIJELJN247GudmJyAkNp/laA4gZm8XHiSjfujQIgT6COOo0QYelSteR/LSrvC0OmvfSJFu0e6JoYWlSbmqO83mu6JkSbehEICptnUUhP84cuPsEBW36bRgMQJsWAR1D2ALm9SJcOq3O3pOCqExd1MepIcfgPgsFWHmN+XxlA2V0PdHZQw9HB4xw8zsUyTyo1GvoNHbM4H2XOSOq7pidh/3P7sLFtBjGxwqsaHNI6+I0FBe4/Cip5SNY91xDe7aZr4x7iZDIpNPSn5Z9SCfVdkr7XAwhxOkUPF/zFmaP/ay4CX2km/1lBebrn++YcN1fUawxrDrH0i/op969qCri8TXcfLncGwPMQ05QBOgtr1VFgtpOovFVji1zc2Uj8sgtkdYcVW18QXuLjPGPggKr18xJiOg5JcOZIQLavBFYV8egKCTLckyR9UpjsOkKA1Cm+JogIzgcz3hOovlw4AEH2KCnkUXghL2N4ucwe7kHU/vbmtE03AwPlA+CH/qGWwomNTPlFgb3FoMH/dS/1l0RVpiwaJp3GgEEHpxSvx9J05TrzmR7wZBMFBXbuYkjH1mOaGNqN8RrZmD5QfXj6rW+DJn+QsfTrsOPpZSJFCqDBH4g+T30K2VE39EFBtbYodUbOkR68CUzDbMY10uAH5TGsAgR14D1WnqUadSaZflfAIniDaQekLO43B1KbnMcMroN+HRwHEXcelkFJv3WDaNFjTZz3vPUNbAkf5iVhar7+g/nxWh33rTWpsOrKd+7iSe35VmS6/ogO2RTz4ig39VWkDOhGdsr6Fay88jHrJXz1smrlxFF3J7D7GV9E06gc0OGjgCD3CDIfaG7wtllrbZjTpdmlxeY9o9VxuqY4X/1XU/ta2mPAw9EaucajhyDAWD/AOnH2XK6rp/nVBCfMD1n6JjR8J+i8Hx7n5pBWFwUCR9VNTkg5dYUBcn0jYkGIP0QSNMjRMKXPKYXIHg3RGBf/aC34S0+zghWG3VH7OgGdNB8ZN/QIOpMqkNAI5fID/Qe6GxOHBB8o1EROg0jqLxzkpuDxHkbJ8sDXlA/ndOquEWdbX2JCDL7wYv7vjaFSIytaXD/AA5nNI7ZSuqYJubLlgggch5bLjm+t6tNxJMsMdg429irXHY7Ftw1LFtxD4JYC1oA1tY8fwlB1HaWBAIzNLhzZBc3iCCLhT1MP4tIDPOUeR5DSQeZjhz+SyX9fqU8MzFsc7EMOUvBaM7Wm0jIBMHhEqxbtAvptxNAOBd5nU3eXPwMA6O49UHKt8C777WDhlIcBHIBrYVE59113eXdintFprMY+hWECagID8o/DUbwAsA75wuVbS2XVw9RzKzCx3W4I5tP5h1CCTZbz41OGl8OmG6wLz6Lte5e2w+l4DvxMktnizWPRcy+znZ7nYnxQHZWAiRbzugWPMCTHIonaW+D31fEpBlItdGZg80gxmJ0n0QD7+bU8bG1rmGuyDo1lgB6yfVZwDkJ7I6vVc8mo90ueS5xgXJMkuPNBVsTMXMIBXsgkG1/infczaSLieqRv4p5GU99eR5rkEoEbhgQ69xMLxMgQACAAf3UbXR7lL4lv5pqg94gUZelLuaa0WPogc0z9VZ7OdPxPtHHtPqFWaDvEq0wrLW5DUcJJOn8ug6S3DMcwEWMNkaRb9pI7oZ+Ab5iSQBHHhyjhYx6ollDjPAWN+RMnU9TzsvMuNCLxe3efmewCDH727NLcjw4Fv4SOOY6HqDEcxCtt3cXhamz2YbE1SyXOMG1g/M3K6/Apd5qTXUXgvAtLQ6BLmmT1mPoFiKeUvb4k5LB2XWL/HRB2HZFKhSBp4bEUfDdcMPmyk65fNpN7q0bguTw8cxb63XB61NoLg24kwYiRwMcFb7B27iqB/snOLQfwukt/wBuyDslIOBMyOXsUza2xW12RVpMeOEi/pyWbwP2jOH/AFKQJ4lp/dEV/tVpAwaNUdRlI05TKAKlsWhhc7hLG5ahDfEqAPqtbNNpExGpi05VzYvgAdlst5t96VenlpgglzSZBFrzr3WICBzqp/f3UTtLfy6e86JhCBh0I5ppT8q85iCEheaSnsbzStp3QRlqfSpWnqE/KJSPxFg0aWQDVytBs+nmZPQd+vxOqz5V1sOv5cusG3SfnxQdApjKAAAL3iYlol0SbgcOfFJUqHTTl6X/AJznovLyCo23s4VgIs4EkHhfUFZShs8vJEgQSDqdDFl5eQHUcAxvCT/iv7BEVaka3Xl5BCas6WUL63AgJF5ADXaD8FGB1SryBcqR2i8vII8xSkWXl5AyF7KvLyDzm2lRgLy8gZUR+wjDnDmAfUER815eQf/Z"/>
          <p:cNvSpPr>
            <a:spLocks noChangeAspect="1" noChangeArrowheads="1"/>
          </p:cNvSpPr>
          <p:nvPr/>
        </p:nvSpPr>
        <p:spPr bwMode="auto">
          <a:xfrm>
            <a:off x="155575" y="-754063"/>
            <a:ext cx="1524000" cy="15811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74756" name="AutoShape 4" descr="data:image/jpeg;base64,/9j/4AAQSkZJRgABAQAAAQABAAD/2wCEAAkGBhQSERQTEhQVFRUWGBUXFxgUGBQVFxgUFxgVFBYXFhUXHCYeFxojGRQUHy8gJScpLCwsFx4xNTAqNSYsLCkBCQoKBQUFDQUFDSkYEhgpKSkpKSkpKSkpKSkpKSkpKSkpKSkpKSkpKSkpKSkpKSkpKSkpKSkpKSkpKSkpKSkpKf/AABEIAKYAoAMBIgACEQEDEQH/xAAcAAABBQEBAQAAAAAAAAAAAAAEAQIDBQYHAAj/xAA+EAABAwIDBgQDBwEGBwAAAAABAAIRAyEEEjEFBkFRYXETIoGRobHBBxQyQlLR8BUjJGKC4fEWJTNDcpKi/8QAFAEBAAAAAAAAAAAAAAAAAAAAAP/EABQRAQAAAAAAAAAAAAAAAAAAAAD/2gAMAwEAAhEDEQA/ANHTdYdh8gn5wVDQHlHYKWkIBQIXTqmylL0jn8kDXO6JraiUlNbqgeXppcnwlpMug8KYUlJl0mqfTtKAqiwaJmIpIHFbcpUTFR4a7g0eZx/yjQd0NV3kadKVVw5gN+pQGFycwgqqO8tHjmb/AOQH0VjhXB4DmEOHMEICSyEobKbxU1F0FAtKinPpQnscmVnSgiexDVQiCVE5yAenU8qUBCteiXOsgQheamsUrDCCIpgF1KXXToQOpsspaDI1QwfCKpO4oI80E8lnd7d4zh2htMjxX8T+Vv6o58lonm65FvHjjVxVVx/UQOgbYD4IB3Yh5JcSSTck6nnKttnbTLCPwd3Tb2QmzNmOq/hk6aBbnYv2YOfBqk02nUAguPpEBBmMZVztdBaeuk35kaqXdnadXDOPlJpu/KdJn8p4HVdXwO4GEogRTzHnUOb2BsFPtDY1J1N1PI0NcCIAFuoPC90FDhcSKrGvYZa4SD+6lZKzW7dV1GvUwjpIlzmHkRGYduPqtOCgPps8sqGoIU1N3lTapQCEqGoNUSaUobEiLIB6LE9Owp8qV1OboG5bpC5KQoigcGpCUuZNKBC5EUnxZRUaUqd9GECubdcj29gS3F1WnUvcfRxzA+xXWgud74UCMW94H6AY5Bov0QaTcoNY1ogTx7roeDrWAJjquXYGoaNJlRl7D6RPS6sXb3V2+U1MKybAeao4nkGt4oOnPOl0LjsSxrSXOAF9Ss3sLaNSuHsqEB7RaAQNLGDfjoqDHbMfUcXeE2rVkAeNUeBE6hrbR0QEfdv+Yue27HUTUa4REkim6/HQFX9KjIUOEwLmU5e1niRH9nIbEiwnhorCg4hoQI1sJsJ7jdLSbKCOkzzIfGUIMoymzLKGxVSZ6IK2joFLUrcEO2YHYfIJ1U2k2jUmyBC5ObYIWhjqbnZRUYTwAcCfaUS/WEDXFMzqV3IqF7ggkoVYRAqDUqvc5P8AFsgnqYloEuIaOZIAn1VTtbDU6xaAWl0tcIIIdlbUa5pg6+ZpAOuVYzfDHmpiKjOFIAAcJMEkjmZVBgdpPovD6Zyub0B+CDe7JxrQ4U6kFhMduBWl2dsRjfK1lMCSQ5us8+hXLsFtVz3lzjLs2Y6CZMmwXR9jbRBZmHAD3QWXieFiWRxI69we6uq2GYXua7uOFisVt3DPrEPpVTTeNYEh15Fhe2iP2XXfTpE1qhc/i5wy6TAAPC5QaAu84aNADb2UhB0AKpv6qWt8eA9rG5niYlmYNsRxkhBO+1WlTMOw9QHUQ5hDhzabSg07cE8nS3WymFB1MXHqLqt2dvlTxDIomKh1a6MwBuCIMFWbdoiA0kExfiPX/RAPVqfFAYs2R9XDSZYRNjHD3KrMcHsBLmEDnFvdAM14gE2AaPaLrDbxbw+MSGvLWD8LRF44vNxJ5QVc72bVNOnTpsIl4lx18rQ0RHUn4LDYio43gewA1QR1a0EECIuNLHmC0BTVNsPqlrXEgAGS2zieYPA2VdVd2Cia+/8AOaDTf8ZVqdPIxxedA+rlcW6WBAE9zKhp7y4iYdXcSdSMsNnQNtrxVAXTy1PtxSB1p6yg2zN63sZDvNJs6oR5RzJEZlWYjeys95yvLWgyMkAuAEX7n4LN4nEFwEkkcF7DCTA4/KL+10Bm0sc6o5z6hzOcRJgCwADRbXjdVlQclLWOZ3S0dAOCLYQBcn0gD1KCtpVi0hw4La7vbVtBmHiOzptPLusm7CQZFxy91osDsV7sC2s1rwAHy8A5YDz+I6Dug0NLCVGuhjDWB4Oqvp+pOhCs6GyKky+nh6YH6XPqv7F77R2XP8PvXVpQ3MHAfqBkeq227exNoYypTdWa6hh5lznDI57R+VrXea+kxEIId4dq+FhKuX/vuFFltWUjnrPHTNkaOoKxzMUXeVxlp4RI79EbvvtgYjFuNOBRpf2VFrbNFNh1A6uk+yqMLOb3Pw/dAdRr+G6GE+W0jW2l1b4Pe6s08HDjmufdUj8rW5jqbISpiukIOj4Hflv5n+GTbmPhorf+q1XC1QlpE2Igj0XIACRJWj3M2m4F1Bx8rgSzo4C4B6hBHtxzfEYZN235ggDn0VRiHNOhPdwBV3tugXOYABcAuJNhpbrxuqavh4nj8kATmcbHshqtP+eqLc08L9rr1GlNuBt2ugDd80vDsrT+gudGV7fUEJrt264MBrXEcA4T8YCCpeZU+GdDSeJsOg4/slxmz6lO9Sm5omASCBPLNonuAyiOQ9yEEBn0TgkaFbbs7DOLxNOgCGh5Jc7kxol0czAsgs90t03Ysh1SWUA7IXN/E5/BrZ5GJPoidr7OrUtlYZpeWsD6k0xo453nM4/mghsDS8rf0NmNwj/CpiKTsoAN4dpM85uqD7VK7WU8PQBEkvdA/RIu4dXadigwOB2bUxFVlCmJe8xoTA4utwAv7LquK2nV2dsqpTq1TVfldSw7zOfK6GgVD/hBeWnkLrIfZpXazF1yYk4eqW85YWvgd7I/7V8ZDsPhQbU2Auji4NDG+3nPqg53Gg5IzBCSZ7nsNVBVsLqNtQwQPzG/aLBA/F1sxMacPRC6GeCnqiDHL9lEb9UDs0j6q13VqgYugSJHiMBnTzHL9VVMZxR2yqgZWpONgKlIz2eCg0+0NgvJzZ33gxaBYWAOgVr9n2yqHjObXY2o8AOYXglsaO8htIsfZGVGS1pA0AjmJgDuZsqyq57HtqU2nMwhwi8iYc0jqJHchB2vBUmBvlawAcg0D4BZjfDdrCYqk/wxR+8NaXMNMsz5m3AIaZIJELJN247GudmJyAkNp/laA4gZm8XHiSjfujQIgT6COOo0QYelSteR/LSrvC0OmvfSJFu0e6JoYWlSbmqO83mu6JkSbehEICptnUUhP84cuPsEBW36bRgMQJsWAR1D2ALm9SJcOq3O3pOCqExd1MepIcfgPgsFWHmN+XxlA2V0PdHZQw9HB4xw8zsUyTyo1GvoNHbM4H2XOSOq7pidh/3P7sLFtBjGxwqsaHNI6+I0FBe4/Cip5SNY91xDe7aZr4x7iZDIpNPSn5Z9SCfVdkr7XAwhxOkUPF/zFmaP/ay4CX2km/1lBebrn++YcN1fUawxrDrH0i/op969qCri8TXcfLncGwPMQ05QBOgtr1VFgtpOovFVji1zc2Uj8sgtkdYcVW18QXuLjPGPggKr18xJiOg5JcOZIQLavBFYV8egKCTLckyR9UpjsOkKA1Cm+JogIzgcz3hOovlw4AEH2KCnkUXghL2N4ucwe7kHU/vbmtE03AwPlA+CH/qGWwomNTPlFgb3FoMH/dS/1l0RVpiwaJp3GgEEHpxSvx9J05TrzmR7wZBMFBXbuYkjH1mOaGNqN8RrZmD5QfXj6rW+DJn+QsfTrsOPpZSJFCqDBH4g+T30K2VE39EFBtbYodUbOkR68CUzDbMY10uAH5TGsAgR14D1WnqUadSaZflfAIniDaQekLO43B1KbnMcMroN+HRwHEXcelkFJv3WDaNFjTZz3vPUNbAkf5iVhar7+g/nxWh33rTWpsOrKd+7iSe35VmS6/ogO2RTz4ig39VWkDOhGdsr6Fay88jHrJXz1smrlxFF3J7D7GV9E06gc0OGjgCD3CDIfaG7wtllrbZjTpdmlxeY9o9VxuqY4X/1XU/ta2mPAw9EaucajhyDAWD/AOnH2XK6rp/nVBCfMD1n6JjR8J+i8Hx7n5pBWFwUCR9VNTkg5dYUBcn0jYkGIP0QSNMjRMKXPKYXIHg3RGBf/aC34S0+zghWG3VH7OgGdNB8ZN/QIOpMqkNAI5fID/Qe6GxOHBB8o1EROg0jqLxzkpuDxHkbJ8sDXlA/ndOquEWdbX2JCDL7wYv7vjaFSIytaXD/AA5nNI7ZSuqYJubLlgggch5bLjm+t6tNxJMsMdg429irXHY7Ftw1LFtxD4JYC1oA1tY8fwlB1HaWBAIzNLhzZBc3iCCLhT1MP4tIDPOUeR5DSQeZjhz+SyX9fqU8MzFsc7EMOUvBaM7Wm0jIBMHhEqxbtAvptxNAOBd5nU3eXPwMA6O49UHKt8C777WDhlIcBHIBrYVE59113eXdintFprMY+hWECagID8o/DUbwAsA75wuVbS2XVw9RzKzCx3W4I5tP5h1CCTZbz41OGl8OmG6wLz6Lte5e2w+l4DvxMktnizWPRcy+znZ7nYnxQHZWAiRbzugWPMCTHIonaW+D31fEpBlItdGZg80gxmJ0n0QD7+bU8bG1rmGuyDo1lgB6yfVZwDkJ7I6vVc8mo90ueS5xgXJMkuPNBVsTMXMIBXsgkG1/infczaSLieqRv4p5GU99eR5rkEoEbhgQ69xMLxMgQACAAf3UbXR7lL4lv5pqg94gUZelLuaa0WPogc0z9VZ7OdPxPtHHtPqFWaDvEq0wrLW5DUcJJOn8ug6S3DMcwEWMNkaRb9pI7oZ+Ab5iSQBHHhyjhYx6ollDjPAWN+RMnU9TzsvMuNCLxe3efmewCDH727NLcjw4Fv4SOOY6HqDEcxCtt3cXhamz2YbE1SyXOMG1g/M3K6/Apd5qTXUXgvAtLQ6BLmmT1mPoFiKeUvb4k5LB2XWL/HRB2HZFKhSBp4bEUfDdcMPmyk65fNpN7q0bguTw8cxb63XB61NoLg24kwYiRwMcFb7B27iqB/snOLQfwukt/wBuyDslIOBMyOXsUza2xW12RVpMeOEi/pyWbwP2jOH/AFKQJ4lp/dEV/tVpAwaNUdRlI05TKAKlsWhhc7hLG5ahDfEqAPqtbNNpExGpi05VzYvgAdlst5t96VenlpgglzSZBFrzr3WICBzqp/f3UTtLfy6e86JhCBh0I5ppT8q85iCEheaSnsbzStp3QRlqfSpWnqE/KJSPxFg0aWQDVytBs+nmZPQd+vxOqz5V1sOv5cusG3SfnxQdApjKAAAL3iYlol0SbgcOfFJUqHTTl6X/AJznovLyCo23s4VgIs4EkHhfUFZShs8vJEgQSDqdDFl5eQHUcAxvCT/iv7BEVaka3Xl5BCas6WUL63AgJF5ADXaD8FGB1SryBcqR2i8vII8xSkWXl5AyF7KvLyDzm2lRgLy8gZUR+wjDnDmAfUER815eQf/Z"/>
          <p:cNvSpPr>
            <a:spLocks noChangeAspect="1" noChangeArrowheads="1"/>
          </p:cNvSpPr>
          <p:nvPr/>
        </p:nvSpPr>
        <p:spPr bwMode="auto">
          <a:xfrm>
            <a:off x="155575" y="-754063"/>
            <a:ext cx="1524000" cy="15811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74758" name="AutoShape 6" descr="data:image/jpeg;base64,/9j/4AAQSkZJRgABAQAAAQABAAD/2wCEAAkGBhQSERQTEhQVFRUWGBUXFxgUGBQVFxgUFxgVFBYXFhUXHCYeFxojGRQUHy8gJScpLCwsFx4xNTAqNSYsLCkBCQoKBQUFDQUFDSkYEhgpKSkpKSkpKSkpKSkpKSkpKSkpKSkpKSkpKSkpKSkpKSkpKSkpKSkpKSkpKSkpKSkpKf/AABEIAKYAoAMBIgACEQEDEQH/xAAcAAABBQEBAQAAAAAAAAAAAAAEAQIDBQYHAAj/xAA+EAABAwIDBgQDBwEGBwAAAAABAAIRAyEEEjEFBkFRYXETIoGRobHBBxQyQlLR8BUjJGKC4fEWJTNDcpKi/8QAFAEBAAAAAAAAAAAAAAAAAAAAAP/EABQRAQAAAAAAAAAAAAAAAAAAAAD/2gAMAwEAAhEDEQA/ANHTdYdh8gn5wVDQHlHYKWkIBQIXTqmylL0jn8kDXO6JraiUlNbqgeXppcnwlpMug8KYUlJl0mqfTtKAqiwaJmIpIHFbcpUTFR4a7g0eZx/yjQd0NV3kadKVVw5gN+pQGFycwgqqO8tHjmb/AOQH0VjhXB4DmEOHMEICSyEobKbxU1F0FAtKinPpQnscmVnSgiexDVQiCVE5yAenU8qUBCteiXOsgQheamsUrDCCIpgF1KXXToQOpsspaDI1QwfCKpO4oI80E8lnd7d4zh2htMjxX8T+Vv6o58lonm65FvHjjVxVVx/UQOgbYD4IB3Yh5JcSSTck6nnKttnbTLCPwd3Tb2QmzNmOq/hk6aBbnYv2YOfBqk02nUAguPpEBBmMZVztdBaeuk35kaqXdnadXDOPlJpu/KdJn8p4HVdXwO4GEogRTzHnUOb2BsFPtDY1J1N1PI0NcCIAFuoPC90FDhcSKrGvYZa4SD+6lZKzW7dV1GvUwjpIlzmHkRGYduPqtOCgPps8sqGoIU1N3lTapQCEqGoNUSaUobEiLIB6LE9Owp8qV1OboG5bpC5KQoigcGpCUuZNKBC5EUnxZRUaUqd9GECubdcj29gS3F1WnUvcfRxzA+xXWgud74UCMW94H6AY5Bov0QaTcoNY1ogTx7roeDrWAJjquXYGoaNJlRl7D6RPS6sXb3V2+U1MKybAeao4nkGt4oOnPOl0LjsSxrSXOAF9Ss3sLaNSuHsqEB7RaAQNLGDfjoqDHbMfUcXeE2rVkAeNUeBE6hrbR0QEfdv+Yue27HUTUa4REkim6/HQFX9KjIUOEwLmU5e1niRH9nIbEiwnhorCg4hoQI1sJsJ7jdLSbKCOkzzIfGUIMoymzLKGxVSZ6IK2joFLUrcEO2YHYfIJ1U2k2jUmyBC5ObYIWhjqbnZRUYTwAcCfaUS/WEDXFMzqV3IqF7ggkoVYRAqDUqvc5P8AFsgnqYloEuIaOZIAn1VTtbDU6xaAWl0tcIIIdlbUa5pg6+ZpAOuVYzfDHmpiKjOFIAAcJMEkjmZVBgdpPovD6Zyub0B+CDe7JxrQ4U6kFhMduBWl2dsRjfK1lMCSQ5us8+hXLsFtVz3lzjLs2Y6CZMmwXR9jbRBZmHAD3QWXieFiWRxI69we6uq2GYXua7uOFisVt3DPrEPpVTTeNYEh15Fhe2iP2XXfTpE1qhc/i5wy6TAAPC5QaAu84aNADb2UhB0AKpv6qWt8eA9rG5niYlmYNsRxkhBO+1WlTMOw9QHUQ5hDhzabSg07cE8nS3WymFB1MXHqLqt2dvlTxDIomKh1a6MwBuCIMFWbdoiA0kExfiPX/RAPVqfFAYs2R9XDSZYRNjHD3KrMcHsBLmEDnFvdAM14gE2AaPaLrDbxbw+MSGvLWD8LRF44vNxJ5QVc72bVNOnTpsIl4lx18rQ0RHUn4LDYio43gewA1QR1a0EECIuNLHmC0BTVNsPqlrXEgAGS2zieYPA2VdVd2Cia+/8AOaDTf8ZVqdPIxxedA+rlcW6WBAE9zKhp7y4iYdXcSdSMsNnQNtrxVAXTy1PtxSB1p6yg2zN63sZDvNJs6oR5RzJEZlWYjeys95yvLWgyMkAuAEX7n4LN4nEFwEkkcF7DCTA4/KL+10Bm0sc6o5z6hzOcRJgCwADRbXjdVlQclLWOZ3S0dAOCLYQBcn0gD1KCtpVi0hw4La7vbVtBmHiOzptPLusm7CQZFxy91osDsV7sC2s1rwAHy8A5YDz+I6Dug0NLCVGuhjDWB4Oqvp+pOhCs6GyKky+nh6YH6XPqv7F77R2XP8PvXVpQ3MHAfqBkeq227exNoYypTdWa6hh5lznDI57R+VrXea+kxEIId4dq+FhKuX/vuFFltWUjnrPHTNkaOoKxzMUXeVxlp4RI79EbvvtgYjFuNOBRpf2VFrbNFNh1A6uk+yqMLOb3Pw/dAdRr+G6GE+W0jW2l1b4Pe6s08HDjmufdUj8rW5jqbISpiukIOj4Hflv5n+GTbmPhorf+q1XC1QlpE2Igj0XIACRJWj3M2m4F1Bx8rgSzo4C4B6hBHtxzfEYZN235ggDn0VRiHNOhPdwBV3tugXOYABcAuJNhpbrxuqavh4nj8kATmcbHshqtP+eqLc08L9rr1GlNuBt2ugDd80vDsrT+gudGV7fUEJrt264MBrXEcA4T8YCCpeZU+GdDSeJsOg4/slxmz6lO9Sm5omASCBPLNonuAyiOQ9yEEBn0TgkaFbbs7DOLxNOgCGh5Jc7kxol0czAsgs90t03Ysh1SWUA7IXN/E5/BrZ5GJPoidr7OrUtlYZpeWsD6k0xo453nM4/mghsDS8rf0NmNwj/CpiKTsoAN4dpM85uqD7VK7WU8PQBEkvdA/RIu4dXadigwOB2bUxFVlCmJe8xoTA4utwAv7LquK2nV2dsqpTq1TVfldSw7zOfK6GgVD/hBeWnkLrIfZpXazF1yYk4eqW85YWvgd7I/7V8ZDsPhQbU2Auji4NDG+3nPqg53Gg5IzBCSZ7nsNVBVsLqNtQwQPzG/aLBA/F1sxMacPRC6GeCnqiDHL9lEb9UDs0j6q13VqgYugSJHiMBnTzHL9VVMZxR2yqgZWpONgKlIz2eCg0+0NgvJzZ33gxaBYWAOgVr9n2yqHjObXY2o8AOYXglsaO8htIsfZGVGS1pA0AjmJgDuZsqyq57HtqU2nMwhwi8iYc0jqJHchB2vBUmBvlawAcg0D4BZjfDdrCYqk/wxR+8NaXMNMsz5m3AIaZIJELJN247GudmJyAkNp/laA4gZm8XHiSjfujQIgT6COOo0QYelSteR/LSrvC0OmvfSJFu0e6JoYWlSbmqO83mu6JkSbehEICptnUUhP84cuPsEBW36bRgMQJsWAR1D2ALm9SJcOq3O3pOCqExd1MepIcfgPgsFWHmN+XxlA2V0PdHZQw9HB4xw8zsUyTyo1GvoNHbM4H2XOSOq7pidh/3P7sLFtBjGxwqsaHNI6+I0FBe4/Cip5SNY91xDe7aZr4x7iZDIpNPSn5Z9SCfVdkr7XAwhxOkUPF/zFmaP/ay4CX2km/1lBebrn++YcN1fUawxrDrH0i/op969qCri8TXcfLncGwPMQ05QBOgtr1VFgtpOovFVji1zc2Uj8sgtkdYcVW18QXuLjPGPggKr18xJiOg5JcOZIQLavBFYV8egKCTLckyR9UpjsOkKA1Cm+JogIzgcz3hOovlw4AEH2KCnkUXghL2N4ucwe7kHU/vbmtE03AwPlA+CH/qGWwomNTPlFgb3FoMH/dS/1l0RVpiwaJp3GgEEHpxSvx9J05TrzmR7wZBMFBXbuYkjH1mOaGNqN8RrZmD5QfXj6rW+DJn+QsfTrsOPpZSJFCqDBH4g+T30K2VE39EFBtbYodUbOkR68CUzDbMY10uAH5TGsAgR14D1WnqUadSaZflfAIniDaQekLO43B1KbnMcMroN+HRwHEXcelkFJv3WDaNFjTZz3vPUNbAkf5iVhar7+g/nxWh33rTWpsOrKd+7iSe35VmS6/ogO2RTz4ig39VWkDOhGdsr6Fay88jHrJXz1smrlxFF3J7D7GV9E06gc0OGjgCD3CDIfaG7wtllrbZjTpdmlxeY9o9VxuqY4X/1XU/ta2mPAw9EaucajhyDAWD/AOnH2XK6rp/nVBCfMD1n6JjR8J+i8Hx7n5pBWFwUCR9VNTkg5dYUBcn0jYkGIP0QSNMjRMKXPKYXIHg3RGBf/aC34S0+zghWG3VH7OgGdNB8ZN/QIOpMqkNAI5fID/Qe6GxOHBB8o1EROg0jqLxzkpuDxHkbJ8sDXlA/ndOquEWdbX2JCDL7wYv7vjaFSIytaXD/AA5nNI7ZSuqYJubLlgggch5bLjm+t6tNxJMsMdg429irXHY7Ftw1LFtxD4JYC1oA1tY8fwlB1HaWBAIzNLhzZBc3iCCLhT1MP4tIDPOUeR5DSQeZjhz+SyX9fqU8MzFsc7EMOUvBaM7Wm0jIBMHhEqxbtAvptxNAOBd5nU3eXPwMA6O49UHKt8C777WDhlIcBHIBrYVE59113eXdintFprMY+hWECagID8o/DUbwAsA75wuVbS2XVw9RzKzCx3W4I5tP5h1CCTZbz41OGl8OmG6wLz6Lte5e2w+l4DvxMktnizWPRcy+znZ7nYnxQHZWAiRbzugWPMCTHIonaW+D31fEpBlItdGZg80gxmJ0n0QD7+bU8bG1rmGuyDo1lgB6yfVZwDkJ7I6vVc8mo90ueS5xgXJMkuPNBVsTMXMIBXsgkG1/infczaSLieqRv4p5GU99eR5rkEoEbhgQ69xMLxMgQACAAf3UbXR7lL4lv5pqg94gUZelLuaa0WPogc0z9VZ7OdPxPtHHtPqFWaDvEq0wrLW5DUcJJOn8ug6S3DMcwEWMNkaRb9pI7oZ+Ab5iSQBHHhyjhYx6ollDjPAWN+RMnU9TzsvMuNCLxe3efmewCDH727NLcjw4Fv4SOOY6HqDEcxCtt3cXhamz2YbE1SyXOMG1g/M3K6/Apd5qTXUXgvAtLQ6BLmmT1mPoFiKeUvb4k5LB2XWL/HRB2HZFKhSBp4bEUfDdcMPmyk65fNpN7q0bguTw8cxb63XB61NoLg24kwYiRwMcFb7B27iqB/snOLQfwukt/wBuyDslIOBMyOXsUza2xW12RVpMeOEi/pyWbwP2jOH/AFKQJ4lp/dEV/tVpAwaNUdRlI05TKAKlsWhhc7hLG5ahDfEqAPqtbNNpExGpi05VzYvgAdlst5t96VenlpgglzSZBFrzr3WICBzqp/f3UTtLfy6e86JhCBh0I5ppT8q85iCEheaSnsbzStp3QRlqfSpWnqE/KJSPxFg0aWQDVytBs+nmZPQd+vxOqz5V1sOv5cusG3SfnxQdApjKAAAL3iYlol0SbgcOfFJUqHTTl6X/AJznovLyCo23s4VgIs4EkHhfUFZShs8vJEgQSDqdDFl5eQHUcAxvCT/iv7BEVaka3Xl5BCas6WUL63AgJF5ADXaD8FGB1SryBcqR2i8vII8xSkWXl5AyF7KvLyDzm2lRgLy8gZUR+wjDnDmAfUER815eQf/Z"/>
          <p:cNvSpPr>
            <a:spLocks noChangeAspect="1" noChangeArrowheads="1"/>
          </p:cNvSpPr>
          <p:nvPr/>
        </p:nvSpPr>
        <p:spPr bwMode="auto">
          <a:xfrm>
            <a:off x="155575" y="-754063"/>
            <a:ext cx="1524000" cy="15811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74760" name="AutoShape 8" descr="data:image/jpeg;base64,/9j/4AAQSkZJRgABAQAAAQABAAD/2wCEAAkGBhQSERQTEhQVFRUWGBUXFxgUGBQVFxgUFxgVFBYXFhUXHCYeFxojGRQUHy8gJScpLCwsFx4xNTAqNSYsLCkBCQoKBQUFDQUFDSkYEhgpKSkpKSkpKSkpKSkpKSkpKSkpKSkpKSkpKSkpKSkpKSkpKSkpKSkpKSkpKSkpKSkpKf/AABEIAKYAoAMBIgACEQEDEQH/xAAcAAABBQEBAQAAAAAAAAAAAAAEAQIDBQYHAAj/xAA+EAABAwIDBgQDBwEGBwAAAAABAAIRAyEEEjEFBkFRYXETIoGRobHBBxQyQlLR8BUjJGKC4fEWJTNDcpKi/8QAFAEBAAAAAAAAAAAAAAAAAAAAAP/EABQRAQAAAAAAAAAAAAAAAAAAAAD/2gAMAwEAAhEDEQA/ANHTdYdh8gn5wVDQHlHYKWkIBQIXTqmylL0jn8kDXO6JraiUlNbqgeXppcnwlpMug8KYUlJl0mqfTtKAqiwaJmIpIHFbcpUTFR4a7g0eZx/yjQd0NV3kadKVVw5gN+pQGFycwgqqO8tHjmb/AOQH0VjhXB4DmEOHMEICSyEobKbxU1F0FAtKinPpQnscmVnSgiexDVQiCVE5yAenU8qUBCteiXOsgQheamsUrDCCIpgF1KXXToQOpsspaDI1QwfCKpO4oI80E8lnd7d4zh2htMjxX8T+Vv6o58lonm65FvHjjVxVVx/UQOgbYD4IB3Yh5JcSSTck6nnKttnbTLCPwd3Tb2QmzNmOq/hk6aBbnYv2YOfBqk02nUAguPpEBBmMZVztdBaeuk35kaqXdnadXDOPlJpu/KdJn8p4HVdXwO4GEogRTzHnUOb2BsFPtDY1J1N1PI0NcCIAFuoPC90FDhcSKrGvYZa4SD+6lZKzW7dV1GvUwjpIlzmHkRGYduPqtOCgPps8sqGoIU1N3lTapQCEqGoNUSaUobEiLIB6LE9Owp8qV1OboG5bpC5KQoigcGpCUuZNKBC5EUnxZRUaUqd9GECubdcj29gS3F1WnUvcfRxzA+xXWgud74UCMW94H6AY5Bov0QaTcoNY1ogTx7roeDrWAJjquXYGoaNJlRl7D6RPS6sXb3V2+U1MKybAeao4nkGt4oOnPOl0LjsSxrSXOAF9Ss3sLaNSuHsqEB7RaAQNLGDfjoqDHbMfUcXeE2rVkAeNUeBE6hrbR0QEfdv+Yue27HUTUa4REkim6/HQFX9KjIUOEwLmU5e1niRH9nIbEiwnhorCg4hoQI1sJsJ7jdLSbKCOkzzIfGUIMoymzLKGxVSZ6IK2joFLUrcEO2YHYfIJ1U2k2jUmyBC5ObYIWhjqbnZRUYTwAcCfaUS/WEDXFMzqV3IqF7ggkoVYRAqDUqvc5P8AFsgnqYloEuIaOZIAn1VTtbDU6xaAWl0tcIIIdlbUa5pg6+ZpAOuVYzfDHmpiKjOFIAAcJMEkjmZVBgdpPovD6Zyub0B+CDe7JxrQ4U6kFhMduBWl2dsRjfK1lMCSQ5us8+hXLsFtVz3lzjLs2Y6CZMmwXR9jbRBZmHAD3QWXieFiWRxI69we6uq2GYXua7uOFisVt3DPrEPpVTTeNYEh15Fhe2iP2XXfTpE1qhc/i5wy6TAAPC5QaAu84aNADb2UhB0AKpv6qWt8eA9rG5niYlmYNsRxkhBO+1WlTMOw9QHUQ5hDhzabSg07cE8nS3WymFB1MXHqLqt2dvlTxDIomKh1a6MwBuCIMFWbdoiA0kExfiPX/RAPVqfFAYs2R9XDSZYRNjHD3KrMcHsBLmEDnFvdAM14gE2AaPaLrDbxbw+MSGvLWD8LRF44vNxJ5QVc72bVNOnTpsIl4lx18rQ0RHUn4LDYio43gewA1QR1a0EECIuNLHmC0BTVNsPqlrXEgAGS2zieYPA2VdVd2Cia+/8AOaDTf8ZVqdPIxxedA+rlcW6WBAE9zKhp7y4iYdXcSdSMsNnQNtrxVAXTy1PtxSB1p6yg2zN63sZDvNJs6oR5RzJEZlWYjeys95yvLWgyMkAuAEX7n4LN4nEFwEkkcF7DCTA4/KL+10Bm0sc6o5z6hzOcRJgCwADRbXjdVlQclLWOZ3S0dAOCLYQBcn0gD1KCtpVi0hw4La7vbVtBmHiOzptPLusm7CQZFxy91osDsV7sC2s1rwAHy8A5YDz+I6Dug0NLCVGuhjDWB4Oqvp+pOhCs6GyKky+nh6YH6XPqv7F77R2XP8PvXVpQ3MHAfqBkeq227exNoYypTdWa6hh5lznDI57R+VrXea+kxEIId4dq+FhKuX/vuFFltWUjnrPHTNkaOoKxzMUXeVxlp4RI79EbvvtgYjFuNOBRpf2VFrbNFNh1A6uk+yqMLOb3Pw/dAdRr+G6GE+W0jW2l1b4Pe6s08HDjmufdUj8rW5jqbISpiukIOj4Hflv5n+GTbmPhorf+q1XC1QlpE2Igj0XIACRJWj3M2m4F1Bx8rgSzo4C4B6hBHtxzfEYZN235ggDn0VRiHNOhPdwBV3tugXOYABcAuJNhpbrxuqavh4nj8kATmcbHshqtP+eqLc08L9rr1GlNuBt2ugDd80vDsrT+gudGV7fUEJrt264MBrXEcA4T8YCCpeZU+GdDSeJsOg4/slxmz6lO9Sm5omASCBPLNonuAyiOQ9yEEBn0TgkaFbbs7DOLxNOgCGh5Jc7kxol0czAsgs90t03Ysh1SWUA7IXN/E5/BrZ5GJPoidr7OrUtlYZpeWsD6k0xo453nM4/mghsDS8rf0NmNwj/CpiKTsoAN4dpM85uqD7VK7WU8PQBEkvdA/RIu4dXadigwOB2bUxFVlCmJe8xoTA4utwAv7LquK2nV2dsqpTq1TVfldSw7zOfK6GgVD/hBeWnkLrIfZpXazF1yYk4eqW85YWvgd7I/7V8ZDsPhQbU2Auji4NDG+3nPqg53Gg5IzBCSZ7nsNVBVsLqNtQwQPzG/aLBA/F1sxMacPRC6GeCnqiDHL9lEb9UDs0j6q13VqgYugSJHiMBnTzHL9VVMZxR2yqgZWpONgKlIz2eCg0+0NgvJzZ33gxaBYWAOgVr9n2yqHjObXY2o8AOYXglsaO8htIsfZGVGS1pA0AjmJgDuZsqyq57HtqU2nMwhwi8iYc0jqJHchB2vBUmBvlawAcg0D4BZjfDdrCYqk/wxR+8NaXMNMsz5m3AIaZIJELJN247GudmJyAkNp/laA4gZm8XHiSjfujQIgT6COOo0QYelSteR/LSrvC0OmvfSJFu0e6JoYWlSbmqO83mu6JkSbehEICptnUUhP84cuPsEBW36bRgMQJsWAR1D2ALm9SJcOq3O3pOCqExd1MepIcfgPgsFWHmN+XxlA2V0PdHZQw9HB4xw8zsUyTyo1GvoNHbM4H2XOSOq7pidh/3P7sLFtBjGxwqsaHNI6+I0FBe4/Cip5SNY91xDe7aZr4x7iZDIpNPSn5Z9SCfVdkr7XAwhxOkUPF/zFmaP/ay4CX2km/1lBebrn++YcN1fUawxrDrH0i/op969qCri8TXcfLncGwPMQ05QBOgtr1VFgtpOovFVji1zc2Uj8sgtkdYcVW18QXuLjPGPggKr18xJiOg5JcOZIQLavBFYV8egKCTLckyR9UpjsOkKA1Cm+JogIzgcz3hOovlw4AEH2KCnkUXghL2N4ucwe7kHU/vbmtE03AwPlA+CH/qGWwomNTPlFgb3FoMH/dS/1l0RVpiwaJp3GgEEHpxSvx9J05TrzmR7wZBMFBXbuYkjH1mOaGNqN8RrZmD5QfXj6rW+DJn+QsfTrsOPpZSJFCqDBH4g+T30K2VE39EFBtbYodUbOkR68CUzDbMY10uAH5TGsAgR14D1WnqUadSaZflfAIniDaQekLO43B1KbnMcMroN+HRwHEXcelkFJv3WDaNFjTZz3vPUNbAkf5iVhar7+g/nxWh33rTWpsOrKd+7iSe35VmS6/ogO2RTz4ig39VWkDOhGdsr6Fay88jHrJXz1smrlxFF3J7D7GV9E06gc0OGjgCD3CDIfaG7wtllrbZjTpdmlxeY9o9VxuqY4X/1XU/ta2mPAw9EaucajhyDAWD/AOnH2XK6rp/nVBCfMD1n6JjR8J+i8Hx7n5pBWFwUCR9VNTkg5dYUBcn0jYkGIP0QSNMjRMKXPKYXIHg3RGBf/aC34S0+zghWG3VH7OgGdNB8ZN/QIOpMqkNAI5fID/Qe6GxOHBB8o1EROg0jqLxzkpuDxHkbJ8sDXlA/ndOquEWdbX2JCDL7wYv7vjaFSIytaXD/AA5nNI7ZSuqYJubLlgggch5bLjm+t6tNxJMsMdg429irXHY7Ftw1LFtxD4JYC1oA1tY8fwlB1HaWBAIzNLhzZBc3iCCLhT1MP4tIDPOUeR5DSQeZjhz+SyX9fqU8MzFsc7EMOUvBaM7Wm0jIBMHhEqxbtAvptxNAOBd5nU3eXPwMA6O49UHKt8C777WDhlIcBHIBrYVE59113eXdintFprMY+hWECagID8o/DUbwAsA75wuVbS2XVw9RzKzCx3W4I5tP5h1CCTZbz41OGl8OmG6wLz6Lte5e2w+l4DvxMktnizWPRcy+znZ7nYnxQHZWAiRbzugWPMCTHIonaW+D31fEpBlItdGZg80gxmJ0n0QD7+bU8bG1rmGuyDo1lgB6yfVZwDkJ7I6vVc8mo90ueS5xgXJMkuPNBVsTMXMIBXsgkG1/infczaSLieqRv4p5GU99eR5rkEoEbhgQ69xMLxMgQACAAf3UbXR7lL4lv5pqg94gUZelLuaa0WPogc0z9VZ7OdPxPtHHtPqFWaDvEq0wrLW5DUcJJOn8ug6S3DMcwEWMNkaRb9pI7oZ+Ab5iSQBHHhyjhYx6ollDjPAWN+RMnU9TzsvMuNCLxe3efmewCDH727NLcjw4Fv4SOOY6HqDEcxCtt3cXhamz2YbE1SyXOMG1g/M3K6/Apd5qTXUXgvAtLQ6BLmmT1mPoFiKeUvb4k5LB2XWL/HRB2HZFKhSBp4bEUfDdcMPmyk65fNpN7q0bguTw8cxb63XB61NoLg24kwYiRwMcFb7B27iqB/snOLQfwukt/wBuyDslIOBMyOXsUza2xW12RVpMeOEi/pyWbwP2jOH/AFKQJ4lp/dEV/tVpAwaNUdRlI05TKAKlsWhhc7hLG5ahDfEqAPqtbNNpExGpi05VzYvgAdlst5t96VenlpgglzSZBFrzr3WICBzqp/f3UTtLfy6e86JhCBh0I5ppT8q85iCEheaSnsbzStp3QRlqfSpWnqE/KJSPxFg0aWQDVytBs+nmZPQd+vxOqz5V1sOv5cusG3SfnxQdApjKAAAL3iYlol0SbgcOfFJUqHTTl6X/AJznovLyCo23s4VgIs4EkHhfUFZShs8vJEgQSDqdDFl5eQHUcAxvCT/iv7BEVaka3Xl5BCas6WUL63AgJF5ADXaD8FGB1SryBcqR2i8vII8xSkWXl5AyF7KvLyDzm2lRgLy8gZUR+wjDnDmAfUER815eQf/Z"/>
          <p:cNvSpPr>
            <a:spLocks noChangeAspect="1" noChangeArrowheads="1"/>
          </p:cNvSpPr>
          <p:nvPr/>
        </p:nvSpPr>
        <p:spPr bwMode="auto">
          <a:xfrm>
            <a:off x="155575" y="-754063"/>
            <a:ext cx="1524000" cy="15811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74762" name="Picture 10" descr="http://t0.gstatic.com/images?q=tbn:ANd9GcSFzeECgMsOZcWz8mJ74m3rYFJBrRXrzNLBlRdZyVR9OS0cPdeQ"/>
          <p:cNvPicPr>
            <a:picLocks noChangeAspect="1" noChangeArrowheads="1"/>
          </p:cNvPicPr>
          <p:nvPr/>
        </p:nvPicPr>
        <p:blipFill>
          <a:blip r:embed="rId3"/>
          <a:srcRect/>
          <a:stretch>
            <a:fillRect/>
          </a:stretch>
        </p:blipFill>
        <p:spPr bwMode="auto">
          <a:xfrm>
            <a:off x="7315200" y="0"/>
            <a:ext cx="1828800" cy="2495551"/>
          </a:xfrm>
          <a:prstGeom prst="rect">
            <a:avLst/>
          </a:prstGeom>
          <a:noFill/>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857224" y="1928802"/>
            <a:ext cx="6072230" cy="7848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spcBef>
                <a:spcPts val="600"/>
              </a:spcBef>
            </a:pPr>
            <a:endParaRPr lang="en-US" sz="2000" dirty="0" smtClean="0"/>
          </a:p>
          <a:p>
            <a:pPr>
              <a:spcBef>
                <a:spcPts val="600"/>
              </a:spcBef>
            </a:pPr>
            <a:endParaRPr lang="en-US" sz="2000" dirty="0"/>
          </a:p>
        </p:txBody>
      </p:sp>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5</a:t>
            </a:r>
            <a:endParaRPr lang="en-US" sz="2800" dirty="0">
              <a:solidFill>
                <a:srgbClr val="FFFFFF"/>
              </a:solidFill>
            </a:endParaRPr>
          </a:p>
        </p:txBody>
      </p:sp>
      <p:sp>
        <p:nvSpPr>
          <p:cNvPr id="4" name="2 CuadroTexto"/>
          <p:cNvSpPr txBox="1">
            <a:spLocks noChangeArrowheads="1"/>
          </p:cNvSpPr>
          <p:nvPr/>
        </p:nvSpPr>
        <p:spPr bwMode="auto">
          <a:xfrm>
            <a:off x="2928926" y="0"/>
            <a:ext cx="4357718" cy="1569660"/>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chemeClr val="bg1"/>
                </a:solidFill>
              </a:rPr>
              <a:t>Personal Identity: Locke - Memory</a:t>
            </a:r>
            <a:endParaRPr lang="en-US" sz="1600" dirty="0" smtClean="0">
              <a:solidFill>
                <a:schemeClr val="bg1"/>
              </a:solidFill>
            </a:endParaRPr>
          </a:p>
          <a:p>
            <a:r>
              <a:rPr lang="en-US" sz="1600" i="1" dirty="0" smtClean="0">
                <a:solidFill>
                  <a:schemeClr val="bg1"/>
                </a:solidFill>
              </a:rPr>
              <a:t>Personal Identity: </a:t>
            </a:r>
            <a:r>
              <a:rPr lang="en-US" sz="1600" i="1" dirty="0" err="1" smtClean="0">
                <a:solidFill>
                  <a:schemeClr val="bg1"/>
                </a:solidFill>
              </a:rPr>
              <a:t>Parfit</a:t>
            </a:r>
            <a:r>
              <a:rPr lang="en-US" sz="1600" i="1" dirty="0" smtClean="0">
                <a:solidFill>
                  <a:schemeClr val="bg1"/>
                </a:solidFill>
              </a:rPr>
              <a:t> - Nihilism</a:t>
            </a:r>
            <a:endParaRPr lang="en-US" sz="1600" dirty="0" smtClean="0">
              <a:solidFill>
                <a:schemeClr val="bg1"/>
              </a:solidFill>
            </a:endParaRPr>
          </a:p>
          <a:p>
            <a:r>
              <a:rPr lang="en-US" sz="1600" i="1" dirty="0" smtClean="0">
                <a:solidFill>
                  <a:srgbClr val="FF6730"/>
                </a:solidFill>
              </a:rPr>
              <a:t>Williams</a:t>
            </a:r>
            <a:r>
              <a:rPr lang="en-US" sz="1600" i="1" dirty="0" smtClean="0">
                <a:solidFill>
                  <a:srgbClr val="FF6730"/>
                </a:solidFill>
              </a:rPr>
              <a:t>: The Self and the Future</a:t>
            </a:r>
            <a:endParaRPr lang="en-US" sz="1600" dirty="0" smtClean="0">
              <a:solidFill>
                <a:srgbClr val="FF6730"/>
              </a:solidFill>
            </a:endParaRPr>
          </a:p>
          <a:p>
            <a:r>
              <a:rPr lang="en-US" sz="1600" i="1" dirty="0" smtClean="0">
                <a:solidFill>
                  <a:schemeClr val="bg1"/>
                </a:solidFill>
              </a:rPr>
              <a:t>Personal Identity and </a:t>
            </a:r>
            <a:r>
              <a:rPr lang="en-US" sz="1600" i="1" dirty="0" err="1" smtClean="0">
                <a:solidFill>
                  <a:schemeClr val="bg1"/>
                </a:solidFill>
              </a:rPr>
              <a:t>Indexicality</a:t>
            </a:r>
            <a:endParaRPr lang="en-US" sz="1600" i="1" dirty="0" smtClean="0">
              <a:solidFill>
                <a:schemeClr val="bg1"/>
              </a:solidFill>
            </a:endParaRPr>
          </a:p>
          <a:p>
            <a:r>
              <a:rPr lang="en-US" sz="1600" i="1" dirty="0" smtClean="0">
                <a:solidFill>
                  <a:schemeClr val="bg1"/>
                </a:solidFill>
              </a:rPr>
              <a:t>Final Reflection</a:t>
            </a:r>
            <a:endParaRPr lang="en-US" sz="1600" dirty="0" smtClean="0">
              <a:solidFill>
                <a:schemeClr val="bg1"/>
              </a:solidFill>
            </a:endParaRPr>
          </a:p>
          <a:p>
            <a:r>
              <a:rPr lang="en-US" sz="1600" i="1" dirty="0" smtClean="0">
                <a:solidFill>
                  <a:schemeClr val="bg1"/>
                </a:solidFill>
              </a:rPr>
              <a:t>	</a:t>
            </a:r>
            <a:endParaRPr lang="en-US" sz="1600" dirty="0">
              <a:solidFill>
                <a:schemeClr val="bg1"/>
              </a:solidFill>
              <a:latin typeface="Verdana" charset="0"/>
            </a:endParaRPr>
          </a:p>
        </p:txBody>
      </p:sp>
      <p:sp>
        <p:nvSpPr>
          <p:cNvPr id="74754" name="AutoShape 2" descr="data:image/jpeg;base64,/9j/4AAQSkZJRgABAQAAAQABAAD/2wCEAAkGBhQSERQTEhQVFRUWGBUXFxgUGBQVFxgUFxgVFBYXFhUXHCYeFxojGRQUHy8gJScpLCwsFx4xNTAqNSYsLCkBCQoKBQUFDQUFDSkYEhgpKSkpKSkpKSkpKSkpKSkpKSkpKSkpKSkpKSkpKSkpKSkpKSkpKSkpKSkpKSkpKSkpKf/AABEIAKYAoAMBIgACEQEDEQH/xAAcAAABBQEBAQAAAAAAAAAAAAAEAQIDBQYHAAj/xAA+EAABAwIDBgQDBwEGBwAAAAABAAIRAyEEEjEFBkFRYXETIoGRobHBBxQyQlLR8BUjJGKC4fEWJTNDcpKi/8QAFAEBAAAAAAAAAAAAAAAAAAAAAP/EABQRAQAAAAAAAAAAAAAAAAAAAAD/2gAMAwEAAhEDEQA/ANHTdYdh8gn5wVDQHlHYKWkIBQIXTqmylL0jn8kDXO6JraiUlNbqgeXppcnwlpMug8KYUlJl0mqfTtKAqiwaJmIpIHFbcpUTFR4a7g0eZx/yjQd0NV3kadKVVw5gN+pQGFycwgqqO8tHjmb/AOQH0VjhXB4DmEOHMEICSyEobKbxU1F0FAtKinPpQnscmVnSgiexDVQiCVE5yAenU8qUBCteiXOsgQheamsUrDCCIpgF1KXXToQOpsspaDI1QwfCKpO4oI80E8lnd7d4zh2htMjxX8T+Vv6o58lonm65FvHjjVxVVx/UQOgbYD4IB3Yh5JcSSTck6nnKttnbTLCPwd3Tb2QmzNmOq/hk6aBbnYv2YOfBqk02nUAguPpEBBmMZVztdBaeuk35kaqXdnadXDOPlJpu/KdJn8p4HVdXwO4GEogRTzHnUOb2BsFPtDY1J1N1PI0NcCIAFuoPC90FDhcSKrGvYZa4SD+6lZKzW7dV1GvUwjpIlzmHkRGYduPqtOCgPps8sqGoIU1N3lTapQCEqGoNUSaUobEiLIB6LE9Owp8qV1OboG5bpC5KQoigcGpCUuZNKBC5EUnxZRUaUqd9GECubdcj29gS3F1WnUvcfRxzA+xXWgud74UCMW94H6AY5Bov0QaTcoNY1ogTx7roeDrWAJjquXYGoaNJlRl7D6RPS6sXb3V2+U1MKybAeao4nkGt4oOnPOl0LjsSxrSXOAF9Ss3sLaNSuHsqEB7RaAQNLGDfjoqDHbMfUcXeE2rVkAeNUeBE6hrbR0QEfdv+Yue27HUTUa4REkim6/HQFX9KjIUOEwLmU5e1niRH9nIbEiwnhorCg4hoQI1sJsJ7jdLSbKCOkzzIfGUIMoymzLKGxVSZ6IK2joFLUrcEO2YHYfIJ1U2k2jUmyBC5ObYIWhjqbnZRUYTwAcCfaUS/WEDXFMzqV3IqF7ggkoVYRAqDUqvc5P8AFsgnqYloEuIaOZIAn1VTtbDU6xaAWl0tcIIIdlbUa5pg6+ZpAOuVYzfDHmpiKjOFIAAcJMEkjmZVBgdpPovD6Zyub0B+CDe7JxrQ4U6kFhMduBWl2dsRjfK1lMCSQ5us8+hXLsFtVz3lzjLs2Y6CZMmwXR9jbRBZmHAD3QWXieFiWRxI69we6uq2GYXua7uOFisVt3DPrEPpVTTeNYEh15Fhe2iP2XXfTpE1qhc/i5wy6TAAPC5QaAu84aNADb2UhB0AKpv6qWt8eA9rG5niYlmYNsRxkhBO+1WlTMOw9QHUQ5hDhzabSg07cE8nS3WymFB1MXHqLqt2dvlTxDIomKh1a6MwBuCIMFWbdoiA0kExfiPX/RAPVqfFAYs2R9XDSZYRNjHD3KrMcHsBLmEDnFvdAM14gE2AaPaLrDbxbw+MSGvLWD8LRF44vNxJ5QVc72bVNOnTpsIl4lx18rQ0RHUn4LDYio43gewA1QR1a0EECIuNLHmC0BTVNsPqlrXEgAGS2zieYPA2VdVd2Cia+/8AOaDTf8ZVqdPIxxedA+rlcW6WBAE9zKhp7y4iYdXcSdSMsNnQNtrxVAXTy1PtxSB1p6yg2zN63sZDvNJs6oR5RzJEZlWYjeys95yvLWgyMkAuAEX7n4LN4nEFwEkkcF7DCTA4/KL+10Bm0sc6o5z6hzOcRJgCwADRbXjdVlQclLWOZ3S0dAOCLYQBcn0gD1KCtpVi0hw4La7vbVtBmHiOzptPLusm7CQZFxy91osDsV7sC2s1rwAHy8A5YDz+I6Dug0NLCVGuhjDWB4Oqvp+pOhCs6GyKky+nh6YH6XPqv7F77R2XP8PvXVpQ3MHAfqBkeq227exNoYypTdWa6hh5lznDI57R+VrXea+kxEIId4dq+FhKuX/vuFFltWUjnrPHTNkaOoKxzMUXeVxlp4RI79EbvvtgYjFuNOBRpf2VFrbNFNh1A6uk+yqMLOb3Pw/dAdRr+G6GE+W0jW2l1b4Pe6s08HDjmufdUj8rW5jqbISpiukIOj4Hflv5n+GTbmPhorf+q1XC1QlpE2Igj0XIACRJWj3M2m4F1Bx8rgSzo4C4B6hBHtxzfEYZN235ggDn0VRiHNOhPdwBV3tugXOYABcAuJNhpbrxuqavh4nj8kATmcbHshqtP+eqLc08L9rr1GlNuBt2ugDd80vDsrT+gudGV7fUEJrt264MBrXEcA4T8YCCpeZU+GdDSeJsOg4/slxmz6lO9Sm5omASCBPLNonuAyiOQ9yEEBn0TgkaFbbs7DOLxNOgCGh5Jc7kxol0czAsgs90t03Ysh1SWUA7IXN/E5/BrZ5GJPoidr7OrUtlYZpeWsD6k0xo453nM4/mghsDS8rf0NmNwj/CpiKTsoAN4dpM85uqD7VK7WU8PQBEkvdA/RIu4dXadigwOB2bUxFVlCmJe8xoTA4utwAv7LquK2nV2dsqpTq1TVfldSw7zOfK6GgVD/hBeWnkLrIfZpXazF1yYk4eqW85YWvgd7I/7V8ZDsPhQbU2Auji4NDG+3nPqg53Gg5IzBCSZ7nsNVBVsLqNtQwQPzG/aLBA/F1sxMacPRC6GeCnqiDHL9lEb9UDs0j6q13VqgYugSJHiMBnTzHL9VVMZxR2yqgZWpONgKlIz2eCg0+0NgvJzZ33gxaBYWAOgVr9n2yqHjObXY2o8AOYXglsaO8htIsfZGVGS1pA0AjmJgDuZsqyq57HtqU2nMwhwi8iYc0jqJHchB2vBUmBvlawAcg0D4BZjfDdrCYqk/wxR+8NaXMNMsz5m3AIaZIJELJN247GudmJyAkNp/laA4gZm8XHiSjfujQIgT6COOo0QYelSteR/LSrvC0OmvfSJFu0e6JoYWlSbmqO83mu6JkSbehEICptnUUhP84cuPsEBW36bRgMQJsWAR1D2ALm9SJcOq3O3pOCqExd1MepIcfgPgsFWHmN+XxlA2V0PdHZQw9HB4xw8zsUyTyo1GvoNHbM4H2XOSOq7pidh/3P7sLFtBjGxwqsaHNI6+I0FBe4/Cip5SNY91xDe7aZr4x7iZDIpNPSn5Z9SCfVdkr7XAwhxOkUPF/zFmaP/ay4CX2km/1lBebrn++YcN1fUawxrDrH0i/op969qCri8TXcfLncGwPMQ05QBOgtr1VFgtpOovFVji1zc2Uj8sgtkdYcVW18QXuLjPGPggKr18xJiOg5JcOZIQLavBFYV8egKCTLckyR9UpjsOkKA1Cm+JogIzgcz3hOovlw4AEH2KCnkUXghL2N4ucwe7kHU/vbmtE03AwPlA+CH/qGWwomNTPlFgb3FoMH/dS/1l0RVpiwaJp3GgEEHpxSvx9J05TrzmR7wZBMFBXbuYkjH1mOaGNqN8RrZmD5QfXj6rW+DJn+QsfTrsOPpZSJFCqDBH4g+T30K2VE39EFBtbYodUbOkR68CUzDbMY10uAH5TGsAgR14D1WnqUadSaZflfAIniDaQekLO43B1KbnMcMroN+HRwHEXcelkFJv3WDaNFjTZz3vPUNbAkf5iVhar7+g/nxWh33rTWpsOrKd+7iSe35VmS6/ogO2RTz4ig39VWkDOhGdsr6Fay88jHrJXz1smrlxFF3J7D7GV9E06gc0OGjgCD3CDIfaG7wtllrbZjTpdmlxeY9o9VxuqY4X/1XU/ta2mPAw9EaucajhyDAWD/AOnH2XK6rp/nVBCfMD1n6JjR8J+i8Hx7n5pBWFwUCR9VNTkg5dYUBcn0jYkGIP0QSNMjRMKXPKYXIHg3RGBf/aC34S0+zghWG3VH7OgGdNB8ZN/QIOpMqkNAI5fID/Qe6GxOHBB8o1EROg0jqLxzkpuDxHkbJ8sDXlA/ndOquEWdbX2JCDL7wYv7vjaFSIytaXD/AA5nNI7ZSuqYJubLlgggch5bLjm+t6tNxJMsMdg429irXHY7Ftw1LFtxD4JYC1oA1tY8fwlB1HaWBAIzNLhzZBc3iCCLhT1MP4tIDPOUeR5DSQeZjhz+SyX9fqU8MzFsc7EMOUvBaM7Wm0jIBMHhEqxbtAvptxNAOBd5nU3eXPwMA6O49UHKt8C777WDhlIcBHIBrYVE59113eXdintFprMY+hWECagID8o/DUbwAsA75wuVbS2XVw9RzKzCx3W4I5tP5h1CCTZbz41OGl8OmG6wLz6Lte5e2w+l4DvxMktnizWPRcy+znZ7nYnxQHZWAiRbzugWPMCTHIonaW+D31fEpBlItdGZg80gxmJ0n0QD7+bU8bG1rmGuyDo1lgB6yfVZwDkJ7I6vVc8mo90ueS5xgXJMkuPNBVsTMXMIBXsgkG1/infczaSLieqRv4p5GU99eR5rkEoEbhgQ69xMLxMgQACAAf3UbXR7lL4lv5pqg94gUZelLuaa0WPogc0z9VZ7OdPxPtHHtPqFWaDvEq0wrLW5DUcJJOn8ug6S3DMcwEWMNkaRb9pI7oZ+Ab5iSQBHHhyjhYx6ollDjPAWN+RMnU9TzsvMuNCLxe3efmewCDH727NLcjw4Fv4SOOY6HqDEcxCtt3cXhamz2YbE1SyXOMG1g/M3K6/Apd5qTXUXgvAtLQ6BLmmT1mPoFiKeUvb4k5LB2XWL/HRB2HZFKhSBp4bEUfDdcMPmyk65fNpN7q0bguTw8cxb63XB61NoLg24kwYiRwMcFb7B27iqB/snOLQfwukt/wBuyDslIOBMyOXsUza2xW12RVpMeOEi/pyWbwP2jOH/AFKQJ4lp/dEV/tVpAwaNUdRlI05TKAKlsWhhc7hLG5ahDfEqAPqtbNNpExGpi05VzYvgAdlst5t96VenlpgglzSZBFrzr3WICBzqp/f3UTtLfy6e86JhCBh0I5ppT8q85iCEheaSnsbzStp3QRlqfSpWnqE/KJSPxFg0aWQDVytBs+nmZPQd+vxOqz5V1sOv5cusG3SfnxQdApjKAAAL3iYlol0SbgcOfFJUqHTTl6X/AJznovLyCo23s4VgIs4EkHhfUFZShs8vJEgQSDqdDFl5eQHUcAxvCT/iv7BEVaka3Xl5BCas6WUL63AgJF5ADXaD8FGB1SryBcqR2i8vII8xSkWXl5AyF7KvLyDzm2lRgLy8gZUR+wjDnDmAfUER815eQf/Z"/>
          <p:cNvSpPr>
            <a:spLocks noChangeAspect="1" noChangeArrowheads="1"/>
          </p:cNvSpPr>
          <p:nvPr/>
        </p:nvSpPr>
        <p:spPr bwMode="auto">
          <a:xfrm>
            <a:off x="155575" y="-754063"/>
            <a:ext cx="1524000" cy="15811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74756" name="AutoShape 4" descr="data:image/jpeg;base64,/9j/4AAQSkZJRgABAQAAAQABAAD/2wCEAAkGBhQSERQTEhQVFRUWGBUXFxgUGBQVFxgUFxgVFBYXFhUXHCYeFxojGRQUHy8gJScpLCwsFx4xNTAqNSYsLCkBCQoKBQUFDQUFDSkYEhgpKSkpKSkpKSkpKSkpKSkpKSkpKSkpKSkpKSkpKSkpKSkpKSkpKSkpKSkpKSkpKSkpKf/AABEIAKYAoAMBIgACEQEDEQH/xAAcAAABBQEBAQAAAAAAAAAAAAAEAQIDBQYHAAj/xAA+EAABAwIDBgQDBwEGBwAAAAABAAIRAyEEEjEFBkFRYXETIoGRobHBBxQyQlLR8BUjJGKC4fEWJTNDcpKi/8QAFAEBAAAAAAAAAAAAAAAAAAAAAP/EABQRAQAAAAAAAAAAAAAAAAAAAAD/2gAMAwEAAhEDEQA/ANHTdYdh8gn5wVDQHlHYKWkIBQIXTqmylL0jn8kDXO6JraiUlNbqgeXppcnwlpMug8KYUlJl0mqfTtKAqiwaJmIpIHFbcpUTFR4a7g0eZx/yjQd0NV3kadKVVw5gN+pQGFycwgqqO8tHjmb/AOQH0VjhXB4DmEOHMEICSyEobKbxU1F0FAtKinPpQnscmVnSgiexDVQiCVE5yAenU8qUBCteiXOsgQheamsUrDCCIpgF1KXXToQOpsspaDI1QwfCKpO4oI80E8lnd7d4zh2htMjxX8T+Vv6o58lonm65FvHjjVxVVx/UQOgbYD4IB3Yh5JcSSTck6nnKttnbTLCPwd3Tb2QmzNmOq/hk6aBbnYv2YOfBqk02nUAguPpEBBmMZVztdBaeuk35kaqXdnadXDOPlJpu/KdJn8p4HVdXwO4GEogRTzHnUOb2BsFPtDY1J1N1PI0NcCIAFuoPC90FDhcSKrGvYZa4SD+6lZKzW7dV1GvUwjpIlzmHkRGYduPqtOCgPps8sqGoIU1N3lTapQCEqGoNUSaUobEiLIB6LE9Owp8qV1OboG5bpC5KQoigcGpCUuZNKBC5EUnxZRUaUqd9GECubdcj29gS3F1WnUvcfRxzA+xXWgud74UCMW94H6AY5Bov0QaTcoNY1ogTx7roeDrWAJjquXYGoaNJlRl7D6RPS6sXb3V2+U1MKybAeao4nkGt4oOnPOl0LjsSxrSXOAF9Ss3sLaNSuHsqEB7RaAQNLGDfjoqDHbMfUcXeE2rVkAeNUeBE6hrbR0QEfdv+Yue27HUTUa4REkim6/HQFX9KjIUOEwLmU5e1niRH9nIbEiwnhorCg4hoQI1sJsJ7jdLSbKCOkzzIfGUIMoymzLKGxVSZ6IK2joFLUrcEO2YHYfIJ1U2k2jUmyBC5ObYIWhjqbnZRUYTwAcCfaUS/WEDXFMzqV3IqF7ggkoVYRAqDUqvc5P8AFsgnqYloEuIaOZIAn1VTtbDU6xaAWl0tcIIIdlbUa5pg6+ZpAOuVYzfDHmpiKjOFIAAcJMEkjmZVBgdpPovD6Zyub0B+CDe7JxrQ4U6kFhMduBWl2dsRjfK1lMCSQ5us8+hXLsFtVz3lzjLs2Y6CZMmwXR9jbRBZmHAD3QWXieFiWRxI69we6uq2GYXua7uOFisVt3DPrEPpVTTeNYEh15Fhe2iP2XXfTpE1qhc/i5wy6TAAPC5QaAu84aNADb2UhB0AKpv6qWt8eA9rG5niYlmYNsRxkhBO+1WlTMOw9QHUQ5hDhzabSg07cE8nS3WymFB1MXHqLqt2dvlTxDIomKh1a6MwBuCIMFWbdoiA0kExfiPX/RAPVqfFAYs2R9XDSZYRNjHD3KrMcHsBLmEDnFvdAM14gE2AaPaLrDbxbw+MSGvLWD8LRF44vNxJ5QVc72bVNOnTpsIl4lx18rQ0RHUn4LDYio43gewA1QR1a0EECIuNLHmC0BTVNsPqlrXEgAGS2zieYPA2VdVd2Cia+/8AOaDTf8ZVqdPIxxedA+rlcW6WBAE9zKhp7y4iYdXcSdSMsNnQNtrxVAXTy1PtxSB1p6yg2zN63sZDvNJs6oR5RzJEZlWYjeys95yvLWgyMkAuAEX7n4LN4nEFwEkkcF7DCTA4/KL+10Bm0sc6o5z6hzOcRJgCwADRbXjdVlQclLWOZ3S0dAOCLYQBcn0gD1KCtpVi0hw4La7vbVtBmHiOzptPLusm7CQZFxy91osDsV7sC2s1rwAHy8A5YDz+I6Dug0NLCVGuhjDWB4Oqvp+pOhCs6GyKky+nh6YH6XPqv7F77R2XP8PvXVpQ3MHAfqBkeq227exNoYypTdWa6hh5lznDI57R+VrXea+kxEIId4dq+FhKuX/vuFFltWUjnrPHTNkaOoKxzMUXeVxlp4RI79EbvvtgYjFuNOBRpf2VFrbNFNh1A6uk+yqMLOb3Pw/dAdRr+G6GE+W0jW2l1b4Pe6s08HDjmufdUj8rW5jqbISpiukIOj4Hflv5n+GTbmPhorf+q1XC1QlpE2Igj0XIACRJWj3M2m4F1Bx8rgSzo4C4B6hBHtxzfEYZN235ggDn0VRiHNOhPdwBV3tugXOYABcAuJNhpbrxuqavh4nj8kATmcbHshqtP+eqLc08L9rr1GlNuBt2ugDd80vDsrT+gudGV7fUEJrt264MBrXEcA4T8YCCpeZU+GdDSeJsOg4/slxmz6lO9Sm5omASCBPLNonuAyiOQ9yEEBn0TgkaFbbs7DOLxNOgCGh5Jc7kxol0czAsgs90t03Ysh1SWUA7IXN/E5/BrZ5GJPoidr7OrUtlYZpeWsD6k0xo453nM4/mghsDS8rf0NmNwj/CpiKTsoAN4dpM85uqD7VK7WU8PQBEkvdA/RIu4dXadigwOB2bUxFVlCmJe8xoTA4utwAv7LquK2nV2dsqpTq1TVfldSw7zOfK6GgVD/hBeWnkLrIfZpXazF1yYk4eqW85YWvgd7I/7V8ZDsPhQbU2Auji4NDG+3nPqg53Gg5IzBCSZ7nsNVBVsLqNtQwQPzG/aLBA/F1sxMacPRC6GeCnqiDHL9lEb9UDs0j6q13VqgYugSJHiMBnTzHL9VVMZxR2yqgZWpONgKlIz2eCg0+0NgvJzZ33gxaBYWAOgVr9n2yqHjObXY2o8AOYXglsaO8htIsfZGVGS1pA0AjmJgDuZsqyq57HtqU2nMwhwi8iYc0jqJHchB2vBUmBvlawAcg0D4BZjfDdrCYqk/wxR+8NaXMNMsz5m3AIaZIJELJN247GudmJyAkNp/laA4gZm8XHiSjfujQIgT6COOo0QYelSteR/LSrvC0OmvfSJFu0e6JoYWlSbmqO83mu6JkSbehEICptnUUhP84cuPsEBW36bRgMQJsWAR1D2ALm9SJcOq3O3pOCqExd1MepIcfgPgsFWHmN+XxlA2V0PdHZQw9HB4xw8zsUyTyo1GvoNHbM4H2XOSOq7pidh/3P7sLFtBjGxwqsaHNI6+I0FBe4/Cip5SNY91xDe7aZr4x7iZDIpNPSn5Z9SCfVdkr7XAwhxOkUPF/zFmaP/ay4CX2km/1lBebrn++YcN1fUawxrDrH0i/op969qCri8TXcfLncGwPMQ05QBOgtr1VFgtpOovFVji1zc2Uj8sgtkdYcVW18QXuLjPGPggKr18xJiOg5JcOZIQLavBFYV8egKCTLckyR9UpjsOkKA1Cm+JogIzgcz3hOovlw4AEH2KCnkUXghL2N4ucwe7kHU/vbmtE03AwPlA+CH/qGWwomNTPlFgb3FoMH/dS/1l0RVpiwaJp3GgEEHpxSvx9J05TrzmR7wZBMFBXbuYkjH1mOaGNqN8RrZmD5QfXj6rW+DJn+QsfTrsOPpZSJFCqDBH4g+T30K2VE39EFBtbYodUbOkR68CUzDbMY10uAH5TGsAgR14D1WnqUadSaZflfAIniDaQekLO43B1KbnMcMroN+HRwHEXcelkFJv3WDaNFjTZz3vPUNbAkf5iVhar7+g/nxWh33rTWpsOrKd+7iSe35VmS6/ogO2RTz4ig39VWkDOhGdsr6Fay88jHrJXz1smrlxFF3J7D7GV9E06gc0OGjgCD3CDIfaG7wtllrbZjTpdmlxeY9o9VxuqY4X/1XU/ta2mPAw9EaucajhyDAWD/AOnH2XK6rp/nVBCfMD1n6JjR8J+i8Hx7n5pBWFwUCR9VNTkg5dYUBcn0jYkGIP0QSNMjRMKXPKYXIHg3RGBf/aC34S0+zghWG3VH7OgGdNB8ZN/QIOpMqkNAI5fID/Qe6GxOHBB8o1EROg0jqLxzkpuDxHkbJ8sDXlA/ndOquEWdbX2JCDL7wYv7vjaFSIytaXD/AA5nNI7ZSuqYJubLlgggch5bLjm+t6tNxJMsMdg429irXHY7Ftw1LFtxD4JYC1oA1tY8fwlB1HaWBAIzNLhzZBc3iCCLhT1MP4tIDPOUeR5DSQeZjhz+SyX9fqU8MzFsc7EMOUvBaM7Wm0jIBMHhEqxbtAvptxNAOBd5nU3eXPwMA6O49UHKt8C777WDhlIcBHIBrYVE59113eXdintFprMY+hWECagID8o/DUbwAsA75wuVbS2XVw9RzKzCx3W4I5tP5h1CCTZbz41OGl8OmG6wLz6Lte5e2w+l4DvxMktnizWPRcy+znZ7nYnxQHZWAiRbzugWPMCTHIonaW+D31fEpBlItdGZg80gxmJ0n0QD7+bU8bG1rmGuyDo1lgB6yfVZwDkJ7I6vVc8mo90ueS5xgXJMkuPNBVsTMXMIBXsgkG1/infczaSLieqRv4p5GU99eR5rkEoEbhgQ69xMLxMgQACAAf3UbXR7lL4lv5pqg94gUZelLuaa0WPogc0z9VZ7OdPxPtHHtPqFWaDvEq0wrLW5DUcJJOn8ug6S3DMcwEWMNkaRb9pI7oZ+Ab5iSQBHHhyjhYx6ollDjPAWN+RMnU9TzsvMuNCLxe3efmewCDH727NLcjw4Fv4SOOY6HqDEcxCtt3cXhamz2YbE1SyXOMG1g/M3K6/Apd5qTXUXgvAtLQ6BLmmT1mPoFiKeUvb4k5LB2XWL/HRB2HZFKhSBp4bEUfDdcMPmyk65fNpN7q0bguTw8cxb63XB61NoLg24kwYiRwMcFb7B27iqB/snOLQfwukt/wBuyDslIOBMyOXsUza2xW12RVpMeOEi/pyWbwP2jOH/AFKQJ4lp/dEV/tVpAwaNUdRlI05TKAKlsWhhc7hLG5ahDfEqAPqtbNNpExGpi05VzYvgAdlst5t96VenlpgglzSZBFrzr3WICBzqp/f3UTtLfy6e86JhCBh0I5ppT8q85iCEheaSnsbzStp3QRlqfSpWnqE/KJSPxFg0aWQDVytBs+nmZPQd+vxOqz5V1sOv5cusG3SfnxQdApjKAAAL3iYlol0SbgcOfFJUqHTTl6X/AJznovLyCo23s4VgIs4EkHhfUFZShs8vJEgQSDqdDFl5eQHUcAxvCT/iv7BEVaka3Xl5BCas6WUL63AgJF5ADXaD8FGB1SryBcqR2i8vII8xSkWXl5AyF7KvLyDzm2lRgLy8gZUR+wjDnDmAfUER815eQf/Z"/>
          <p:cNvSpPr>
            <a:spLocks noChangeAspect="1" noChangeArrowheads="1"/>
          </p:cNvSpPr>
          <p:nvPr/>
        </p:nvSpPr>
        <p:spPr bwMode="auto">
          <a:xfrm>
            <a:off x="155575" y="-754063"/>
            <a:ext cx="1524000" cy="15811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74758" name="AutoShape 6" descr="data:image/jpeg;base64,/9j/4AAQSkZJRgABAQAAAQABAAD/2wCEAAkGBhQSERQTEhQVFRUWGBUXFxgUGBQVFxgUFxgVFBYXFhUXHCYeFxojGRQUHy8gJScpLCwsFx4xNTAqNSYsLCkBCQoKBQUFDQUFDSkYEhgpKSkpKSkpKSkpKSkpKSkpKSkpKSkpKSkpKSkpKSkpKSkpKSkpKSkpKSkpKSkpKSkpKf/AABEIAKYAoAMBIgACEQEDEQH/xAAcAAABBQEBAQAAAAAAAAAAAAAEAQIDBQYHAAj/xAA+EAABAwIDBgQDBwEGBwAAAAABAAIRAyEEEjEFBkFRYXETIoGRobHBBxQyQlLR8BUjJGKC4fEWJTNDcpKi/8QAFAEBAAAAAAAAAAAAAAAAAAAAAP/EABQRAQAAAAAAAAAAAAAAAAAAAAD/2gAMAwEAAhEDEQA/ANHTdYdh8gn5wVDQHlHYKWkIBQIXTqmylL0jn8kDXO6JraiUlNbqgeXppcnwlpMug8KYUlJl0mqfTtKAqiwaJmIpIHFbcpUTFR4a7g0eZx/yjQd0NV3kadKVVw5gN+pQGFycwgqqO8tHjmb/AOQH0VjhXB4DmEOHMEICSyEobKbxU1F0FAtKinPpQnscmVnSgiexDVQiCVE5yAenU8qUBCteiXOsgQheamsUrDCCIpgF1KXXToQOpsspaDI1QwfCKpO4oI80E8lnd7d4zh2htMjxX8T+Vv6o58lonm65FvHjjVxVVx/UQOgbYD4IB3Yh5JcSSTck6nnKttnbTLCPwd3Tb2QmzNmOq/hk6aBbnYv2YOfBqk02nUAguPpEBBmMZVztdBaeuk35kaqXdnadXDOPlJpu/KdJn8p4HVdXwO4GEogRTzHnUOb2BsFPtDY1J1N1PI0NcCIAFuoPC90FDhcSKrGvYZa4SD+6lZKzW7dV1GvUwjpIlzmHkRGYduPqtOCgPps8sqGoIU1N3lTapQCEqGoNUSaUobEiLIB6LE9Owp8qV1OboG5bpC5KQoigcGpCUuZNKBC5EUnxZRUaUqd9GECubdcj29gS3F1WnUvcfRxzA+xXWgud74UCMW94H6AY5Bov0QaTcoNY1ogTx7roeDrWAJjquXYGoaNJlRl7D6RPS6sXb3V2+U1MKybAeao4nkGt4oOnPOl0LjsSxrSXOAF9Ss3sLaNSuHsqEB7RaAQNLGDfjoqDHbMfUcXeE2rVkAeNUeBE6hrbR0QEfdv+Yue27HUTUa4REkim6/HQFX9KjIUOEwLmU5e1niRH9nIbEiwnhorCg4hoQI1sJsJ7jdLSbKCOkzzIfGUIMoymzLKGxVSZ6IK2joFLUrcEO2YHYfIJ1U2k2jUmyBC5ObYIWhjqbnZRUYTwAcCfaUS/WEDXFMzqV3IqF7ggkoVYRAqDUqvc5P8AFsgnqYloEuIaOZIAn1VTtbDU6xaAWl0tcIIIdlbUa5pg6+ZpAOuVYzfDHmpiKjOFIAAcJMEkjmZVBgdpPovD6Zyub0B+CDe7JxrQ4U6kFhMduBWl2dsRjfK1lMCSQ5us8+hXLsFtVz3lzjLs2Y6CZMmwXR9jbRBZmHAD3QWXieFiWRxI69we6uq2GYXua7uOFisVt3DPrEPpVTTeNYEh15Fhe2iP2XXfTpE1qhc/i5wy6TAAPC5QaAu84aNADb2UhB0AKpv6qWt8eA9rG5niYlmYNsRxkhBO+1WlTMOw9QHUQ5hDhzabSg07cE8nS3WymFB1MXHqLqt2dvlTxDIomKh1a6MwBuCIMFWbdoiA0kExfiPX/RAPVqfFAYs2R9XDSZYRNjHD3KrMcHsBLmEDnFvdAM14gE2AaPaLrDbxbw+MSGvLWD8LRF44vNxJ5QVc72bVNOnTpsIl4lx18rQ0RHUn4LDYio43gewA1QR1a0EECIuNLHmC0BTVNsPqlrXEgAGS2zieYPA2VdVd2Cia+/8AOaDTf8ZVqdPIxxedA+rlcW6WBAE9zKhp7y4iYdXcSdSMsNnQNtrxVAXTy1PtxSB1p6yg2zN63sZDvNJs6oR5RzJEZlWYjeys95yvLWgyMkAuAEX7n4LN4nEFwEkkcF7DCTA4/KL+10Bm0sc6o5z6hzOcRJgCwADRbXjdVlQclLWOZ3S0dAOCLYQBcn0gD1KCtpVi0hw4La7vbVtBmHiOzptPLusm7CQZFxy91osDsV7sC2s1rwAHy8A5YDz+I6Dug0NLCVGuhjDWB4Oqvp+pOhCs6GyKky+nh6YH6XPqv7F77R2XP8PvXVpQ3MHAfqBkeq227exNoYypTdWa6hh5lznDI57R+VrXea+kxEIId4dq+FhKuX/vuFFltWUjnrPHTNkaOoKxzMUXeVxlp4RI79EbvvtgYjFuNOBRpf2VFrbNFNh1A6uk+yqMLOb3Pw/dAdRr+G6GE+W0jW2l1b4Pe6s08HDjmufdUj8rW5jqbISpiukIOj4Hflv5n+GTbmPhorf+q1XC1QlpE2Igj0XIACRJWj3M2m4F1Bx8rgSzo4C4B6hBHtxzfEYZN235ggDn0VRiHNOhPdwBV3tugXOYABcAuJNhpbrxuqavh4nj8kATmcbHshqtP+eqLc08L9rr1GlNuBt2ugDd80vDsrT+gudGV7fUEJrt264MBrXEcA4T8YCCpeZU+GdDSeJsOg4/slxmz6lO9Sm5omASCBPLNonuAyiOQ9yEEBn0TgkaFbbs7DOLxNOgCGh5Jc7kxol0czAsgs90t03Ysh1SWUA7IXN/E5/BrZ5GJPoidr7OrUtlYZpeWsD6k0xo453nM4/mghsDS8rf0NmNwj/CpiKTsoAN4dpM85uqD7VK7WU8PQBEkvdA/RIu4dXadigwOB2bUxFVlCmJe8xoTA4utwAv7LquK2nV2dsqpTq1TVfldSw7zOfK6GgVD/hBeWnkLrIfZpXazF1yYk4eqW85YWvgd7I/7V8ZDsPhQbU2Auji4NDG+3nPqg53Gg5IzBCSZ7nsNVBVsLqNtQwQPzG/aLBA/F1sxMacPRC6GeCnqiDHL9lEb9UDs0j6q13VqgYugSJHiMBnTzHL9VVMZxR2yqgZWpONgKlIz2eCg0+0NgvJzZ33gxaBYWAOgVr9n2yqHjObXY2o8AOYXglsaO8htIsfZGVGS1pA0AjmJgDuZsqyq57HtqU2nMwhwi8iYc0jqJHchB2vBUmBvlawAcg0D4BZjfDdrCYqk/wxR+8NaXMNMsz5m3AIaZIJELJN247GudmJyAkNp/laA4gZm8XHiSjfujQIgT6COOo0QYelSteR/LSrvC0OmvfSJFu0e6JoYWlSbmqO83mu6JkSbehEICptnUUhP84cuPsEBW36bRgMQJsWAR1D2ALm9SJcOq3O3pOCqExd1MepIcfgPgsFWHmN+XxlA2V0PdHZQw9HB4xw8zsUyTyo1GvoNHbM4H2XOSOq7pidh/3P7sLFtBjGxwqsaHNI6+I0FBe4/Cip5SNY91xDe7aZr4x7iZDIpNPSn5Z9SCfVdkr7XAwhxOkUPF/zFmaP/ay4CX2km/1lBebrn++YcN1fUawxrDrH0i/op969qCri8TXcfLncGwPMQ05QBOgtr1VFgtpOovFVji1zc2Uj8sgtkdYcVW18QXuLjPGPggKr18xJiOg5JcOZIQLavBFYV8egKCTLckyR9UpjsOkKA1Cm+JogIzgcz3hOovlw4AEH2KCnkUXghL2N4ucwe7kHU/vbmtE03AwPlA+CH/qGWwomNTPlFgb3FoMH/dS/1l0RVpiwaJp3GgEEHpxSvx9J05TrzmR7wZBMFBXbuYkjH1mOaGNqN8RrZmD5QfXj6rW+DJn+QsfTrsOPpZSJFCqDBH4g+T30K2VE39EFBtbYodUbOkR68CUzDbMY10uAH5TGsAgR14D1WnqUadSaZflfAIniDaQekLO43B1KbnMcMroN+HRwHEXcelkFJv3WDaNFjTZz3vPUNbAkf5iVhar7+g/nxWh33rTWpsOrKd+7iSe35VmS6/ogO2RTz4ig39VWkDOhGdsr6Fay88jHrJXz1smrlxFF3J7D7GV9E06gc0OGjgCD3CDIfaG7wtllrbZjTpdmlxeY9o9VxuqY4X/1XU/ta2mPAw9EaucajhyDAWD/AOnH2XK6rp/nVBCfMD1n6JjR8J+i8Hx7n5pBWFwUCR9VNTkg5dYUBcn0jYkGIP0QSNMjRMKXPKYXIHg3RGBf/aC34S0+zghWG3VH7OgGdNB8ZN/QIOpMqkNAI5fID/Qe6GxOHBB8o1EROg0jqLxzkpuDxHkbJ8sDXlA/ndOquEWdbX2JCDL7wYv7vjaFSIytaXD/AA5nNI7ZSuqYJubLlgggch5bLjm+t6tNxJMsMdg429irXHY7Ftw1LFtxD4JYC1oA1tY8fwlB1HaWBAIzNLhzZBc3iCCLhT1MP4tIDPOUeR5DSQeZjhz+SyX9fqU8MzFsc7EMOUvBaM7Wm0jIBMHhEqxbtAvptxNAOBd5nU3eXPwMA6O49UHKt8C777WDhlIcBHIBrYVE59113eXdintFprMY+hWECagID8o/DUbwAsA75wuVbS2XVw9RzKzCx3W4I5tP5h1CCTZbz41OGl8OmG6wLz6Lte5e2w+l4DvxMktnizWPRcy+znZ7nYnxQHZWAiRbzugWPMCTHIonaW+D31fEpBlItdGZg80gxmJ0n0QD7+bU8bG1rmGuyDo1lgB6yfVZwDkJ7I6vVc8mo90ueS5xgXJMkuPNBVsTMXMIBXsgkG1/infczaSLieqRv4p5GU99eR5rkEoEbhgQ69xMLxMgQACAAf3UbXR7lL4lv5pqg94gUZelLuaa0WPogc0z9VZ7OdPxPtHHtPqFWaDvEq0wrLW5DUcJJOn8ug6S3DMcwEWMNkaRb9pI7oZ+Ab5iSQBHHhyjhYx6ollDjPAWN+RMnU9TzsvMuNCLxe3efmewCDH727NLcjw4Fv4SOOY6HqDEcxCtt3cXhamz2YbE1SyXOMG1g/M3K6/Apd5qTXUXgvAtLQ6BLmmT1mPoFiKeUvb4k5LB2XWL/HRB2HZFKhSBp4bEUfDdcMPmyk65fNpN7q0bguTw8cxb63XB61NoLg24kwYiRwMcFb7B27iqB/snOLQfwukt/wBuyDslIOBMyOXsUza2xW12RVpMeOEi/pyWbwP2jOH/AFKQJ4lp/dEV/tVpAwaNUdRlI05TKAKlsWhhc7hLG5ahDfEqAPqtbNNpExGpi05VzYvgAdlst5t96VenlpgglzSZBFrzr3WICBzqp/f3UTtLfy6e86JhCBh0I5ppT8q85iCEheaSnsbzStp3QRlqfSpWnqE/KJSPxFg0aWQDVytBs+nmZPQd+vxOqz5V1sOv5cusG3SfnxQdApjKAAAL3iYlol0SbgcOfFJUqHTTl6X/AJznovLyCo23s4VgIs4EkHhfUFZShs8vJEgQSDqdDFl5eQHUcAxvCT/iv7BEVaka3Xl5BCas6WUL63AgJF5ADXaD8FGB1SryBcqR2i8vII8xSkWXl5AyF7KvLyDzm2lRgLy8gZUR+wjDnDmAfUER815eQf/Z"/>
          <p:cNvSpPr>
            <a:spLocks noChangeAspect="1" noChangeArrowheads="1"/>
          </p:cNvSpPr>
          <p:nvPr/>
        </p:nvSpPr>
        <p:spPr bwMode="auto">
          <a:xfrm>
            <a:off x="155575" y="-754063"/>
            <a:ext cx="1524000" cy="15811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74760" name="AutoShape 8" descr="data:image/jpeg;base64,/9j/4AAQSkZJRgABAQAAAQABAAD/2wCEAAkGBhQSERQTEhQVFRUWGBUXFxgUGBQVFxgUFxgVFBYXFhUXHCYeFxojGRQUHy8gJScpLCwsFx4xNTAqNSYsLCkBCQoKBQUFDQUFDSkYEhgpKSkpKSkpKSkpKSkpKSkpKSkpKSkpKSkpKSkpKSkpKSkpKSkpKSkpKSkpKSkpKSkpKf/AABEIAKYAoAMBIgACEQEDEQH/xAAcAAABBQEBAQAAAAAAAAAAAAAEAQIDBQYHAAj/xAA+EAABAwIDBgQDBwEGBwAAAAABAAIRAyEEEjEFBkFRYXETIoGRobHBBxQyQlLR8BUjJGKC4fEWJTNDcpKi/8QAFAEBAAAAAAAAAAAAAAAAAAAAAP/EABQRAQAAAAAAAAAAAAAAAAAAAAD/2gAMAwEAAhEDEQA/ANHTdYdh8gn5wVDQHlHYKWkIBQIXTqmylL0jn8kDXO6JraiUlNbqgeXppcnwlpMug8KYUlJl0mqfTtKAqiwaJmIpIHFbcpUTFR4a7g0eZx/yjQd0NV3kadKVVw5gN+pQGFycwgqqO8tHjmb/AOQH0VjhXB4DmEOHMEICSyEobKbxU1F0FAtKinPpQnscmVnSgiexDVQiCVE5yAenU8qUBCteiXOsgQheamsUrDCCIpgF1KXXToQOpsspaDI1QwfCKpO4oI80E8lnd7d4zh2htMjxX8T+Vv6o58lonm65FvHjjVxVVx/UQOgbYD4IB3Yh5JcSSTck6nnKttnbTLCPwd3Tb2QmzNmOq/hk6aBbnYv2YOfBqk02nUAguPpEBBmMZVztdBaeuk35kaqXdnadXDOPlJpu/KdJn8p4HVdXwO4GEogRTzHnUOb2BsFPtDY1J1N1PI0NcCIAFuoPC90FDhcSKrGvYZa4SD+6lZKzW7dV1GvUwjpIlzmHkRGYduPqtOCgPps8sqGoIU1N3lTapQCEqGoNUSaUobEiLIB6LE9Owp8qV1OboG5bpC5KQoigcGpCUuZNKBC5EUnxZRUaUqd9GECubdcj29gS3F1WnUvcfRxzA+xXWgud74UCMW94H6AY5Bov0QaTcoNY1ogTx7roeDrWAJjquXYGoaNJlRl7D6RPS6sXb3V2+U1MKybAeao4nkGt4oOnPOl0LjsSxrSXOAF9Ss3sLaNSuHsqEB7RaAQNLGDfjoqDHbMfUcXeE2rVkAeNUeBE6hrbR0QEfdv+Yue27HUTUa4REkim6/HQFX9KjIUOEwLmU5e1niRH9nIbEiwnhorCg4hoQI1sJsJ7jdLSbKCOkzzIfGUIMoymzLKGxVSZ6IK2joFLUrcEO2YHYfIJ1U2k2jUmyBC5ObYIWhjqbnZRUYTwAcCfaUS/WEDXFMzqV3IqF7ggkoVYRAqDUqvc5P8AFsgnqYloEuIaOZIAn1VTtbDU6xaAWl0tcIIIdlbUa5pg6+ZpAOuVYzfDHmpiKjOFIAAcJMEkjmZVBgdpPovD6Zyub0B+CDe7JxrQ4U6kFhMduBWl2dsRjfK1lMCSQ5us8+hXLsFtVz3lzjLs2Y6CZMmwXR9jbRBZmHAD3QWXieFiWRxI69we6uq2GYXua7uOFisVt3DPrEPpVTTeNYEh15Fhe2iP2XXfTpE1qhc/i5wy6TAAPC5QaAu84aNADb2UhB0AKpv6qWt8eA9rG5niYlmYNsRxkhBO+1WlTMOw9QHUQ5hDhzabSg07cE8nS3WymFB1MXHqLqt2dvlTxDIomKh1a6MwBuCIMFWbdoiA0kExfiPX/RAPVqfFAYs2R9XDSZYRNjHD3KrMcHsBLmEDnFvdAM14gE2AaPaLrDbxbw+MSGvLWD8LRF44vNxJ5QVc72bVNOnTpsIl4lx18rQ0RHUn4LDYio43gewA1QR1a0EECIuNLHmC0BTVNsPqlrXEgAGS2zieYPA2VdVd2Cia+/8AOaDTf8ZVqdPIxxedA+rlcW6WBAE9zKhp7y4iYdXcSdSMsNnQNtrxVAXTy1PtxSB1p6yg2zN63sZDvNJs6oR5RzJEZlWYjeys95yvLWgyMkAuAEX7n4LN4nEFwEkkcF7DCTA4/KL+10Bm0sc6o5z6hzOcRJgCwADRbXjdVlQclLWOZ3S0dAOCLYQBcn0gD1KCtpVi0hw4La7vbVtBmHiOzptPLusm7CQZFxy91osDsV7sC2s1rwAHy8A5YDz+I6Dug0NLCVGuhjDWB4Oqvp+pOhCs6GyKky+nh6YH6XPqv7F77R2XP8PvXVpQ3MHAfqBkeq227exNoYypTdWa6hh5lznDI57R+VrXea+kxEIId4dq+FhKuX/vuFFltWUjnrPHTNkaOoKxzMUXeVxlp4RI79EbvvtgYjFuNOBRpf2VFrbNFNh1A6uk+yqMLOb3Pw/dAdRr+G6GE+W0jW2l1b4Pe6s08HDjmufdUj8rW5jqbISpiukIOj4Hflv5n+GTbmPhorf+q1XC1QlpE2Igj0XIACRJWj3M2m4F1Bx8rgSzo4C4B6hBHtxzfEYZN235ggDn0VRiHNOhPdwBV3tugXOYABcAuJNhpbrxuqavh4nj8kATmcbHshqtP+eqLc08L9rr1GlNuBt2ugDd80vDsrT+gudGV7fUEJrt264MBrXEcA4T8YCCpeZU+GdDSeJsOg4/slxmz6lO9Sm5omASCBPLNonuAyiOQ9yEEBn0TgkaFbbs7DOLxNOgCGh5Jc7kxol0czAsgs90t03Ysh1SWUA7IXN/E5/BrZ5GJPoidr7OrUtlYZpeWsD6k0xo453nM4/mghsDS8rf0NmNwj/CpiKTsoAN4dpM85uqD7VK7WU8PQBEkvdA/RIu4dXadigwOB2bUxFVlCmJe8xoTA4utwAv7LquK2nV2dsqpTq1TVfldSw7zOfK6GgVD/hBeWnkLrIfZpXazF1yYk4eqW85YWvgd7I/7V8ZDsPhQbU2Auji4NDG+3nPqg53Gg5IzBCSZ7nsNVBVsLqNtQwQPzG/aLBA/F1sxMacPRC6GeCnqiDHL9lEb9UDs0j6q13VqgYugSJHiMBnTzHL9VVMZxR2yqgZWpONgKlIz2eCg0+0NgvJzZ33gxaBYWAOgVr9n2yqHjObXY2o8AOYXglsaO8htIsfZGVGS1pA0AjmJgDuZsqyq57HtqU2nMwhwi8iYc0jqJHchB2vBUmBvlawAcg0D4BZjfDdrCYqk/wxR+8NaXMNMsz5m3AIaZIJELJN247GudmJyAkNp/laA4gZm8XHiSjfujQIgT6COOo0QYelSteR/LSrvC0OmvfSJFu0e6JoYWlSbmqO83mu6JkSbehEICptnUUhP84cuPsEBW36bRgMQJsWAR1D2ALm9SJcOq3O3pOCqExd1MepIcfgPgsFWHmN+XxlA2V0PdHZQw9HB4xw8zsUyTyo1GvoNHbM4H2XOSOq7pidh/3P7sLFtBjGxwqsaHNI6+I0FBe4/Cip5SNY91xDe7aZr4x7iZDIpNPSn5Z9SCfVdkr7XAwhxOkUPF/zFmaP/ay4CX2km/1lBebrn++YcN1fUawxrDrH0i/op969qCri8TXcfLncGwPMQ05QBOgtr1VFgtpOovFVji1zc2Uj8sgtkdYcVW18QXuLjPGPggKr18xJiOg5JcOZIQLavBFYV8egKCTLckyR9UpjsOkKA1Cm+JogIzgcz3hOovlw4AEH2KCnkUXghL2N4ucwe7kHU/vbmtE03AwPlA+CH/qGWwomNTPlFgb3FoMH/dS/1l0RVpiwaJp3GgEEHpxSvx9J05TrzmR7wZBMFBXbuYkjH1mOaGNqN8RrZmD5QfXj6rW+DJn+QsfTrsOPpZSJFCqDBH4g+T30K2VE39EFBtbYodUbOkR68CUzDbMY10uAH5TGsAgR14D1WnqUadSaZflfAIniDaQekLO43B1KbnMcMroN+HRwHEXcelkFJv3WDaNFjTZz3vPUNbAkf5iVhar7+g/nxWh33rTWpsOrKd+7iSe35VmS6/ogO2RTz4ig39VWkDOhGdsr6Fay88jHrJXz1smrlxFF3J7D7GV9E06gc0OGjgCD3CDIfaG7wtllrbZjTpdmlxeY9o9VxuqY4X/1XU/ta2mPAw9EaucajhyDAWD/AOnH2XK6rp/nVBCfMD1n6JjR8J+i8Hx7n5pBWFwUCR9VNTkg5dYUBcn0jYkGIP0QSNMjRMKXPKYXIHg3RGBf/aC34S0+zghWG3VH7OgGdNB8ZN/QIOpMqkNAI5fID/Qe6GxOHBB8o1EROg0jqLxzkpuDxHkbJ8sDXlA/ndOquEWdbX2JCDL7wYv7vjaFSIytaXD/AA5nNI7ZSuqYJubLlgggch5bLjm+t6tNxJMsMdg429irXHY7Ftw1LFtxD4JYC1oA1tY8fwlB1HaWBAIzNLhzZBc3iCCLhT1MP4tIDPOUeR5DSQeZjhz+SyX9fqU8MzFsc7EMOUvBaM7Wm0jIBMHhEqxbtAvptxNAOBd5nU3eXPwMA6O49UHKt8C777WDhlIcBHIBrYVE59113eXdintFprMY+hWECagID8o/DUbwAsA75wuVbS2XVw9RzKzCx3W4I5tP5h1CCTZbz41OGl8OmG6wLz6Lte5e2w+l4DvxMktnizWPRcy+znZ7nYnxQHZWAiRbzugWPMCTHIonaW+D31fEpBlItdGZg80gxmJ0n0QD7+bU8bG1rmGuyDo1lgB6yfVZwDkJ7I6vVc8mo90ueS5xgXJMkuPNBVsTMXMIBXsgkG1/infczaSLieqRv4p5GU99eR5rkEoEbhgQ69xMLxMgQACAAf3UbXR7lL4lv5pqg94gUZelLuaa0WPogc0z9VZ7OdPxPtHHtPqFWaDvEq0wrLW5DUcJJOn8ug6S3DMcwEWMNkaRb9pI7oZ+Ab5iSQBHHhyjhYx6ollDjPAWN+RMnU9TzsvMuNCLxe3efmewCDH727NLcjw4Fv4SOOY6HqDEcxCtt3cXhamz2YbE1SyXOMG1g/M3K6/Apd5qTXUXgvAtLQ6BLmmT1mPoFiKeUvb4k5LB2XWL/HRB2HZFKhSBp4bEUfDdcMPmyk65fNpN7q0bguTw8cxb63XB61NoLg24kwYiRwMcFb7B27iqB/snOLQfwukt/wBuyDslIOBMyOXsUza2xW12RVpMeOEi/pyWbwP2jOH/AFKQJ4lp/dEV/tVpAwaNUdRlI05TKAKlsWhhc7hLG5ahDfEqAPqtbNNpExGpi05VzYvgAdlst5t96VenlpgglzSZBFrzr3WICBzqp/f3UTtLfy6e86JhCBh0I5ppT8q85iCEheaSnsbzStp3QRlqfSpWnqE/KJSPxFg0aWQDVytBs+nmZPQd+vxOqz5V1sOv5cusG3SfnxQdApjKAAAL3iYlol0SbgcOfFJUqHTTl6X/AJznovLyCo23s4VgIs4EkHhfUFZShs8vJEgQSDqdDFl5eQHUcAxvCT/iv7BEVaka3Xl5BCas6WUL63AgJF5ADXaD8FGB1SryBcqR2i8vII8xSkWXl5AyF7KvLyDzm2lRgLy8gZUR+wjDnDmAfUER815eQf/Z"/>
          <p:cNvSpPr>
            <a:spLocks noChangeAspect="1" noChangeArrowheads="1"/>
          </p:cNvSpPr>
          <p:nvPr/>
        </p:nvSpPr>
        <p:spPr bwMode="auto">
          <a:xfrm>
            <a:off x="155575" y="-754063"/>
            <a:ext cx="1524000" cy="15811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74762" name="Picture 10" descr="http://t0.gstatic.com/images?q=tbn:ANd9GcSFzeECgMsOZcWz8mJ74m3rYFJBrRXrzNLBlRdZyVR9OS0cPdeQ"/>
          <p:cNvPicPr>
            <a:picLocks noChangeAspect="1" noChangeArrowheads="1"/>
          </p:cNvPicPr>
          <p:nvPr/>
        </p:nvPicPr>
        <p:blipFill>
          <a:blip r:embed="rId3"/>
          <a:srcRect/>
          <a:stretch>
            <a:fillRect/>
          </a:stretch>
        </p:blipFill>
        <p:spPr bwMode="auto">
          <a:xfrm>
            <a:off x="7315200" y="0"/>
            <a:ext cx="1828800" cy="2495551"/>
          </a:xfrm>
          <a:prstGeom prst="rect">
            <a:avLst/>
          </a:prstGeom>
          <a:noFill/>
        </p:spPr>
      </p:pic>
      <p:sp>
        <p:nvSpPr>
          <p:cNvPr id="10" name="Rectangle 9"/>
          <p:cNvSpPr/>
          <p:nvPr/>
        </p:nvSpPr>
        <p:spPr>
          <a:xfrm>
            <a:off x="285720" y="1500174"/>
            <a:ext cx="6000792" cy="5000660"/>
          </a:xfrm>
          <a:prstGeom prst="rect">
            <a:avLst/>
          </a:prstGeom>
          <a:solidFill>
            <a:schemeClr val="accent2">
              <a:lumMod val="20000"/>
              <a:lumOff val="8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NZ" b="1" dirty="0" smtClean="0">
                <a:solidFill>
                  <a:schemeClr val="tx1"/>
                </a:solidFill>
              </a:rPr>
              <a:t>Possible World:</a:t>
            </a:r>
            <a:r>
              <a:rPr lang="en-NZ" dirty="0" smtClean="0">
                <a:solidFill>
                  <a:schemeClr val="tx1"/>
                </a:solidFill>
              </a:rPr>
              <a:t> Through the wonders of advanced neurophysiology, two </a:t>
            </a:r>
            <a:r>
              <a:rPr lang="en-NZ" dirty="0" smtClean="0">
                <a:solidFill>
                  <a:schemeClr val="tx1"/>
                </a:solidFill>
              </a:rPr>
              <a:t>people: </a:t>
            </a:r>
            <a:r>
              <a:rPr lang="en-NZ" b="1" dirty="0" smtClean="0">
                <a:solidFill>
                  <a:schemeClr val="tx1"/>
                </a:solidFill>
              </a:rPr>
              <a:t>A</a:t>
            </a:r>
            <a:r>
              <a:rPr lang="en-NZ" dirty="0" smtClean="0">
                <a:solidFill>
                  <a:schemeClr val="tx1"/>
                </a:solidFill>
              </a:rPr>
              <a:t> </a:t>
            </a:r>
            <a:r>
              <a:rPr lang="en-NZ" dirty="0" smtClean="0">
                <a:solidFill>
                  <a:schemeClr val="tx1"/>
                </a:solidFill>
              </a:rPr>
              <a:t>and </a:t>
            </a:r>
            <a:r>
              <a:rPr lang="en-NZ" b="1" dirty="0" smtClean="0">
                <a:solidFill>
                  <a:schemeClr val="tx1"/>
                </a:solidFill>
              </a:rPr>
              <a:t>B</a:t>
            </a:r>
            <a:r>
              <a:rPr lang="en-NZ" dirty="0" smtClean="0">
                <a:solidFill>
                  <a:schemeClr val="tx1"/>
                </a:solidFill>
              </a:rPr>
              <a:t>. </a:t>
            </a:r>
            <a:r>
              <a:rPr lang="en-NZ" dirty="0" smtClean="0">
                <a:solidFill>
                  <a:schemeClr val="tx1"/>
                </a:solidFill>
              </a:rPr>
              <a:t>are to </a:t>
            </a:r>
            <a:r>
              <a:rPr lang="en-NZ" b="1" i="1" dirty="0" smtClean="0">
                <a:solidFill>
                  <a:schemeClr val="tx1"/>
                </a:solidFill>
              </a:rPr>
              <a:t>change bodies</a:t>
            </a:r>
            <a:r>
              <a:rPr lang="en-NZ" dirty="0" smtClean="0">
                <a:solidFill>
                  <a:schemeClr val="tx1"/>
                </a:solidFill>
              </a:rPr>
              <a:t>. The </a:t>
            </a:r>
            <a:r>
              <a:rPr lang="en-NZ" dirty="0" smtClean="0">
                <a:solidFill>
                  <a:schemeClr val="tx1"/>
                </a:solidFill>
              </a:rPr>
              <a:t>body of </a:t>
            </a:r>
            <a:r>
              <a:rPr lang="en-NZ" b="1" dirty="0" smtClean="0">
                <a:solidFill>
                  <a:schemeClr val="tx1"/>
                </a:solidFill>
              </a:rPr>
              <a:t>A</a:t>
            </a:r>
            <a:r>
              <a:rPr lang="en-NZ" dirty="0" smtClean="0">
                <a:solidFill>
                  <a:schemeClr val="tx1"/>
                </a:solidFill>
              </a:rPr>
              <a:t> will be given the </a:t>
            </a:r>
            <a:r>
              <a:rPr lang="en-NZ" b="1" i="1" dirty="0" smtClean="0">
                <a:solidFill>
                  <a:schemeClr val="tx1"/>
                </a:solidFill>
              </a:rPr>
              <a:t>memories and the personality </a:t>
            </a:r>
            <a:r>
              <a:rPr lang="en-NZ" dirty="0" smtClean="0">
                <a:solidFill>
                  <a:schemeClr val="tx1"/>
                </a:solidFill>
              </a:rPr>
              <a:t>of </a:t>
            </a:r>
            <a:r>
              <a:rPr lang="en-NZ" b="1" dirty="0" smtClean="0">
                <a:solidFill>
                  <a:schemeClr val="tx1"/>
                </a:solidFill>
              </a:rPr>
              <a:t>B</a:t>
            </a:r>
            <a:r>
              <a:rPr lang="en-NZ" dirty="0" smtClean="0">
                <a:solidFill>
                  <a:schemeClr val="tx1"/>
                </a:solidFill>
              </a:rPr>
              <a:t> and </a:t>
            </a:r>
            <a:r>
              <a:rPr lang="en-NZ" i="1" dirty="0" smtClean="0">
                <a:solidFill>
                  <a:schemeClr val="tx1"/>
                </a:solidFill>
              </a:rPr>
              <a:t>vice versa</a:t>
            </a:r>
            <a:r>
              <a:rPr lang="en-NZ" dirty="0" smtClean="0">
                <a:solidFill>
                  <a:schemeClr val="tx1"/>
                </a:solidFill>
              </a:rPr>
              <a:t>. </a:t>
            </a:r>
            <a:endParaRPr lang="en-NZ" dirty="0" smtClean="0">
              <a:solidFill>
                <a:schemeClr val="tx1"/>
              </a:solidFill>
            </a:endParaRPr>
          </a:p>
          <a:p>
            <a:r>
              <a:rPr lang="en-NZ" dirty="0" smtClean="0">
                <a:solidFill>
                  <a:schemeClr val="tx1"/>
                </a:solidFill>
              </a:rPr>
              <a:t>Imagine </a:t>
            </a:r>
            <a:r>
              <a:rPr lang="en-NZ" dirty="0" smtClean="0">
                <a:solidFill>
                  <a:schemeClr val="tx1"/>
                </a:solidFill>
              </a:rPr>
              <a:t>that you are </a:t>
            </a:r>
            <a:r>
              <a:rPr lang="en-NZ" b="1" dirty="0" smtClean="0">
                <a:solidFill>
                  <a:schemeClr val="tx1"/>
                </a:solidFill>
              </a:rPr>
              <a:t>A</a:t>
            </a:r>
            <a:r>
              <a:rPr lang="en-NZ" dirty="0" smtClean="0">
                <a:solidFill>
                  <a:schemeClr val="tx1"/>
                </a:solidFill>
              </a:rPr>
              <a:t>.</a:t>
            </a:r>
          </a:p>
          <a:p>
            <a:r>
              <a:rPr lang="en-NZ" dirty="0" smtClean="0">
                <a:solidFill>
                  <a:schemeClr val="tx1"/>
                </a:solidFill>
              </a:rPr>
              <a:t>Y</a:t>
            </a:r>
            <a:r>
              <a:rPr lang="en-NZ" dirty="0" smtClean="0">
                <a:solidFill>
                  <a:schemeClr val="tx1"/>
                </a:solidFill>
              </a:rPr>
              <a:t>ou </a:t>
            </a:r>
            <a:r>
              <a:rPr lang="en-NZ" dirty="0" smtClean="0">
                <a:solidFill>
                  <a:schemeClr val="tx1"/>
                </a:solidFill>
              </a:rPr>
              <a:t>are told that you have to make a choice – after the </a:t>
            </a:r>
            <a:r>
              <a:rPr lang="en-NZ" dirty="0" smtClean="0">
                <a:solidFill>
                  <a:schemeClr val="tx1"/>
                </a:solidFill>
              </a:rPr>
              <a:t>switch:</a:t>
            </a:r>
          </a:p>
          <a:p>
            <a:pPr lvl="1"/>
            <a:r>
              <a:rPr lang="en-NZ" dirty="0" smtClean="0">
                <a:solidFill>
                  <a:schemeClr val="tx1"/>
                </a:solidFill>
              </a:rPr>
              <a:t>one </a:t>
            </a:r>
            <a:r>
              <a:rPr lang="en-NZ" dirty="0" smtClean="0">
                <a:solidFill>
                  <a:schemeClr val="tx1"/>
                </a:solidFill>
              </a:rPr>
              <a:t>person </a:t>
            </a:r>
            <a:r>
              <a:rPr lang="en-NZ" i="1" dirty="0" smtClean="0">
                <a:solidFill>
                  <a:schemeClr val="tx1"/>
                </a:solidFill>
              </a:rPr>
              <a:t>is going to be </a:t>
            </a:r>
            <a:r>
              <a:rPr lang="en-NZ" i="1" dirty="0" smtClean="0">
                <a:solidFill>
                  <a:schemeClr val="tx1"/>
                </a:solidFill>
              </a:rPr>
              <a:t>tortured</a:t>
            </a:r>
          </a:p>
          <a:p>
            <a:pPr lvl="1"/>
            <a:r>
              <a:rPr lang="en-NZ" dirty="0" smtClean="0">
                <a:solidFill>
                  <a:schemeClr val="tx1"/>
                </a:solidFill>
              </a:rPr>
              <a:t>the </a:t>
            </a:r>
            <a:r>
              <a:rPr lang="en-NZ" dirty="0" smtClean="0">
                <a:solidFill>
                  <a:schemeClr val="tx1"/>
                </a:solidFill>
              </a:rPr>
              <a:t>other </a:t>
            </a:r>
            <a:r>
              <a:rPr lang="en-NZ" i="1" dirty="0" smtClean="0">
                <a:solidFill>
                  <a:schemeClr val="tx1"/>
                </a:solidFill>
              </a:rPr>
              <a:t>is going to receive $10 000. </a:t>
            </a:r>
            <a:endParaRPr lang="en-NZ" i="1" dirty="0" smtClean="0">
              <a:solidFill>
                <a:schemeClr val="tx1"/>
              </a:solidFill>
            </a:endParaRPr>
          </a:p>
          <a:p>
            <a:r>
              <a:rPr lang="en-NZ" dirty="0" smtClean="0">
                <a:solidFill>
                  <a:schemeClr val="tx1"/>
                </a:solidFill>
              </a:rPr>
              <a:t>You get to choose which person gets what.</a:t>
            </a:r>
          </a:p>
          <a:p>
            <a:r>
              <a:rPr lang="en-NZ" dirty="0" smtClean="0">
                <a:solidFill>
                  <a:schemeClr val="tx1"/>
                </a:solidFill>
              </a:rPr>
              <a:t>Who </a:t>
            </a:r>
            <a:r>
              <a:rPr lang="en-NZ" dirty="0" smtClean="0">
                <a:solidFill>
                  <a:schemeClr val="tx1"/>
                </a:solidFill>
              </a:rPr>
              <a:t>will you choose to receive the </a:t>
            </a:r>
            <a:r>
              <a:rPr lang="en-NZ" dirty="0" smtClean="0">
                <a:solidFill>
                  <a:schemeClr val="tx1"/>
                </a:solidFill>
              </a:rPr>
              <a:t>money rather </a:t>
            </a:r>
            <a:r>
              <a:rPr lang="en-NZ" dirty="0" smtClean="0">
                <a:solidFill>
                  <a:schemeClr val="tx1"/>
                </a:solidFill>
              </a:rPr>
              <a:t>than the </a:t>
            </a:r>
            <a:r>
              <a:rPr lang="en-NZ" dirty="0" smtClean="0">
                <a:solidFill>
                  <a:schemeClr val="tx1"/>
                </a:solidFill>
              </a:rPr>
              <a:t>torture? </a:t>
            </a:r>
            <a:endParaRPr lang="en-US" dirty="0" smtClean="0">
              <a:solidFill>
                <a:schemeClr val="tx1"/>
              </a:solidFill>
            </a:endParaRPr>
          </a:p>
          <a:p>
            <a:r>
              <a:rPr lang="en-NZ" dirty="0" smtClean="0">
                <a:solidFill>
                  <a:schemeClr val="tx1"/>
                </a:solidFill>
              </a:rPr>
              <a:t>	</a:t>
            </a:r>
            <a:r>
              <a:rPr lang="en-NZ" b="1" dirty="0" err="1" smtClean="0">
                <a:solidFill>
                  <a:schemeClr val="tx1"/>
                </a:solidFill>
              </a:rPr>
              <a:t>i</a:t>
            </a:r>
            <a:r>
              <a:rPr lang="en-NZ" b="1" dirty="0" smtClean="0">
                <a:solidFill>
                  <a:schemeClr val="tx1"/>
                </a:solidFill>
              </a:rPr>
              <a:t>) A’s body with B’s </a:t>
            </a:r>
            <a:r>
              <a:rPr lang="en-NZ" b="1" dirty="0" smtClean="0">
                <a:solidFill>
                  <a:schemeClr val="tx1"/>
                </a:solidFill>
              </a:rPr>
              <a:t>mind </a:t>
            </a:r>
            <a:endParaRPr lang="en-US" b="1" dirty="0" smtClean="0">
              <a:solidFill>
                <a:schemeClr val="tx1"/>
              </a:solidFill>
            </a:endParaRPr>
          </a:p>
          <a:p>
            <a:r>
              <a:rPr lang="en-NZ" b="1" dirty="0" smtClean="0">
                <a:solidFill>
                  <a:schemeClr val="tx1"/>
                </a:solidFill>
              </a:rPr>
              <a:t>	ii</a:t>
            </a:r>
            <a:r>
              <a:rPr lang="en-NZ" b="1" dirty="0" smtClean="0">
                <a:solidFill>
                  <a:schemeClr val="tx1"/>
                </a:solidFill>
              </a:rPr>
              <a:t>) B’s body with A’s mind? </a:t>
            </a:r>
            <a:endParaRPr lang="en-NZ" b="1" dirty="0" smtClean="0">
              <a:solidFill>
                <a:schemeClr val="tx1"/>
              </a:solidFill>
            </a:endParaRPr>
          </a:p>
          <a:p>
            <a:endParaRPr lang="en-US" b="1" dirty="0" smtClean="0">
              <a:solidFill>
                <a:schemeClr val="tx1"/>
              </a:solidFill>
            </a:endParaRPr>
          </a:p>
          <a:p>
            <a:pPr algn="ctr"/>
            <a:r>
              <a:rPr lang="en-US" b="1" i="1" dirty="0" smtClean="0">
                <a:solidFill>
                  <a:srgbClr val="C00000"/>
                </a:solidFill>
              </a:rPr>
              <a:t>Discuss it with your </a:t>
            </a:r>
            <a:r>
              <a:rPr lang="en-US" b="1" i="1" dirty="0" err="1" smtClean="0">
                <a:solidFill>
                  <a:srgbClr val="C00000"/>
                </a:solidFill>
              </a:rPr>
              <a:t>neighbour</a:t>
            </a:r>
            <a:r>
              <a:rPr lang="en-US" b="1" i="1" dirty="0" smtClean="0">
                <a:solidFill>
                  <a:srgbClr val="C00000"/>
                </a:solidFill>
              </a:rPr>
              <a:t>(s) and make a decision</a:t>
            </a:r>
            <a:endParaRPr lang="en-US" b="1" i="1" dirty="0">
              <a:solidFill>
                <a:srgbClr val="C00000"/>
              </a:solidFill>
            </a:endParaRPr>
          </a:p>
        </p:txBody>
      </p:sp>
      <p:pic>
        <p:nvPicPr>
          <p:cNvPr id="77826" name="rg_hi" descr="ANd9GcQ4f23RUmkLYbKLU8Zv9hMFaIuCQE12VmB-ADRSwrBjcJS8aki-"/>
          <p:cNvPicPr>
            <a:picLocks noChangeAspect="1" noChangeArrowheads="1"/>
          </p:cNvPicPr>
          <p:nvPr/>
        </p:nvPicPr>
        <p:blipFill>
          <a:blip r:embed="rId4"/>
          <a:srcRect/>
          <a:stretch>
            <a:fillRect/>
          </a:stretch>
        </p:blipFill>
        <p:spPr bwMode="auto">
          <a:xfrm>
            <a:off x="6357950" y="2428868"/>
            <a:ext cx="2466975" cy="1847850"/>
          </a:xfrm>
          <a:prstGeom prst="rect">
            <a:avLst/>
          </a:prstGeom>
          <a:noFill/>
          <a:ln w="9525">
            <a:noFill/>
            <a:miter lim="800000"/>
            <a:headEnd/>
            <a:tailEnd/>
          </a:ln>
        </p:spPr>
      </p:pic>
      <p:pic>
        <p:nvPicPr>
          <p:cNvPr id="77827" name="Picture 3" descr="Fast Credit"/>
          <p:cNvPicPr>
            <a:picLocks noChangeAspect="1" noChangeArrowheads="1"/>
          </p:cNvPicPr>
          <p:nvPr/>
        </p:nvPicPr>
        <p:blipFill>
          <a:blip r:embed="rId5"/>
          <a:srcRect/>
          <a:stretch>
            <a:fillRect/>
          </a:stretch>
        </p:blipFill>
        <p:spPr bwMode="auto">
          <a:xfrm>
            <a:off x="6715140" y="4357694"/>
            <a:ext cx="1666875" cy="204787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blinds(horizontal)">
                                      <p:cBhvr>
                                        <p:cTn id="7" dur="5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0">
                                            <p:txEl>
                                              <p:pRg st="1" end="1"/>
                                            </p:txEl>
                                          </p:spTgt>
                                        </p:tgtEl>
                                        <p:attrNameLst>
                                          <p:attrName>style.visibility</p:attrName>
                                        </p:attrNameLst>
                                      </p:cBhvr>
                                      <p:to>
                                        <p:strVal val="visible"/>
                                      </p:to>
                                    </p:set>
                                    <p:animEffect transition="in" filter="blinds(horizontal)">
                                      <p:cBhvr>
                                        <p:cTn id="12" dur="500"/>
                                        <p:tgtEl>
                                          <p:spTgt spid="1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0">
                                            <p:txEl>
                                              <p:pRg st="2" end="2"/>
                                            </p:txEl>
                                          </p:spTgt>
                                        </p:tgtEl>
                                        <p:attrNameLst>
                                          <p:attrName>style.visibility</p:attrName>
                                        </p:attrNameLst>
                                      </p:cBhvr>
                                      <p:to>
                                        <p:strVal val="visible"/>
                                      </p:to>
                                    </p:set>
                                    <p:animEffect transition="in" filter="blinds(horizontal)">
                                      <p:cBhvr>
                                        <p:cTn id="17" dur="500"/>
                                        <p:tgtEl>
                                          <p:spTgt spid="10">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0">
                                            <p:txEl>
                                              <p:pRg st="3" end="3"/>
                                            </p:txEl>
                                          </p:spTgt>
                                        </p:tgtEl>
                                        <p:attrNameLst>
                                          <p:attrName>style.visibility</p:attrName>
                                        </p:attrNameLst>
                                      </p:cBhvr>
                                      <p:to>
                                        <p:strVal val="visible"/>
                                      </p:to>
                                    </p:set>
                                    <p:animEffect transition="in" filter="blinds(horizontal)">
                                      <p:cBhvr>
                                        <p:cTn id="22" dur="500"/>
                                        <p:tgtEl>
                                          <p:spTgt spid="10">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77826"/>
                                        </p:tgtEl>
                                        <p:attrNameLst>
                                          <p:attrName>style.visibility</p:attrName>
                                        </p:attrNameLst>
                                      </p:cBhvr>
                                      <p:to>
                                        <p:strVal val="visible"/>
                                      </p:to>
                                    </p:set>
                                    <p:animEffect transition="in" filter="blinds(horizontal)">
                                      <p:cBhvr>
                                        <p:cTn id="27" dur="500"/>
                                        <p:tgtEl>
                                          <p:spTgt spid="77826"/>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10">
                                            <p:txEl>
                                              <p:pRg st="4" end="4"/>
                                            </p:txEl>
                                          </p:spTgt>
                                        </p:tgtEl>
                                        <p:attrNameLst>
                                          <p:attrName>style.visibility</p:attrName>
                                        </p:attrNameLst>
                                      </p:cBhvr>
                                      <p:to>
                                        <p:strVal val="visible"/>
                                      </p:to>
                                    </p:set>
                                    <p:animEffect transition="in" filter="blinds(horizontal)">
                                      <p:cBhvr>
                                        <p:cTn id="32" dur="500"/>
                                        <p:tgtEl>
                                          <p:spTgt spid="10">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77827"/>
                                        </p:tgtEl>
                                        <p:attrNameLst>
                                          <p:attrName>style.visibility</p:attrName>
                                        </p:attrNameLst>
                                      </p:cBhvr>
                                      <p:to>
                                        <p:strVal val="visible"/>
                                      </p:to>
                                    </p:set>
                                    <p:animEffect transition="in" filter="blinds(horizontal)">
                                      <p:cBhvr>
                                        <p:cTn id="37" dur="500"/>
                                        <p:tgtEl>
                                          <p:spTgt spid="77827"/>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10">
                                            <p:txEl>
                                              <p:pRg st="5" end="5"/>
                                            </p:txEl>
                                          </p:spTgt>
                                        </p:tgtEl>
                                        <p:attrNameLst>
                                          <p:attrName>style.visibility</p:attrName>
                                        </p:attrNameLst>
                                      </p:cBhvr>
                                      <p:to>
                                        <p:strVal val="visible"/>
                                      </p:to>
                                    </p:set>
                                    <p:animEffect transition="in" filter="blinds(horizontal)">
                                      <p:cBhvr>
                                        <p:cTn id="42" dur="500"/>
                                        <p:tgtEl>
                                          <p:spTgt spid="10">
                                            <p:txEl>
                                              <p:pRg st="5" end="5"/>
                                            </p:txEl>
                                          </p:spTgt>
                                        </p:tgtEl>
                                      </p:cBhvr>
                                    </p:animEffect>
                                  </p:childTnLst>
                                </p:cTn>
                              </p:par>
                              <p:par>
                                <p:cTn id="43" presetID="3" presetClass="entr" presetSubtype="10" fill="hold" nodeType="withEffect">
                                  <p:stCondLst>
                                    <p:cond delay="0"/>
                                  </p:stCondLst>
                                  <p:childTnLst>
                                    <p:set>
                                      <p:cBhvr>
                                        <p:cTn id="44" dur="1" fill="hold">
                                          <p:stCondLst>
                                            <p:cond delay="0"/>
                                          </p:stCondLst>
                                        </p:cTn>
                                        <p:tgtEl>
                                          <p:spTgt spid="10">
                                            <p:txEl>
                                              <p:pRg st="6" end="6"/>
                                            </p:txEl>
                                          </p:spTgt>
                                        </p:tgtEl>
                                        <p:attrNameLst>
                                          <p:attrName>style.visibility</p:attrName>
                                        </p:attrNameLst>
                                      </p:cBhvr>
                                      <p:to>
                                        <p:strVal val="visible"/>
                                      </p:to>
                                    </p:set>
                                    <p:animEffect transition="in" filter="blinds(horizontal)">
                                      <p:cBhvr>
                                        <p:cTn id="45" dur="500"/>
                                        <p:tgtEl>
                                          <p:spTgt spid="10">
                                            <p:txEl>
                                              <p:pRg st="6" end="6"/>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3" presetClass="entr" presetSubtype="10" fill="hold" nodeType="clickEffect">
                                  <p:stCondLst>
                                    <p:cond delay="0"/>
                                  </p:stCondLst>
                                  <p:childTnLst>
                                    <p:set>
                                      <p:cBhvr>
                                        <p:cTn id="49" dur="1" fill="hold">
                                          <p:stCondLst>
                                            <p:cond delay="0"/>
                                          </p:stCondLst>
                                        </p:cTn>
                                        <p:tgtEl>
                                          <p:spTgt spid="10">
                                            <p:txEl>
                                              <p:pRg st="7" end="7"/>
                                            </p:txEl>
                                          </p:spTgt>
                                        </p:tgtEl>
                                        <p:attrNameLst>
                                          <p:attrName>style.visibility</p:attrName>
                                        </p:attrNameLst>
                                      </p:cBhvr>
                                      <p:to>
                                        <p:strVal val="visible"/>
                                      </p:to>
                                    </p:set>
                                    <p:animEffect transition="in" filter="blinds(horizontal)">
                                      <p:cBhvr>
                                        <p:cTn id="50" dur="500"/>
                                        <p:tgtEl>
                                          <p:spTgt spid="10">
                                            <p:txEl>
                                              <p:pRg st="7" end="7"/>
                                            </p:txEl>
                                          </p:spTgt>
                                        </p:tgtEl>
                                      </p:cBhvr>
                                    </p:animEffect>
                                  </p:childTnLst>
                                </p:cTn>
                              </p:par>
                              <p:par>
                                <p:cTn id="51" presetID="3" presetClass="entr" presetSubtype="10" fill="hold" nodeType="withEffect">
                                  <p:stCondLst>
                                    <p:cond delay="0"/>
                                  </p:stCondLst>
                                  <p:childTnLst>
                                    <p:set>
                                      <p:cBhvr>
                                        <p:cTn id="52" dur="1" fill="hold">
                                          <p:stCondLst>
                                            <p:cond delay="0"/>
                                          </p:stCondLst>
                                        </p:cTn>
                                        <p:tgtEl>
                                          <p:spTgt spid="10">
                                            <p:txEl>
                                              <p:pRg st="8" end="8"/>
                                            </p:txEl>
                                          </p:spTgt>
                                        </p:tgtEl>
                                        <p:attrNameLst>
                                          <p:attrName>style.visibility</p:attrName>
                                        </p:attrNameLst>
                                      </p:cBhvr>
                                      <p:to>
                                        <p:strVal val="visible"/>
                                      </p:to>
                                    </p:set>
                                    <p:animEffect transition="in" filter="blinds(horizontal)">
                                      <p:cBhvr>
                                        <p:cTn id="53" dur="500"/>
                                        <p:tgtEl>
                                          <p:spTgt spid="10">
                                            <p:txEl>
                                              <p:pRg st="8" end="8"/>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3" presetClass="entr" presetSubtype="10" fill="hold" nodeType="clickEffect">
                                  <p:stCondLst>
                                    <p:cond delay="0"/>
                                  </p:stCondLst>
                                  <p:childTnLst>
                                    <p:set>
                                      <p:cBhvr>
                                        <p:cTn id="57" dur="1" fill="hold">
                                          <p:stCondLst>
                                            <p:cond delay="0"/>
                                          </p:stCondLst>
                                        </p:cTn>
                                        <p:tgtEl>
                                          <p:spTgt spid="10">
                                            <p:txEl>
                                              <p:pRg st="10" end="10"/>
                                            </p:txEl>
                                          </p:spTgt>
                                        </p:tgtEl>
                                        <p:attrNameLst>
                                          <p:attrName>style.visibility</p:attrName>
                                        </p:attrNameLst>
                                      </p:cBhvr>
                                      <p:to>
                                        <p:strVal val="visible"/>
                                      </p:to>
                                    </p:set>
                                    <p:animEffect transition="in" filter="blinds(horizontal)">
                                      <p:cBhvr>
                                        <p:cTn id="58" dur="500"/>
                                        <p:tgtEl>
                                          <p:spTgt spid="10">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857224" y="1928802"/>
            <a:ext cx="8001056" cy="34778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spcBef>
                <a:spcPts val="600"/>
              </a:spcBef>
            </a:pPr>
            <a:r>
              <a:rPr lang="en-US" sz="2000" dirty="0" smtClean="0"/>
              <a:t>Meanwhile, however, </a:t>
            </a:r>
            <a:r>
              <a:rPr lang="en-US" sz="2000" b="1" dirty="0" smtClean="0"/>
              <a:t>Bernard Williams </a:t>
            </a:r>
            <a:r>
              <a:rPr lang="en-US" sz="2000" dirty="0" smtClean="0"/>
              <a:t>has crafted a brilliant thought-experiment which calls into question </a:t>
            </a:r>
            <a:r>
              <a:rPr lang="en-US" sz="2000" b="1" i="1" dirty="0" smtClean="0"/>
              <a:t>the whole idea that the key determinant of personhood</a:t>
            </a:r>
            <a:r>
              <a:rPr lang="en-US" sz="2000" dirty="0" smtClean="0"/>
              <a:t> (whether identity or survival) </a:t>
            </a:r>
            <a:r>
              <a:rPr lang="en-US" sz="2000" b="1" i="1" dirty="0" smtClean="0"/>
              <a:t>is psychological continuity, not bodily continuity. </a:t>
            </a:r>
          </a:p>
          <a:p>
            <a:pPr>
              <a:spcBef>
                <a:spcPts val="600"/>
              </a:spcBef>
            </a:pPr>
            <a:endParaRPr lang="en-US" sz="2000" b="1" i="1" dirty="0" smtClean="0"/>
          </a:p>
          <a:p>
            <a:pPr>
              <a:spcBef>
                <a:spcPts val="600"/>
              </a:spcBef>
            </a:pPr>
            <a:r>
              <a:rPr lang="en-US" sz="2000" i="1" dirty="0" smtClean="0"/>
              <a:t>This goes back to the original Prince and Cobbler / Freaky Friday thought experiment, and adds a twist… </a:t>
            </a:r>
            <a:endParaRPr lang="en-US" sz="2000" dirty="0" smtClean="0"/>
          </a:p>
          <a:p>
            <a:pPr>
              <a:spcBef>
                <a:spcPts val="600"/>
              </a:spcBef>
            </a:pPr>
            <a:endParaRPr lang="en-US" sz="2000" dirty="0" smtClean="0"/>
          </a:p>
          <a:p>
            <a:pPr>
              <a:spcBef>
                <a:spcPts val="600"/>
              </a:spcBef>
            </a:pPr>
            <a:endParaRPr lang="en-US" sz="2000" dirty="0"/>
          </a:p>
        </p:txBody>
      </p:sp>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5</a:t>
            </a:r>
            <a:endParaRPr lang="en-US" sz="2800" dirty="0">
              <a:solidFill>
                <a:srgbClr val="FFFFFF"/>
              </a:solidFill>
            </a:endParaRPr>
          </a:p>
        </p:txBody>
      </p:sp>
      <p:sp>
        <p:nvSpPr>
          <p:cNvPr id="4" name="2 CuadroTexto"/>
          <p:cNvSpPr txBox="1">
            <a:spLocks noChangeArrowheads="1"/>
          </p:cNvSpPr>
          <p:nvPr/>
        </p:nvSpPr>
        <p:spPr bwMode="auto">
          <a:xfrm>
            <a:off x="2928926" y="0"/>
            <a:ext cx="4357718" cy="1569660"/>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chemeClr val="bg1"/>
                </a:solidFill>
              </a:rPr>
              <a:t>Personal Identity: Locke - Memory</a:t>
            </a:r>
            <a:endParaRPr lang="en-US" sz="1600" dirty="0" smtClean="0">
              <a:solidFill>
                <a:schemeClr val="bg1"/>
              </a:solidFill>
            </a:endParaRPr>
          </a:p>
          <a:p>
            <a:r>
              <a:rPr lang="en-US" sz="1600" i="1" dirty="0" smtClean="0">
                <a:solidFill>
                  <a:schemeClr val="bg1"/>
                </a:solidFill>
              </a:rPr>
              <a:t>Personal Identity: </a:t>
            </a:r>
            <a:r>
              <a:rPr lang="en-US" sz="1600" i="1" dirty="0" err="1" smtClean="0">
                <a:solidFill>
                  <a:schemeClr val="bg1"/>
                </a:solidFill>
              </a:rPr>
              <a:t>Parfit</a:t>
            </a:r>
            <a:r>
              <a:rPr lang="en-US" sz="1600" i="1" dirty="0" smtClean="0">
                <a:solidFill>
                  <a:schemeClr val="bg1"/>
                </a:solidFill>
              </a:rPr>
              <a:t> - Nihilism</a:t>
            </a:r>
            <a:endParaRPr lang="en-US" sz="1600" dirty="0" smtClean="0">
              <a:solidFill>
                <a:schemeClr val="bg1"/>
              </a:solidFill>
            </a:endParaRPr>
          </a:p>
          <a:p>
            <a:r>
              <a:rPr lang="en-US" sz="1600" i="1" dirty="0" smtClean="0">
                <a:solidFill>
                  <a:srgbClr val="FF6730"/>
                </a:solidFill>
              </a:rPr>
              <a:t>Williams</a:t>
            </a:r>
            <a:r>
              <a:rPr lang="en-US" sz="1600" i="1" dirty="0" smtClean="0">
                <a:solidFill>
                  <a:srgbClr val="FF6730"/>
                </a:solidFill>
              </a:rPr>
              <a:t>: The Self and the Future</a:t>
            </a:r>
            <a:endParaRPr lang="en-US" sz="1600" dirty="0" smtClean="0">
              <a:solidFill>
                <a:srgbClr val="FF6730"/>
              </a:solidFill>
            </a:endParaRPr>
          </a:p>
          <a:p>
            <a:r>
              <a:rPr lang="en-US" sz="1600" i="1" dirty="0" smtClean="0">
                <a:solidFill>
                  <a:schemeClr val="bg1"/>
                </a:solidFill>
              </a:rPr>
              <a:t>Personal Identity and </a:t>
            </a:r>
            <a:r>
              <a:rPr lang="en-US" sz="1600" i="1" dirty="0" err="1" smtClean="0">
                <a:solidFill>
                  <a:schemeClr val="bg1"/>
                </a:solidFill>
              </a:rPr>
              <a:t>Indexicality</a:t>
            </a:r>
            <a:endParaRPr lang="en-US" sz="1600" i="1" dirty="0" smtClean="0">
              <a:solidFill>
                <a:schemeClr val="bg1"/>
              </a:solidFill>
            </a:endParaRPr>
          </a:p>
          <a:p>
            <a:r>
              <a:rPr lang="en-US" sz="1600" i="1" dirty="0" smtClean="0">
                <a:solidFill>
                  <a:schemeClr val="bg1"/>
                </a:solidFill>
              </a:rPr>
              <a:t>Final Reflection</a:t>
            </a:r>
            <a:endParaRPr lang="en-US" sz="1600" dirty="0" smtClean="0">
              <a:solidFill>
                <a:schemeClr val="bg1"/>
              </a:solidFill>
            </a:endParaRPr>
          </a:p>
          <a:p>
            <a:r>
              <a:rPr lang="en-US" sz="1600" i="1" dirty="0" smtClean="0">
                <a:solidFill>
                  <a:schemeClr val="bg1"/>
                </a:solidFill>
              </a:rPr>
              <a:t>	</a:t>
            </a:r>
            <a:endParaRPr lang="en-US" sz="1600" dirty="0">
              <a:solidFill>
                <a:schemeClr val="bg1"/>
              </a:solidFill>
              <a:latin typeface="Verdana" charset="0"/>
            </a:endParaRPr>
          </a:p>
        </p:txBody>
      </p:sp>
      <p:sp>
        <p:nvSpPr>
          <p:cNvPr id="74754" name="AutoShape 2" descr="data:image/jpeg;base64,/9j/4AAQSkZJRgABAQAAAQABAAD/2wCEAAkGBhQSERQTEhQVFRUWGBUXFxgUGBQVFxgUFxgVFBYXFhUXHCYeFxojGRQUHy8gJScpLCwsFx4xNTAqNSYsLCkBCQoKBQUFDQUFDSkYEhgpKSkpKSkpKSkpKSkpKSkpKSkpKSkpKSkpKSkpKSkpKSkpKSkpKSkpKSkpKSkpKSkpKf/AABEIAKYAoAMBIgACEQEDEQH/xAAcAAABBQEBAQAAAAAAAAAAAAAEAQIDBQYHAAj/xAA+EAABAwIDBgQDBwEGBwAAAAABAAIRAyEEEjEFBkFRYXETIoGRobHBBxQyQlLR8BUjJGKC4fEWJTNDcpKi/8QAFAEBAAAAAAAAAAAAAAAAAAAAAP/EABQRAQAAAAAAAAAAAAAAAAAAAAD/2gAMAwEAAhEDEQA/ANHTdYdh8gn5wVDQHlHYKWkIBQIXTqmylL0jn8kDXO6JraiUlNbqgeXppcnwlpMug8KYUlJl0mqfTtKAqiwaJmIpIHFbcpUTFR4a7g0eZx/yjQd0NV3kadKVVw5gN+pQGFycwgqqO8tHjmb/AOQH0VjhXB4DmEOHMEICSyEobKbxU1F0FAtKinPpQnscmVnSgiexDVQiCVE5yAenU8qUBCteiXOsgQheamsUrDCCIpgF1KXXToQOpsspaDI1QwfCKpO4oI80E8lnd7d4zh2htMjxX8T+Vv6o58lonm65FvHjjVxVVx/UQOgbYD4IB3Yh5JcSSTck6nnKttnbTLCPwd3Tb2QmzNmOq/hk6aBbnYv2YOfBqk02nUAguPpEBBmMZVztdBaeuk35kaqXdnadXDOPlJpu/KdJn8p4HVdXwO4GEogRTzHnUOb2BsFPtDY1J1N1PI0NcCIAFuoPC90FDhcSKrGvYZa4SD+6lZKzW7dV1GvUwjpIlzmHkRGYduPqtOCgPps8sqGoIU1N3lTapQCEqGoNUSaUobEiLIB6LE9Owp8qV1OboG5bpC5KQoigcGpCUuZNKBC5EUnxZRUaUqd9GECubdcj29gS3F1WnUvcfRxzA+xXWgud74UCMW94H6AY5Bov0QaTcoNY1ogTx7roeDrWAJjquXYGoaNJlRl7D6RPS6sXb3V2+U1MKybAeao4nkGt4oOnPOl0LjsSxrSXOAF9Ss3sLaNSuHsqEB7RaAQNLGDfjoqDHbMfUcXeE2rVkAeNUeBE6hrbR0QEfdv+Yue27HUTUa4REkim6/HQFX9KjIUOEwLmU5e1niRH9nIbEiwnhorCg4hoQI1sJsJ7jdLSbKCOkzzIfGUIMoymzLKGxVSZ6IK2joFLUrcEO2YHYfIJ1U2k2jUmyBC5ObYIWhjqbnZRUYTwAcCfaUS/WEDXFMzqV3IqF7ggkoVYRAqDUqvc5P8AFsgnqYloEuIaOZIAn1VTtbDU6xaAWl0tcIIIdlbUa5pg6+ZpAOuVYzfDHmpiKjOFIAAcJMEkjmZVBgdpPovD6Zyub0B+CDe7JxrQ4U6kFhMduBWl2dsRjfK1lMCSQ5us8+hXLsFtVz3lzjLs2Y6CZMmwXR9jbRBZmHAD3QWXieFiWRxI69we6uq2GYXua7uOFisVt3DPrEPpVTTeNYEh15Fhe2iP2XXfTpE1qhc/i5wy6TAAPC5QaAu84aNADb2UhB0AKpv6qWt8eA9rG5niYlmYNsRxkhBO+1WlTMOw9QHUQ5hDhzabSg07cE8nS3WymFB1MXHqLqt2dvlTxDIomKh1a6MwBuCIMFWbdoiA0kExfiPX/RAPVqfFAYs2R9XDSZYRNjHD3KrMcHsBLmEDnFvdAM14gE2AaPaLrDbxbw+MSGvLWD8LRF44vNxJ5QVc72bVNOnTpsIl4lx18rQ0RHUn4LDYio43gewA1QR1a0EECIuNLHmC0BTVNsPqlrXEgAGS2zieYPA2VdVd2Cia+/8AOaDTf8ZVqdPIxxedA+rlcW6WBAE9zKhp7y4iYdXcSdSMsNnQNtrxVAXTy1PtxSB1p6yg2zN63sZDvNJs6oR5RzJEZlWYjeys95yvLWgyMkAuAEX7n4LN4nEFwEkkcF7DCTA4/KL+10Bm0sc6o5z6hzOcRJgCwADRbXjdVlQclLWOZ3S0dAOCLYQBcn0gD1KCtpVi0hw4La7vbVtBmHiOzptPLusm7CQZFxy91osDsV7sC2s1rwAHy8A5YDz+I6Dug0NLCVGuhjDWB4Oqvp+pOhCs6GyKky+nh6YH6XPqv7F77R2XP8PvXVpQ3MHAfqBkeq227exNoYypTdWa6hh5lznDI57R+VrXea+kxEIId4dq+FhKuX/vuFFltWUjnrPHTNkaOoKxzMUXeVxlp4RI79EbvvtgYjFuNOBRpf2VFrbNFNh1A6uk+yqMLOb3Pw/dAdRr+G6GE+W0jW2l1b4Pe6s08HDjmufdUj8rW5jqbISpiukIOj4Hflv5n+GTbmPhorf+q1XC1QlpE2Igj0XIACRJWj3M2m4F1Bx8rgSzo4C4B6hBHtxzfEYZN235ggDn0VRiHNOhPdwBV3tugXOYABcAuJNhpbrxuqavh4nj8kATmcbHshqtP+eqLc08L9rr1GlNuBt2ugDd80vDsrT+gudGV7fUEJrt264MBrXEcA4T8YCCpeZU+GdDSeJsOg4/slxmz6lO9Sm5omASCBPLNonuAyiOQ9yEEBn0TgkaFbbs7DOLxNOgCGh5Jc7kxol0czAsgs90t03Ysh1SWUA7IXN/E5/BrZ5GJPoidr7OrUtlYZpeWsD6k0xo453nM4/mghsDS8rf0NmNwj/CpiKTsoAN4dpM85uqD7VK7WU8PQBEkvdA/RIu4dXadigwOB2bUxFVlCmJe8xoTA4utwAv7LquK2nV2dsqpTq1TVfldSw7zOfK6GgVD/hBeWnkLrIfZpXazF1yYk4eqW85YWvgd7I/7V8ZDsPhQbU2Auji4NDG+3nPqg53Gg5IzBCSZ7nsNVBVsLqNtQwQPzG/aLBA/F1sxMacPRC6GeCnqiDHL9lEb9UDs0j6q13VqgYugSJHiMBnTzHL9VVMZxR2yqgZWpONgKlIz2eCg0+0NgvJzZ33gxaBYWAOgVr9n2yqHjObXY2o8AOYXglsaO8htIsfZGVGS1pA0AjmJgDuZsqyq57HtqU2nMwhwi8iYc0jqJHchB2vBUmBvlawAcg0D4BZjfDdrCYqk/wxR+8NaXMNMsz5m3AIaZIJELJN247GudmJyAkNp/laA4gZm8XHiSjfujQIgT6COOo0QYelSteR/LSrvC0OmvfSJFu0e6JoYWlSbmqO83mu6JkSbehEICptnUUhP84cuPsEBW36bRgMQJsWAR1D2ALm9SJcOq3O3pOCqExd1MepIcfgPgsFWHmN+XxlA2V0PdHZQw9HB4xw8zsUyTyo1GvoNHbM4H2XOSOq7pidh/3P7sLFtBjGxwqsaHNI6+I0FBe4/Cip5SNY91xDe7aZr4x7iZDIpNPSn5Z9SCfVdkr7XAwhxOkUPF/zFmaP/ay4CX2km/1lBebrn++YcN1fUawxrDrH0i/op969qCri8TXcfLncGwPMQ05QBOgtr1VFgtpOovFVji1zc2Uj8sgtkdYcVW18QXuLjPGPggKr18xJiOg5JcOZIQLavBFYV8egKCTLckyR9UpjsOkKA1Cm+JogIzgcz3hOovlw4AEH2KCnkUXghL2N4ucwe7kHU/vbmtE03AwPlA+CH/qGWwomNTPlFgb3FoMH/dS/1l0RVpiwaJp3GgEEHpxSvx9J05TrzmR7wZBMFBXbuYkjH1mOaGNqN8RrZmD5QfXj6rW+DJn+QsfTrsOPpZSJFCqDBH4g+T30K2VE39EFBtbYodUbOkR68CUzDbMY10uAH5TGsAgR14D1WnqUadSaZflfAIniDaQekLO43B1KbnMcMroN+HRwHEXcelkFJv3WDaNFjTZz3vPUNbAkf5iVhar7+g/nxWh33rTWpsOrKd+7iSe35VmS6/ogO2RTz4ig39VWkDOhGdsr6Fay88jHrJXz1smrlxFF3J7D7GV9E06gc0OGjgCD3CDIfaG7wtllrbZjTpdmlxeY9o9VxuqY4X/1XU/ta2mPAw9EaucajhyDAWD/AOnH2XK6rp/nVBCfMD1n6JjR8J+i8Hx7n5pBWFwUCR9VNTkg5dYUBcn0jYkGIP0QSNMjRMKXPKYXIHg3RGBf/aC34S0+zghWG3VH7OgGdNB8ZN/QIOpMqkNAI5fID/Qe6GxOHBB8o1EROg0jqLxzkpuDxHkbJ8sDXlA/ndOquEWdbX2JCDL7wYv7vjaFSIytaXD/AA5nNI7ZSuqYJubLlgggch5bLjm+t6tNxJMsMdg429irXHY7Ftw1LFtxD4JYC1oA1tY8fwlB1HaWBAIzNLhzZBc3iCCLhT1MP4tIDPOUeR5DSQeZjhz+SyX9fqU8MzFsc7EMOUvBaM7Wm0jIBMHhEqxbtAvptxNAOBd5nU3eXPwMA6O49UHKt8C777WDhlIcBHIBrYVE59113eXdintFprMY+hWECagID8o/DUbwAsA75wuVbS2XVw9RzKzCx3W4I5tP5h1CCTZbz41OGl8OmG6wLz6Lte5e2w+l4DvxMktnizWPRcy+znZ7nYnxQHZWAiRbzugWPMCTHIonaW+D31fEpBlItdGZg80gxmJ0n0QD7+bU8bG1rmGuyDo1lgB6yfVZwDkJ7I6vVc8mo90ueS5xgXJMkuPNBVsTMXMIBXsgkG1/infczaSLieqRv4p5GU99eR5rkEoEbhgQ69xMLxMgQACAAf3UbXR7lL4lv5pqg94gUZelLuaa0WPogc0z9VZ7OdPxPtHHtPqFWaDvEq0wrLW5DUcJJOn8ug6S3DMcwEWMNkaRb9pI7oZ+Ab5iSQBHHhyjhYx6ollDjPAWN+RMnU9TzsvMuNCLxe3efmewCDH727NLcjw4Fv4SOOY6HqDEcxCtt3cXhamz2YbE1SyXOMG1g/M3K6/Apd5qTXUXgvAtLQ6BLmmT1mPoFiKeUvb4k5LB2XWL/HRB2HZFKhSBp4bEUfDdcMPmyk65fNpN7q0bguTw8cxb63XB61NoLg24kwYiRwMcFb7B27iqB/snOLQfwukt/wBuyDslIOBMyOXsUza2xW12RVpMeOEi/pyWbwP2jOH/AFKQJ4lp/dEV/tVpAwaNUdRlI05TKAKlsWhhc7hLG5ahDfEqAPqtbNNpExGpi05VzYvgAdlst5t96VenlpgglzSZBFrzr3WICBzqp/f3UTtLfy6e86JhCBh0I5ppT8q85iCEheaSnsbzStp3QRlqfSpWnqE/KJSPxFg0aWQDVytBs+nmZPQd+vxOqz5V1sOv5cusG3SfnxQdApjKAAAL3iYlol0SbgcOfFJUqHTTl6X/AJznovLyCo23s4VgIs4EkHhfUFZShs8vJEgQSDqdDFl5eQHUcAxvCT/iv7BEVaka3Xl5BCas6WUL63AgJF5ADXaD8FGB1SryBcqR2i8vII8xSkWXl5AyF7KvLyDzm2lRgLy8gZUR+wjDnDmAfUER815eQf/Z"/>
          <p:cNvSpPr>
            <a:spLocks noChangeAspect="1" noChangeArrowheads="1"/>
          </p:cNvSpPr>
          <p:nvPr/>
        </p:nvSpPr>
        <p:spPr bwMode="auto">
          <a:xfrm>
            <a:off x="155575" y="-754063"/>
            <a:ext cx="1524000" cy="15811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74756" name="AutoShape 4" descr="data:image/jpeg;base64,/9j/4AAQSkZJRgABAQAAAQABAAD/2wCEAAkGBhQSERQTEhQVFRUWGBUXFxgUGBQVFxgUFxgVFBYXFhUXHCYeFxojGRQUHy8gJScpLCwsFx4xNTAqNSYsLCkBCQoKBQUFDQUFDSkYEhgpKSkpKSkpKSkpKSkpKSkpKSkpKSkpKSkpKSkpKSkpKSkpKSkpKSkpKSkpKSkpKSkpKf/AABEIAKYAoAMBIgACEQEDEQH/xAAcAAABBQEBAQAAAAAAAAAAAAAEAQIDBQYHAAj/xAA+EAABAwIDBgQDBwEGBwAAAAABAAIRAyEEEjEFBkFRYXETIoGRobHBBxQyQlLR8BUjJGKC4fEWJTNDcpKi/8QAFAEBAAAAAAAAAAAAAAAAAAAAAP/EABQRAQAAAAAAAAAAAAAAAAAAAAD/2gAMAwEAAhEDEQA/ANHTdYdh8gn5wVDQHlHYKWkIBQIXTqmylL0jn8kDXO6JraiUlNbqgeXppcnwlpMug8KYUlJl0mqfTtKAqiwaJmIpIHFbcpUTFR4a7g0eZx/yjQd0NV3kadKVVw5gN+pQGFycwgqqO8tHjmb/AOQH0VjhXB4DmEOHMEICSyEobKbxU1F0FAtKinPpQnscmVnSgiexDVQiCVE5yAenU8qUBCteiXOsgQheamsUrDCCIpgF1KXXToQOpsspaDI1QwfCKpO4oI80E8lnd7d4zh2htMjxX8T+Vv6o58lonm65FvHjjVxVVx/UQOgbYD4IB3Yh5JcSSTck6nnKttnbTLCPwd3Tb2QmzNmOq/hk6aBbnYv2YOfBqk02nUAguPpEBBmMZVztdBaeuk35kaqXdnadXDOPlJpu/KdJn8p4HVdXwO4GEogRTzHnUOb2BsFPtDY1J1N1PI0NcCIAFuoPC90FDhcSKrGvYZa4SD+6lZKzW7dV1GvUwjpIlzmHkRGYduPqtOCgPps8sqGoIU1N3lTapQCEqGoNUSaUobEiLIB6LE9Owp8qV1OboG5bpC5KQoigcGpCUuZNKBC5EUnxZRUaUqd9GECubdcj29gS3F1WnUvcfRxzA+xXWgud74UCMW94H6AY5Bov0QaTcoNY1ogTx7roeDrWAJjquXYGoaNJlRl7D6RPS6sXb3V2+U1MKybAeao4nkGt4oOnPOl0LjsSxrSXOAF9Ss3sLaNSuHsqEB7RaAQNLGDfjoqDHbMfUcXeE2rVkAeNUeBE6hrbR0QEfdv+Yue27HUTUa4REkim6/HQFX9KjIUOEwLmU5e1niRH9nIbEiwnhorCg4hoQI1sJsJ7jdLSbKCOkzzIfGUIMoymzLKGxVSZ6IK2joFLUrcEO2YHYfIJ1U2k2jUmyBC5ObYIWhjqbnZRUYTwAcCfaUS/WEDXFMzqV3IqF7ggkoVYRAqDUqvc5P8AFsgnqYloEuIaOZIAn1VTtbDU6xaAWl0tcIIIdlbUa5pg6+ZpAOuVYzfDHmpiKjOFIAAcJMEkjmZVBgdpPovD6Zyub0B+CDe7JxrQ4U6kFhMduBWl2dsRjfK1lMCSQ5us8+hXLsFtVz3lzjLs2Y6CZMmwXR9jbRBZmHAD3QWXieFiWRxI69we6uq2GYXua7uOFisVt3DPrEPpVTTeNYEh15Fhe2iP2XXfTpE1qhc/i5wy6TAAPC5QaAu84aNADb2UhB0AKpv6qWt8eA9rG5niYlmYNsRxkhBO+1WlTMOw9QHUQ5hDhzabSg07cE8nS3WymFB1MXHqLqt2dvlTxDIomKh1a6MwBuCIMFWbdoiA0kExfiPX/RAPVqfFAYs2R9XDSZYRNjHD3KrMcHsBLmEDnFvdAM14gE2AaPaLrDbxbw+MSGvLWD8LRF44vNxJ5QVc72bVNOnTpsIl4lx18rQ0RHUn4LDYio43gewA1QR1a0EECIuNLHmC0BTVNsPqlrXEgAGS2zieYPA2VdVd2Cia+/8AOaDTf8ZVqdPIxxedA+rlcW6WBAE9zKhp7y4iYdXcSdSMsNnQNtrxVAXTy1PtxSB1p6yg2zN63sZDvNJs6oR5RzJEZlWYjeys95yvLWgyMkAuAEX7n4LN4nEFwEkkcF7DCTA4/KL+10Bm0sc6o5z6hzOcRJgCwADRbXjdVlQclLWOZ3S0dAOCLYQBcn0gD1KCtpVi0hw4La7vbVtBmHiOzptPLusm7CQZFxy91osDsV7sC2s1rwAHy8A5YDz+I6Dug0NLCVGuhjDWB4Oqvp+pOhCs6GyKky+nh6YH6XPqv7F77R2XP8PvXVpQ3MHAfqBkeq227exNoYypTdWa6hh5lznDI57R+VrXea+kxEIId4dq+FhKuX/vuFFltWUjnrPHTNkaOoKxzMUXeVxlp4RI79EbvvtgYjFuNOBRpf2VFrbNFNh1A6uk+yqMLOb3Pw/dAdRr+G6GE+W0jW2l1b4Pe6s08HDjmufdUj8rW5jqbISpiukIOj4Hflv5n+GTbmPhorf+q1XC1QlpE2Igj0XIACRJWj3M2m4F1Bx8rgSzo4C4B6hBHtxzfEYZN235ggDn0VRiHNOhPdwBV3tugXOYABcAuJNhpbrxuqavh4nj8kATmcbHshqtP+eqLc08L9rr1GlNuBt2ugDd80vDsrT+gudGV7fUEJrt264MBrXEcA4T8YCCpeZU+GdDSeJsOg4/slxmz6lO9Sm5omASCBPLNonuAyiOQ9yEEBn0TgkaFbbs7DOLxNOgCGh5Jc7kxol0czAsgs90t03Ysh1SWUA7IXN/E5/BrZ5GJPoidr7OrUtlYZpeWsD6k0xo453nM4/mghsDS8rf0NmNwj/CpiKTsoAN4dpM85uqD7VK7WU8PQBEkvdA/RIu4dXadigwOB2bUxFVlCmJe8xoTA4utwAv7LquK2nV2dsqpTq1TVfldSw7zOfK6GgVD/hBeWnkLrIfZpXazF1yYk4eqW85YWvgd7I/7V8ZDsPhQbU2Auji4NDG+3nPqg53Gg5IzBCSZ7nsNVBVsLqNtQwQPzG/aLBA/F1sxMacPRC6GeCnqiDHL9lEb9UDs0j6q13VqgYugSJHiMBnTzHL9VVMZxR2yqgZWpONgKlIz2eCg0+0NgvJzZ33gxaBYWAOgVr9n2yqHjObXY2o8AOYXglsaO8htIsfZGVGS1pA0AjmJgDuZsqyq57HtqU2nMwhwi8iYc0jqJHchB2vBUmBvlawAcg0D4BZjfDdrCYqk/wxR+8NaXMNMsz5m3AIaZIJELJN247GudmJyAkNp/laA4gZm8XHiSjfujQIgT6COOo0QYelSteR/LSrvC0OmvfSJFu0e6JoYWlSbmqO83mu6JkSbehEICptnUUhP84cuPsEBW36bRgMQJsWAR1D2ALm9SJcOq3O3pOCqExd1MepIcfgPgsFWHmN+XxlA2V0PdHZQw9HB4xw8zsUyTyo1GvoNHbM4H2XOSOq7pidh/3P7sLFtBjGxwqsaHNI6+I0FBe4/Cip5SNY91xDe7aZr4x7iZDIpNPSn5Z9SCfVdkr7XAwhxOkUPF/zFmaP/ay4CX2km/1lBebrn++YcN1fUawxrDrH0i/op969qCri8TXcfLncGwPMQ05QBOgtr1VFgtpOovFVji1zc2Uj8sgtkdYcVW18QXuLjPGPggKr18xJiOg5JcOZIQLavBFYV8egKCTLckyR9UpjsOkKA1Cm+JogIzgcz3hOovlw4AEH2KCnkUXghL2N4ucwe7kHU/vbmtE03AwPlA+CH/qGWwomNTPlFgb3FoMH/dS/1l0RVpiwaJp3GgEEHpxSvx9J05TrzmR7wZBMFBXbuYkjH1mOaGNqN8RrZmD5QfXj6rW+DJn+QsfTrsOPpZSJFCqDBH4g+T30K2VE39EFBtbYodUbOkR68CUzDbMY10uAH5TGsAgR14D1WnqUadSaZflfAIniDaQekLO43B1KbnMcMroN+HRwHEXcelkFJv3WDaNFjTZz3vPUNbAkf5iVhar7+g/nxWh33rTWpsOrKd+7iSe35VmS6/ogO2RTz4ig39VWkDOhGdsr6Fay88jHrJXz1smrlxFF3J7D7GV9E06gc0OGjgCD3CDIfaG7wtllrbZjTpdmlxeY9o9VxuqY4X/1XU/ta2mPAw9EaucajhyDAWD/AOnH2XK6rp/nVBCfMD1n6JjR8J+i8Hx7n5pBWFwUCR9VNTkg5dYUBcn0jYkGIP0QSNMjRMKXPKYXIHg3RGBf/aC34S0+zghWG3VH7OgGdNB8ZN/QIOpMqkNAI5fID/Qe6GxOHBB8o1EROg0jqLxzkpuDxHkbJ8sDXlA/ndOquEWdbX2JCDL7wYv7vjaFSIytaXD/AA5nNI7ZSuqYJubLlgggch5bLjm+t6tNxJMsMdg429irXHY7Ftw1LFtxD4JYC1oA1tY8fwlB1HaWBAIzNLhzZBc3iCCLhT1MP4tIDPOUeR5DSQeZjhz+SyX9fqU8MzFsc7EMOUvBaM7Wm0jIBMHhEqxbtAvptxNAOBd5nU3eXPwMA6O49UHKt8C777WDhlIcBHIBrYVE59113eXdintFprMY+hWECagID8o/DUbwAsA75wuVbS2XVw9RzKzCx3W4I5tP5h1CCTZbz41OGl8OmG6wLz6Lte5e2w+l4DvxMktnizWPRcy+znZ7nYnxQHZWAiRbzugWPMCTHIonaW+D31fEpBlItdGZg80gxmJ0n0QD7+bU8bG1rmGuyDo1lgB6yfVZwDkJ7I6vVc8mo90ueS5xgXJMkuPNBVsTMXMIBXsgkG1/infczaSLieqRv4p5GU99eR5rkEoEbhgQ69xMLxMgQACAAf3UbXR7lL4lv5pqg94gUZelLuaa0WPogc0z9VZ7OdPxPtHHtPqFWaDvEq0wrLW5DUcJJOn8ug6S3DMcwEWMNkaRb9pI7oZ+Ab5iSQBHHhyjhYx6ollDjPAWN+RMnU9TzsvMuNCLxe3efmewCDH727NLcjw4Fv4SOOY6HqDEcxCtt3cXhamz2YbE1SyXOMG1g/M3K6/Apd5qTXUXgvAtLQ6BLmmT1mPoFiKeUvb4k5LB2XWL/HRB2HZFKhSBp4bEUfDdcMPmyk65fNpN7q0bguTw8cxb63XB61NoLg24kwYiRwMcFb7B27iqB/snOLQfwukt/wBuyDslIOBMyOXsUza2xW12RVpMeOEi/pyWbwP2jOH/AFKQJ4lp/dEV/tVpAwaNUdRlI05TKAKlsWhhc7hLG5ahDfEqAPqtbNNpExGpi05VzYvgAdlst5t96VenlpgglzSZBFrzr3WICBzqp/f3UTtLfy6e86JhCBh0I5ppT8q85iCEheaSnsbzStp3QRlqfSpWnqE/KJSPxFg0aWQDVytBs+nmZPQd+vxOqz5V1sOv5cusG3SfnxQdApjKAAAL3iYlol0SbgcOfFJUqHTTl6X/AJznovLyCo23s4VgIs4EkHhfUFZShs8vJEgQSDqdDFl5eQHUcAxvCT/iv7BEVaka3Xl5BCas6WUL63AgJF5ADXaD8FGB1SryBcqR2i8vII8xSkWXl5AyF7KvLyDzm2lRgLy8gZUR+wjDnDmAfUER815eQf/Z"/>
          <p:cNvSpPr>
            <a:spLocks noChangeAspect="1" noChangeArrowheads="1"/>
          </p:cNvSpPr>
          <p:nvPr/>
        </p:nvSpPr>
        <p:spPr bwMode="auto">
          <a:xfrm>
            <a:off x="155575" y="-754063"/>
            <a:ext cx="1524000" cy="15811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74758" name="AutoShape 6" descr="data:image/jpeg;base64,/9j/4AAQSkZJRgABAQAAAQABAAD/2wCEAAkGBhQSERQTEhQVFRUWGBUXFxgUGBQVFxgUFxgVFBYXFhUXHCYeFxojGRQUHy8gJScpLCwsFx4xNTAqNSYsLCkBCQoKBQUFDQUFDSkYEhgpKSkpKSkpKSkpKSkpKSkpKSkpKSkpKSkpKSkpKSkpKSkpKSkpKSkpKSkpKSkpKSkpKf/AABEIAKYAoAMBIgACEQEDEQH/xAAcAAABBQEBAQAAAAAAAAAAAAAEAQIDBQYHAAj/xAA+EAABAwIDBgQDBwEGBwAAAAABAAIRAyEEEjEFBkFRYXETIoGRobHBBxQyQlLR8BUjJGKC4fEWJTNDcpKi/8QAFAEBAAAAAAAAAAAAAAAAAAAAAP/EABQRAQAAAAAAAAAAAAAAAAAAAAD/2gAMAwEAAhEDEQA/ANHTdYdh8gn5wVDQHlHYKWkIBQIXTqmylL0jn8kDXO6JraiUlNbqgeXppcnwlpMug8KYUlJl0mqfTtKAqiwaJmIpIHFbcpUTFR4a7g0eZx/yjQd0NV3kadKVVw5gN+pQGFycwgqqO8tHjmb/AOQH0VjhXB4DmEOHMEICSyEobKbxU1F0FAtKinPpQnscmVnSgiexDVQiCVE5yAenU8qUBCteiXOsgQheamsUrDCCIpgF1KXXToQOpsspaDI1QwfCKpO4oI80E8lnd7d4zh2htMjxX8T+Vv6o58lonm65FvHjjVxVVx/UQOgbYD4IB3Yh5JcSSTck6nnKttnbTLCPwd3Tb2QmzNmOq/hk6aBbnYv2YOfBqk02nUAguPpEBBmMZVztdBaeuk35kaqXdnadXDOPlJpu/KdJn8p4HVdXwO4GEogRTzHnUOb2BsFPtDY1J1N1PI0NcCIAFuoPC90FDhcSKrGvYZa4SD+6lZKzW7dV1GvUwjpIlzmHkRGYduPqtOCgPps8sqGoIU1N3lTapQCEqGoNUSaUobEiLIB6LE9Owp8qV1OboG5bpC5KQoigcGpCUuZNKBC5EUnxZRUaUqd9GECubdcj29gS3F1WnUvcfRxzA+xXWgud74UCMW94H6AY5Bov0QaTcoNY1ogTx7roeDrWAJjquXYGoaNJlRl7D6RPS6sXb3V2+U1MKybAeao4nkGt4oOnPOl0LjsSxrSXOAF9Ss3sLaNSuHsqEB7RaAQNLGDfjoqDHbMfUcXeE2rVkAeNUeBE6hrbR0QEfdv+Yue27HUTUa4REkim6/HQFX9KjIUOEwLmU5e1niRH9nIbEiwnhorCg4hoQI1sJsJ7jdLSbKCOkzzIfGUIMoymzLKGxVSZ6IK2joFLUrcEO2YHYfIJ1U2k2jUmyBC5ObYIWhjqbnZRUYTwAcCfaUS/WEDXFMzqV3IqF7ggkoVYRAqDUqvc5P8AFsgnqYloEuIaOZIAn1VTtbDU6xaAWl0tcIIIdlbUa5pg6+ZpAOuVYzfDHmpiKjOFIAAcJMEkjmZVBgdpPovD6Zyub0B+CDe7JxrQ4U6kFhMduBWl2dsRjfK1lMCSQ5us8+hXLsFtVz3lzjLs2Y6CZMmwXR9jbRBZmHAD3QWXieFiWRxI69we6uq2GYXua7uOFisVt3DPrEPpVTTeNYEh15Fhe2iP2XXfTpE1qhc/i5wy6TAAPC5QaAu84aNADb2UhB0AKpv6qWt8eA9rG5niYlmYNsRxkhBO+1WlTMOw9QHUQ5hDhzabSg07cE8nS3WymFB1MXHqLqt2dvlTxDIomKh1a6MwBuCIMFWbdoiA0kExfiPX/RAPVqfFAYs2R9XDSZYRNjHD3KrMcHsBLmEDnFvdAM14gE2AaPaLrDbxbw+MSGvLWD8LRF44vNxJ5QVc72bVNOnTpsIl4lx18rQ0RHUn4LDYio43gewA1QR1a0EECIuNLHmC0BTVNsPqlrXEgAGS2zieYPA2VdVd2Cia+/8AOaDTf8ZVqdPIxxedA+rlcW6WBAE9zKhp7y4iYdXcSdSMsNnQNtrxVAXTy1PtxSB1p6yg2zN63sZDvNJs6oR5RzJEZlWYjeys95yvLWgyMkAuAEX7n4LN4nEFwEkkcF7DCTA4/KL+10Bm0sc6o5z6hzOcRJgCwADRbXjdVlQclLWOZ3S0dAOCLYQBcn0gD1KCtpVi0hw4La7vbVtBmHiOzptPLusm7CQZFxy91osDsV7sC2s1rwAHy8A5YDz+I6Dug0NLCVGuhjDWB4Oqvp+pOhCs6GyKky+nh6YH6XPqv7F77R2XP8PvXVpQ3MHAfqBkeq227exNoYypTdWa6hh5lznDI57R+VrXea+kxEIId4dq+FhKuX/vuFFltWUjnrPHTNkaOoKxzMUXeVxlp4RI79EbvvtgYjFuNOBRpf2VFrbNFNh1A6uk+yqMLOb3Pw/dAdRr+G6GE+W0jW2l1b4Pe6s08HDjmufdUj8rW5jqbISpiukIOj4Hflv5n+GTbmPhorf+q1XC1QlpE2Igj0XIACRJWj3M2m4F1Bx8rgSzo4C4B6hBHtxzfEYZN235ggDn0VRiHNOhPdwBV3tugXOYABcAuJNhpbrxuqavh4nj8kATmcbHshqtP+eqLc08L9rr1GlNuBt2ugDd80vDsrT+gudGV7fUEJrt264MBrXEcA4T8YCCpeZU+GdDSeJsOg4/slxmz6lO9Sm5omASCBPLNonuAyiOQ9yEEBn0TgkaFbbs7DOLxNOgCGh5Jc7kxol0czAsgs90t03Ysh1SWUA7IXN/E5/BrZ5GJPoidr7OrUtlYZpeWsD6k0xo453nM4/mghsDS8rf0NmNwj/CpiKTsoAN4dpM85uqD7VK7WU8PQBEkvdA/RIu4dXadigwOB2bUxFVlCmJe8xoTA4utwAv7LquK2nV2dsqpTq1TVfldSw7zOfK6GgVD/hBeWnkLrIfZpXazF1yYk4eqW85YWvgd7I/7V8ZDsPhQbU2Auji4NDG+3nPqg53Gg5IzBCSZ7nsNVBVsLqNtQwQPzG/aLBA/F1sxMacPRC6GeCnqiDHL9lEb9UDs0j6q13VqgYugSJHiMBnTzHL9VVMZxR2yqgZWpONgKlIz2eCg0+0NgvJzZ33gxaBYWAOgVr9n2yqHjObXY2o8AOYXglsaO8htIsfZGVGS1pA0AjmJgDuZsqyq57HtqU2nMwhwi8iYc0jqJHchB2vBUmBvlawAcg0D4BZjfDdrCYqk/wxR+8NaXMNMsz5m3AIaZIJELJN247GudmJyAkNp/laA4gZm8XHiSjfujQIgT6COOo0QYelSteR/LSrvC0OmvfSJFu0e6JoYWlSbmqO83mu6JkSbehEICptnUUhP84cuPsEBW36bRgMQJsWAR1D2ALm9SJcOq3O3pOCqExd1MepIcfgPgsFWHmN+XxlA2V0PdHZQw9HB4xw8zsUyTyo1GvoNHbM4H2XOSOq7pidh/3P7sLFtBjGxwqsaHNI6+I0FBe4/Cip5SNY91xDe7aZr4x7iZDIpNPSn5Z9SCfVdkr7XAwhxOkUPF/zFmaP/ay4CX2km/1lBebrn++YcN1fUawxrDrH0i/op969qCri8TXcfLncGwPMQ05QBOgtr1VFgtpOovFVji1zc2Uj8sgtkdYcVW18QXuLjPGPggKr18xJiOg5JcOZIQLavBFYV8egKCTLckyR9UpjsOkKA1Cm+JogIzgcz3hOovlw4AEH2KCnkUXghL2N4ucwe7kHU/vbmtE03AwPlA+CH/qGWwomNTPlFgb3FoMH/dS/1l0RVpiwaJp3GgEEHpxSvx9J05TrzmR7wZBMFBXbuYkjH1mOaGNqN8RrZmD5QfXj6rW+DJn+QsfTrsOPpZSJFCqDBH4g+T30K2VE39EFBtbYodUbOkR68CUzDbMY10uAH5TGsAgR14D1WnqUadSaZflfAIniDaQekLO43B1KbnMcMroN+HRwHEXcelkFJv3WDaNFjTZz3vPUNbAkf5iVhar7+g/nxWh33rTWpsOrKd+7iSe35VmS6/ogO2RTz4ig39VWkDOhGdsr6Fay88jHrJXz1smrlxFF3J7D7GV9E06gc0OGjgCD3CDIfaG7wtllrbZjTpdmlxeY9o9VxuqY4X/1XU/ta2mPAw9EaucajhyDAWD/AOnH2XK6rp/nVBCfMD1n6JjR8J+i8Hx7n5pBWFwUCR9VNTkg5dYUBcn0jYkGIP0QSNMjRMKXPKYXIHg3RGBf/aC34S0+zghWG3VH7OgGdNB8ZN/QIOpMqkNAI5fID/Qe6GxOHBB8o1EROg0jqLxzkpuDxHkbJ8sDXlA/ndOquEWdbX2JCDL7wYv7vjaFSIytaXD/AA5nNI7ZSuqYJubLlgggch5bLjm+t6tNxJMsMdg429irXHY7Ftw1LFtxD4JYC1oA1tY8fwlB1HaWBAIzNLhzZBc3iCCLhT1MP4tIDPOUeR5DSQeZjhz+SyX9fqU8MzFsc7EMOUvBaM7Wm0jIBMHhEqxbtAvptxNAOBd5nU3eXPwMA6O49UHKt8C777WDhlIcBHIBrYVE59113eXdintFprMY+hWECagID8o/DUbwAsA75wuVbS2XVw9RzKzCx3W4I5tP5h1CCTZbz41OGl8OmG6wLz6Lte5e2w+l4DvxMktnizWPRcy+znZ7nYnxQHZWAiRbzugWPMCTHIonaW+D31fEpBlItdGZg80gxmJ0n0QD7+bU8bG1rmGuyDo1lgB6yfVZwDkJ7I6vVc8mo90ueS5xgXJMkuPNBVsTMXMIBXsgkG1/infczaSLieqRv4p5GU99eR5rkEoEbhgQ69xMLxMgQACAAf3UbXR7lL4lv5pqg94gUZelLuaa0WPogc0z9VZ7OdPxPtHHtPqFWaDvEq0wrLW5DUcJJOn8ug6S3DMcwEWMNkaRb9pI7oZ+Ab5iSQBHHhyjhYx6ollDjPAWN+RMnU9TzsvMuNCLxe3efmewCDH727NLcjw4Fv4SOOY6HqDEcxCtt3cXhamz2YbE1SyXOMG1g/M3K6/Apd5qTXUXgvAtLQ6BLmmT1mPoFiKeUvb4k5LB2XWL/HRB2HZFKhSBp4bEUfDdcMPmyk65fNpN7q0bguTw8cxb63XB61NoLg24kwYiRwMcFb7B27iqB/snOLQfwukt/wBuyDslIOBMyOXsUza2xW12RVpMeOEi/pyWbwP2jOH/AFKQJ4lp/dEV/tVpAwaNUdRlI05TKAKlsWhhc7hLG5ahDfEqAPqtbNNpExGpi05VzYvgAdlst5t96VenlpgglzSZBFrzr3WICBzqp/f3UTtLfy6e86JhCBh0I5ppT8q85iCEheaSnsbzStp3QRlqfSpWnqE/KJSPxFg0aWQDVytBs+nmZPQd+vxOqz5V1sOv5cusG3SfnxQdApjKAAAL3iYlol0SbgcOfFJUqHTTl6X/AJznovLyCo23s4VgIs4EkHhfUFZShs8vJEgQSDqdDFl5eQHUcAxvCT/iv7BEVaka3Xl5BCas6WUL63AgJF5ADXaD8FGB1SryBcqR2i8vII8xSkWXl5AyF7KvLyDzm2lRgLy8gZUR+wjDnDmAfUER815eQf/Z"/>
          <p:cNvSpPr>
            <a:spLocks noChangeAspect="1" noChangeArrowheads="1"/>
          </p:cNvSpPr>
          <p:nvPr/>
        </p:nvSpPr>
        <p:spPr bwMode="auto">
          <a:xfrm>
            <a:off x="155575" y="-754063"/>
            <a:ext cx="1524000" cy="15811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74760" name="AutoShape 8" descr="data:image/jpeg;base64,/9j/4AAQSkZJRgABAQAAAQABAAD/2wCEAAkGBhQSERQTEhQVFRUWGBUXFxgUGBQVFxgUFxgVFBYXFhUXHCYeFxojGRQUHy8gJScpLCwsFx4xNTAqNSYsLCkBCQoKBQUFDQUFDSkYEhgpKSkpKSkpKSkpKSkpKSkpKSkpKSkpKSkpKSkpKSkpKSkpKSkpKSkpKSkpKSkpKSkpKf/AABEIAKYAoAMBIgACEQEDEQH/xAAcAAABBQEBAQAAAAAAAAAAAAAEAQIDBQYHAAj/xAA+EAABAwIDBgQDBwEGBwAAAAABAAIRAyEEEjEFBkFRYXETIoGRobHBBxQyQlLR8BUjJGKC4fEWJTNDcpKi/8QAFAEBAAAAAAAAAAAAAAAAAAAAAP/EABQRAQAAAAAAAAAAAAAAAAAAAAD/2gAMAwEAAhEDEQA/ANHTdYdh8gn5wVDQHlHYKWkIBQIXTqmylL0jn8kDXO6JraiUlNbqgeXppcnwlpMug8KYUlJl0mqfTtKAqiwaJmIpIHFbcpUTFR4a7g0eZx/yjQd0NV3kadKVVw5gN+pQGFycwgqqO8tHjmb/AOQH0VjhXB4DmEOHMEICSyEobKbxU1F0FAtKinPpQnscmVnSgiexDVQiCVE5yAenU8qUBCteiXOsgQheamsUrDCCIpgF1KXXToQOpsspaDI1QwfCKpO4oI80E8lnd7d4zh2htMjxX8T+Vv6o58lonm65FvHjjVxVVx/UQOgbYD4IB3Yh5JcSSTck6nnKttnbTLCPwd3Tb2QmzNmOq/hk6aBbnYv2YOfBqk02nUAguPpEBBmMZVztdBaeuk35kaqXdnadXDOPlJpu/KdJn8p4HVdXwO4GEogRTzHnUOb2BsFPtDY1J1N1PI0NcCIAFuoPC90FDhcSKrGvYZa4SD+6lZKzW7dV1GvUwjpIlzmHkRGYduPqtOCgPps8sqGoIU1N3lTapQCEqGoNUSaUobEiLIB6LE9Owp8qV1OboG5bpC5KQoigcGpCUuZNKBC5EUnxZRUaUqd9GECubdcj29gS3F1WnUvcfRxzA+xXWgud74UCMW94H6AY5Bov0QaTcoNY1ogTx7roeDrWAJjquXYGoaNJlRl7D6RPS6sXb3V2+U1MKybAeao4nkGt4oOnPOl0LjsSxrSXOAF9Ss3sLaNSuHsqEB7RaAQNLGDfjoqDHbMfUcXeE2rVkAeNUeBE6hrbR0QEfdv+Yue27HUTUa4REkim6/HQFX9KjIUOEwLmU5e1niRH9nIbEiwnhorCg4hoQI1sJsJ7jdLSbKCOkzzIfGUIMoymzLKGxVSZ6IK2joFLUrcEO2YHYfIJ1U2k2jUmyBC5ObYIWhjqbnZRUYTwAcCfaUS/WEDXFMzqV3IqF7ggkoVYRAqDUqvc5P8AFsgnqYloEuIaOZIAn1VTtbDU6xaAWl0tcIIIdlbUa5pg6+ZpAOuVYzfDHmpiKjOFIAAcJMEkjmZVBgdpPovD6Zyub0B+CDe7JxrQ4U6kFhMduBWl2dsRjfK1lMCSQ5us8+hXLsFtVz3lzjLs2Y6CZMmwXR9jbRBZmHAD3QWXieFiWRxI69we6uq2GYXua7uOFisVt3DPrEPpVTTeNYEh15Fhe2iP2XXfTpE1qhc/i5wy6TAAPC5QaAu84aNADb2UhB0AKpv6qWt8eA9rG5niYlmYNsRxkhBO+1WlTMOw9QHUQ5hDhzabSg07cE8nS3WymFB1MXHqLqt2dvlTxDIomKh1a6MwBuCIMFWbdoiA0kExfiPX/RAPVqfFAYs2R9XDSZYRNjHD3KrMcHsBLmEDnFvdAM14gE2AaPaLrDbxbw+MSGvLWD8LRF44vNxJ5QVc72bVNOnTpsIl4lx18rQ0RHUn4LDYio43gewA1QR1a0EECIuNLHmC0BTVNsPqlrXEgAGS2zieYPA2VdVd2Cia+/8AOaDTf8ZVqdPIxxedA+rlcW6WBAE9zKhp7y4iYdXcSdSMsNnQNtrxVAXTy1PtxSB1p6yg2zN63sZDvNJs6oR5RzJEZlWYjeys95yvLWgyMkAuAEX7n4LN4nEFwEkkcF7DCTA4/KL+10Bm0sc6o5z6hzOcRJgCwADRbXjdVlQclLWOZ3S0dAOCLYQBcn0gD1KCtpVi0hw4La7vbVtBmHiOzptPLusm7CQZFxy91osDsV7sC2s1rwAHy8A5YDz+I6Dug0NLCVGuhjDWB4Oqvp+pOhCs6GyKky+nh6YH6XPqv7F77R2XP8PvXVpQ3MHAfqBkeq227exNoYypTdWa6hh5lznDI57R+VrXea+kxEIId4dq+FhKuX/vuFFltWUjnrPHTNkaOoKxzMUXeVxlp4RI79EbvvtgYjFuNOBRpf2VFrbNFNh1A6uk+yqMLOb3Pw/dAdRr+G6GE+W0jW2l1b4Pe6s08HDjmufdUj8rW5jqbISpiukIOj4Hflv5n+GTbmPhorf+q1XC1QlpE2Igj0XIACRJWj3M2m4F1Bx8rgSzo4C4B6hBHtxzfEYZN235ggDn0VRiHNOhPdwBV3tugXOYABcAuJNhpbrxuqavh4nj8kATmcbHshqtP+eqLc08L9rr1GlNuBt2ugDd80vDsrT+gudGV7fUEJrt264MBrXEcA4T8YCCpeZU+GdDSeJsOg4/slxmz6lO9Sm5omASCBPLNonuAyiOQ9yEEBn0TgkaFbbs7DOLxNOgCGh5Jc7kxol0czAsgs90t03Ysh1SWUA7IXN/E5/BrZ5GJPoidr7OrUtlYZpeWsD6k0xo453nM4/mghsDS8rf0NmNwj/CpiKTsoAN4dpM85uqD7VK7WU8PQBEkvdA/RIu4dXadigwOB2bUxFVlCmJe8xoTA4utwAv7LquK2nV2dsqpTq1TVfldSw7zOfK6GgVD/hBeWnkLrIfZpXazF1yYk4eqW85YWvgd7I/7V8ZDsPhQbU2Auji4NDG+3nPqg53Gg5IzBCSZ7nsNVBVsLqNtQwQPzG/aLBA/F1sxMacPRC6GeCnqiDHL9lEb9UDs0j6q13VqgYugSJHiMBnTzHL9VVMZxR2yqgZWpONgKlIz2eCg0+0NgvJzZ33gxaBYWAOgVr9n2yqHjObXY2o8AOYXglsaO8htIsfZGVGS1pA0AjmJgDuZsqyq57HtqU2nMwhwi8iYc0jqJHchB2vBUmBvlawAcg0D4BZjfDdrCYqk/wxR+8NaXMNMsz5m3AIaZIJELJN247GudmJyAkNp/laA4gZm8XHiSjfujQIgT6COOo0QYelSteR/LSrvC0OmvfSJFu0e6JoYWlSbmqO83mu6JkSbehEICptnUUhP84cuPsEBW36bRgMQJsWAR1D2ALm9SJcOq3O3pOCqExd1MepIcfgPgsFWHmN+XxlA2V0PdHZQw9HB4xw8zsUyTyo1GvoNHbM4H2XOSOq7pidh/3P7sLFtBjGxwqsaHNI6+I0FBe4/Cip5SNY91xDe7aZr4x7iZDIpNPSn5Z9SCfVdkr7XAwhxOkUPF/zFmaP/ay4CX2km/1lBebrn++YcN1fUawxrDrH0i/op969qCri8TXcfLncGwPMQ05QBOgtr1VFgtpOovFVji1zc2Uj8sgtkdYcVW18QXuLjPGPggKr18xJiOg5JcOZIQLavBFYV8egKCTLckyR9UpjsOkKA1Cm+JogIzgcz3hOovlw4AEH2KCnkUXghL2N4ucwe7kHU/vbmtE03AwPlA+CH/qGWwomNTPlFgb3FoMH/dS/1l0RVpiwaJp3GgEEHpxSvx9J05TrzmR7wZBMFBXbuYkjH1mOaGNqN8RrZmD5QfXj6rW+DJn+QsfTrsOPpZSJFCqDBH4g+T30K2VE39EFBtbYodUbOkR68CUzDbMY10uAH5TGsAgR14D1WnqUadSaZflfAIniDaQekLO43B1KbnMcMroN+HRwHEXcelkFJv3WDaNFjTZz3vPUNbAkf5iVhar7+g/nxWh33rTWpsOrKd+7iSe35VmS6/ogO2RTz4ig39VWkDOhGdsr6Fay88jHrJXz1smrlxFF3J7D7GV9E06gc0OGjgCD3CDIfaG7wtllrbZjTpdmlxeY9o9VxuqY4X/1XU/ta2mPAw9EaucajhyDAWD/AOnH2XK6rp/nVBCfMD1n6JjR8J+i8Hx7n5pBWFwUCR9VNTkg5dYUBcn0jYkGIP0QSNMjRMKXPKYXIHg3RGBf/aC34S0+zghWG3VH7OgGdNB8ZN/QIOpMqkNAI5fID/Qe6GxOHBB8o1EROg0jqLxzkpuDxHkbJ8sDXlA/ndOquEWdbX2JCDL7wYv7vjaFSIytaXD/AA5nNI7ZSuqYJubLlgggch5bLjm+t6tNxJMsMdg429irXHY7Ftw1LFtxD4JYC1oA1tY8fwlB1HaWBAIzNLhzZBc3iCCLhT1MP4tIDPOUeR5DSQeZjhz+SyX9fqU8MzFsc7EMOUvBaM7Wm0jIBMHhEqxbtAvptxNAOBd5nU3eXPwMA6O49UHKt8C777WDhlIcBHIBrYVE59113eXdintFprMY+hWECagID8o/DUbwAsA75wuVbS2XVw9RzKzCx3W4I5tP5h1CCTZbz41OGl8OmG6wLz6Lte5e2w+l4DvxMktnizWPRcy+znZ7nYnxQHZWAiRbzugWPMCTHIonaW+D31fEpBlItdGZg80gxmJ0n0QD7+bU8bG1rmGuyDo1lgB6yfVZwDkJ7I6vVc8mo90ueS5xgXJMkuPNBVsTMXMIBXsgkG1/infczaSLieqRv4p5GU99eR5rkEoEbhgQ69xMLxMgQACAAf3UbXR7lL4lv5pqg94gUZelLuaa0WPogc0z9VZ7OdPxPtHHtPqFWaDvEq0wrLW5DUcJJOn8ug6S3DMcwEWMNkaRb9pI7oZ+Ab5iSQBHHhyjhYx6ollDjPAWN+RMnU9TzsvMuNCLxe3efmewCDH727NLcjw4Fv4SOOY6HqDEcxCtt3cXhamz2YbE1SyXOMG1g/M3K6/Apd5qTXUXgvAtLQ6BLmmT1mPoFiKeUvb4k5LB2XWL/HRB2HZFKhSBp4bEUfDdcMPmyk65fNpN7q0bguTw8cxb63XB61NoLg24kwYiRwMcFb7B27iqB/snOLQfwukt/wBuyDslIOBMyOXsUza2xW12RVpMeOEi/pyWbwP2jOH/AFKQJ4lp/dEV/tVpAwaNUdRlI05TKAKlsWhhc7hLG5ahDfEqAPqtbNNpExGpi05VzYvgAdlst5t96VenlpgglzSZBFrzr3WICBzqp/f3UTtLfy6e86JhCBh0I5ppT8q85iCEheaSnsbzStp3QRlqfSpWnqE/KJSPxFg0aWQDVytBs+nmZPQd+vxOqz5V1sOv5cusG3SfnxQdApjKAAAL3iYlol0SbgcOfFJUqHTTl6X/AJznovLyCo23s4VgIs4EkHhfUFZShs8vJEgQSDqdDFl5eQHUcAxvCT/iv7BEVaka3Xl5BCas6WUL63AgJF5ADXaD8FGB1SryBcqR2i8vII8xSkWXl5AyF7KvLyDzm2lRgLy8gZUR+wjDnDmAfUER815eQf/Z"/>
          <p:cNvSpPr>
            <a:spLocks noChangeAspect="1" noChangeArrowheads="1"/>
          </p:cNvSpPr>
          <p:nvPr/>
        </p:nvSpPr>
        <p:spPr bwMode="auto">
          <a:xfrm>
            <a:off x="155575" y="-754063"/>
            <a:ext cx="1524000" cy="15811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5</a:t>
            </a:r>
            <a:endParaRPr lang="en-US" sz="2800" dirty="0">
              <a:solidFill>
                <a:srgbClr val="FFFFFF"/>
              </a:solidFill>
            </a:endParaRPr>
          </a:p>
        </p:txBody>
      </p:sp>
      <p:sp>
        <p:nvSpPr>
          <p:cNvPr id="4" name="2 CuadroTexto"/>
          <p:cNvSpPr txBox="1">
            <a:spLocks noChangeArrowheads="1"/>
          </p:cNvSpPr>
          <p:nvPr/>
        </p:nvSpPr>
        <p:spPr bwMode="auto">
          <a:xfrm>
            <a:off x="2928926" y="0"/>
            <a:ext cx="4357718" cy="1569660"/>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chemeClr val="bg1"/>
                </a:solidFill>
              </a:rPr>
              <a:t>Personal Identity: Locke - Memory</a:t>
            </a:r>
            <a:endParaRPr lang="en-US" sz="1600" dirty="0" smtClean="0">
              <a:solidFill>
                <a:schemeClr val="bg1"/>
              </a:solidFill>
            </a:endParaRPr>
          </a:p>
          <a:p>
            <a:r>
              <a:rPr lang="en-US" sz="1600" i="1" dirty="0" smtClean="0">
                <a:solidFill>
                  <a:schemeClr val="bg1"/>
                </a:solidFill>
              </a:rPr>
              <a:t>Personal Identity: </a:t>
            </a:r>
            <a:r>
              <a:rPr lang="en-US" sz="1600" i="1" dirty="0" err="1" smtClean="0">
                <a:solidFill>
                  <a:schemeClr val="bg1"/>
                </a:solidFill>
              </a:rPr>
              <a:t>Parfit</a:t>
            </a:r>
            <a:r>
              <a:rPr lang="en-US" sz="1600" i="1" dirty="0" smtClean="0">
                <a:solidFill>
                  <a:schemeClr val="bg1"/>
                </a:solidFill>
              </a:rPr>
              <a:t> - Nihilism</a:t>
            </a:r>
            <a:endParaRPr lang="en-US" sz="1600" dirty="0" smtClean="0">
              <a:solidFill>
                <a:schemeClr val="bg1"/>
              </a:solidFill>
            </a:endParaRPr>
          </a:p>
          <a:p>
            <a:r>
              <a:rPr lang="en-US" sz="1600" i="1" dirty="0" smtClean="0">
                <a:solidFill>
                  <a:srgbClr val="FF6730"/>
                </a:solidFill>
              </a:rPr>
              <a:t>Williams</a:t>
            </a:r>
            <a:r>
              <a:rPr lang="en-US" sz="1600" i="1" dirty="0" smtClean="0">
                <a:solidFill>
                  <a:srgbClr val="FF6730"/>
                </a:solidFill>
              </a:rPr>
              <a:t>: The Self and the Future</a:t>
            </a:r>
            <a:endParaRPr lang="en-US" sz="1600" dirty="0" smtClean="0">
              <a:solidFill>
                <a:srgbClr val="FF6730"/>
              </a:solidFill>
            </a:endParaRPr>
          </a:p>
          <a:p>
            <a:r>
              <a:rPr lang="en-US" sz="1600" i="1" dirty="0" smtClean="0">
                <a:solidFill>
                  <a:schemeClr val="bg1"/>
                </a:solidFill>
              </a:rPr>
              <a:t>Personal Identity and </a:t>
            </a:r>
            <a:r>
              <a:rPr lang="en-US" sz="1600" i="1" dirty="0" err="1" smtClean="0">
                <a:solidFill>
                  <a:schemeClr val="bg1"/>
                </a:solidFill>
              </a:rPr>
              <a:t>Indexicality</a:t>
            </a:r>
            <a:endParaRPr lang="en-US" sz="1600" i="1" dirty="0" smtClean="0">
              <a:solidFill>
                <a:schemeClr val="bg1"/>
              </a:solidFill>
            </a:endParaRPr>
          </a:p>
          <a:p>
            <a:r>
              <a:rPr lang="en-US" sz="1600" i="1" dirty="0" smtClean="0">
                <a:solidFill>
                  <a:schemeClr val="bg1"/>
                </a:solidFill>
              </a:rPr>
              <a:t>Final Reflection</a:t>
            </a:r>
            <a:endParaRPr lang="en-US" sz="1600" dirty="0" smtClean="0">
              <a:solidFill>
                <a:schemeClr val="bg1"/>
              </a:solidFill>
            </a:endParaRPr>
          </a:p>
          <a:p>
            <a:r>
              <a:rPr lang="en-US" sz="1600" i="1" dirty="0" smtClean="0">
                <a:solidFill>
                  <a:schemeClr val="bg1"/>
                </a:solidFill>
              </a:rPr>
              <a:t>	</a:t>
            </a:r>
            <a:endParaRPr lang="en-US" sz="1600" dirty="0">
              <a:solidFill>
                <a:schemeClr val="bg1"/>
              </a:solidFill>
              <a:latin typeface="Verdana" charset="0"/>
            </a:endParaRPr>
          </a:p>
        </p:txBody>
      </p:sp>
      <p:sp>
        <p:nvSpPr>
          <p:cNvPr id="74754" name="AutoShape 2" descr="data:image/jpeg;base64,/9j/4AAQSkZJRgABAQAAAQABAAD/2wCEAAkGBhQSERQTEhQVFRUWGBUXFxgUGBQVFxgUFxgVFBYXFhUXHCYeFxojGRQUHy8gJScpLCwsFx4xNTAqNSYsLCkBCQoKBQUFDQUFDSkYEhgpKSkpKSkpKSkpKSkpKSkpKSkpKSkpKSkpKSkpKSkpKSkpKSkpKSkpKSkpKSkpKSkpKf/AABEIAKYAoAMBIgACEQEDEQH/xAAcAAABBQEBAQAAAAAAAAAAAAAEAQIDBQYHAAj/xAA+EAABAwIDBgQDBwEGBwAAAAABAAIRAyEEEjEFBkFRYXETIoGRobHBBxQyQlLR8BUjJGKC4fEWJTNDcpKi/8QAFAEBAAAAAAAAAAAAAAAAAAAAAP/EABQRAQAAAAAAAAAAAAAAAAAAAAD/2gAMAwEAAhEDEQA/ANHTdYdh8gn5wVDQHlHYKWkIBQIXTqmylL0jn8kDXO6JraiUlNbqgeXppcnwlpMug8KYUlJl0mqfTtKAqiwaJmIpIHFbcpUTFR4a7g0eZx/yjQd0NV3kadKVVw5gN+pQGFycwgqqO8tHjmb/AOQH0VjhXB4DmEOHMEICSyEobKbxU1F0FAtKinPpQnscmVnSgiexDVQiCVE5yAenU8qUBCteiXOsgQheamsUrDCCIpgF1KXXToQOpsspaDI1QwfCKpO4oI80E8lnd7d4zh2htMjxX8T+Vv6o58lonm65FvHjjVxVVx/UQOgbYD4IB3Yh5JcSSTck6nnKttnbTLCPwd3Tb2QmzNmOq/hk6aBbnYv2YOfBqk02nUAguPpEBBmMZVztdBaeuk35kaqXdnadXDOPlJpu/KdJn8p4HVdXwO4GEogRTzHnUOb2BsFPtDY1J1N1PI0NcCIAFuoPC90FDhcSKrGvYZa4SD+6lZKzW7dV1GvUwjpIlzmHkRGYduPqtOCgPps8sqGoIU1N3lTapQCEqGoNUSaUobEiLIB6LE9Owp8qV1OboG5bpC5KQoigcGpCUuZNKBC5EUnxZRUaUqd9GECubdcj29gS3F1WnUvcfRxzA+xXWgud74UCMW94H6AY5Bov0QaTcoNY1ogTx7roeDrWAJjquXYGoaNJlRl7D6RPS6sXb3V2+U1MKybAeao4nkGt4oOnPOl0LjsSxrSXOAF9Ss3sLaNSuHsqEB7RaAQNLGDfjoqDHbMfUcXeE2rVkAeNUeBE6hrbR0QEfdv+Yue27HUTUa4REkim6/HQFX9KjIUOEwLmU5e1niRH9nIbEiwnhorCg4hoQI1sJsJ7jdLSbKCOkzzIfGUIMoymzLKGxVSZ6IK2joFLUrcEO2YHYfIJ1U2k2jUmyBC5ObYIWhjqbnZRUYTwAcCfaUS/WEDXFMzqV3IqF7ggkoVYRAqDUqvc5P8AFsgnqYloEuIaOZIAn1VTtbDU6xaAWl0tcIIIdlbUa5pg6+ZpAOuVYzfDHmpiKjOFIAAcJMEkjmZVBgdpPovD6Zyub0B+CDe7JxrQ4U6kFhMduBWl2dsRjfK1lMCSQ5us8+hXLsFtVz3lzjLs2Y6CZMmwXR9jbRBZmHAD3QWXieFiWRxI69we6uq2GYXua7uOFisVt3DPrEPpVTTeNYEh15Fhe2iP2XXfTpE1qhc/i5wy6TAAPC5QaAu84aNADb2UhB0AKpv6qWt8eA9rG5niYlmYNsRxkhBO+1WlTMOw9QHUQ5hDhzabSg07cE8nS3WymFB1MXHqLqt2dvlTxDIomKh1a6MwBuCIMFWbdoiA0kExfiPX/RAPVqfFAYs2R9XDSZYRNjHD3KrMcHsBLmEDnFvdAM14gE2AaPaLrDbxbw+MSGvLWD8LRF44vNxJ5QVc72bVNOnTpsIl4lx18rQ0RHUn4LDYio43gewA1QR1a0EECIuNLHmC0BTVNsPqlrXEgAGS2zieYPA2VdVd2Cia+/8AOaDTf8ZVqdPIxxedA+rlcW6WBAE9zKhp7y4iYdXcSdSMsNnQNtrxVAXTy1PtxSB1p6yg2zN63sZDvNJs6oR5RzJEZlWYjeys95yvLWgyMkAuAEX7n4LN4nEFwEkkcF7DCTA4/KL+10Bm0sc6o5z6hzOcRJgCwADRbXjdVlQclLWOZ3S0dAOCLYQBcn0gD1KCtpVi0hw4La7vbVtBmHiOzptPLusm7CQZFxy91osDsV7sC2s1rwAHy8A5YDz+I6Dug0NLCVGuhjDWB4Oqvp+pOhCs6GyKky+nh6YH6XPqv7F77R2XP8PvXVpQ3MHAfqBkeq227exNoYypTdWa6hh5lznDI57R+VrXea+kxEIId4dq+FhKuX/vuFFltWUjnrPHTNkaOoKxzMUXeVxlp4RI79EbvvtgYjFuNOBRpf2VFrbNFNh1A6uk+yqMLOb3Pw/dAdRr+G6GE+W0jW2l1b4Pe6s08HDjmufdUj8rW5jqbISpiukIOj4Hflv5n+GTbmPhorf+q1XC1QlpE2Igj0XIACRJWj3M2m4F1Bx8rgSzo4C4B6hBHtxzfEYZN235ggDn0VRiHNOhPdwBV3tugXOYABcAuJNhpbrxuqavh4nj8kATmcbHshqtP+eqLc08L9rr1GlNuBt2ugDd80vDsrT+gudGV7fUEJrt264MBrXEcA4T8YCCpeZU+GdDSeJsOg4/slxmz6lO9Sm5omASCBPLNonuAyiOQ9yEEBn0TgkaFbbs7DOLxNOgCGh5Jc7kxol0czAsgs90t03Ysh1SWUA7IXN/E5/BrZ5GJPoidr7OrUtlYZpeWsD6k0xo453nM4/mghsDS8rf0NmNwj/CpiKTsoAN4dpM85uqD7VK7WU8PQBEkvdA/RIu4dXadigwOB2bUxFVlCmJe8xoTA4utwAv7LquK2nV2dsqpTq1TVfldSw7zOfK6GgVD/hBeWnkLrIfZpXazF1yYk4eqW85YWvgd7I/7V8ZDsPhQbU2Auji4NDG+3nPqg53Gg5IzBCSZ7nsNVBVsLqNtQwQPzG/aLBA/F1sxMacPRC6GeCnqiDHL9lEb9UDs0j6q13VqgYugSJHiMBnTzHL9VVMZxR2yqgZWpONgKlIz2eCg0+0NgvJzZ33gxaBYWAOgVr9n2yqHjObXY2o8AOYXglsaO8htIsfZGVGS1pA0AjmJgDuZsqyq57HtqU2nMwhwi8iYc0jqJHchB2vBUmBvlawAcg0D4BZjfDdrCYqk/wxR+8NaXMNMsz5m3AIaZIJELJN247GudmJyAkNp/laA4gZm8XHiSjfujQIgT6COOo0QYelSteR/LSrvC0OmvfSJFu0e6JoYWlSbmqO83mu6JkSbehEICptnUUhP84cuPsEBW36bRgMQJsWAR1D2ALm9SJcOq3O3pOCqExd1MepIcfgPgsFWHmN+XxlA2V0PdHZQw9HB4xw8zsUyTyo1GvoNHbM4H2XOSOq7pidh/3P7sLFtBjGxwqsaHNI6+I0FBe4/Cip5SNY91xDe7aZr4x7iZDIpNPSn5Z9SCfVdkr7XAwhxOkUPF/zFmaP/ay4CX2km/1lBebrn++YcN1fUawxrDrH0i/op969qCri8TXcfLncGwPMQ05QBOgtr1VFgtpOovFVji1zc2Uj8sgtkdYcVW18QXuLjPGPggKr18xJiOg5JcOZIQLavBFYV8egKCTLckyR9UpjsOkKA1Cm+JogIzgcz3hOovlw4AEH2KCnkUXghL2N4ucwe7kHU/vbmtE03AwPlA+CH/qGWwomNTPlFgb3FoMH/dS/1l0RVpiwaJp3GgEEHpxSvx9J05TrzmR7wZBMFBXbuYkjH1mOaGNqN8RrZmD5QfXj6rW+DJn+QsfTrsOPpZSJFCqDBH4g+T30K2VE39EFBtbYodUbOkR68CUzDbMY10uAH5TGsAgR14D1WnqUadSaZflfAIniDaQekLO43B1KbnMcMroN+HRwHEXcelkFJv3WDaNFjTZz3vPUNbAkf5iVhar7+g/nxWh33rTWpsOrKd+7iSe35VmS6/ogO2RTz4ig39VWkDOhGdsr6Fay88jHrJXz1smrlxFF3J7D7GV9E06gc0OGjgCD3CDIfaG7wtllrbZjTpdmlxeY9o9VxuqY4X/1XU/ta2mPAw9EaucajhyDAWD/AOnH2XK6rp/nVBCfMD1n6JjR8J+i8Hx7n5pBWFwUCR9VNTkg5dYUBcn0jYkGIP0QSNMjRMKXPKYXIHg3RGBf/aC34S0+zghWG3VH7OgGdNB8ZN/QIOpMqkNAI5fID/Qe6GxOHBB8o1EROg0jqLxzkpuDxHkbJ8sDXlA/ndOquEWdbX2JCDL7wYv7vjaFSIytaXD/AA5nNI7ZSuqYJubLlgggch5bLjm+t6tNxJMsMdg429irXHY7Ftw1LFtxD4JYC1oA1tY8fwlB1HaWBAIzNLhzZBc3iCCLhT1MP4tIDPOUeR5DSQeZjhz+SyX9fqU8MzFsc7EMOUvBaM7Wm0jIBMHhEqxbtAvptxNAOBd5nU3eXPwMA6O49UHKt8C777WDhlIcBHIBrYVE59113eXdintFprMY+hWECagID8o/DUbwAsA75wuVbS2XVw9RzKzCx3W4I5tP5h1CCTZbz41OGl8OmG6wLz6Lte5e2w+l4DvxMktnizWPRcy+znZ7nYnxQHZWAiRbzugWPMCTHIonaW+D31fEpBlItdGZg80gxmJ0n0QD7+bU8bG1rmGuyDo1lgB6yfVZwDkJ7I6vVc8mo90ueS5xgXJMkuPNBVsTMXMIBXsgkG1/infczaSLieqRv4p5GU99eR5rkEoEbhgQ69xMLxMgQACAAf3UbXR7lL4lv5pqg94gUZelLuaa0WPogc0z9VZ7OdPxPtHHtPqFWaDvEq0wrLW5DUcJJOn8ug6S3DMcwEWMNkaRb9pI7oZ+Ab5iSQBHHhyjhYx6ollDjPAWN+RMnU9TzsvMuNCLxe3efmewCDH727NLcjw4Fv4SOOY6HqDEcxCtt3cXhamz2YbE1SyXOMG1g/M3K6/Apd5qTXUXgvAtLQ6BLmmT1mPoFiKeUvb4k5LB2XWL/HRB2HZFKhSBp4bEUfDdcMPmyk65fNpN7q0bguTw8cxb63XB61NoLg24kwYiRwMcFb7B27iqB/snOLQfwukt/wBuyDslIOBMyOXsUza2xW12RVpMeOEi/pyWbwP2jOH/AFKQJ4lp/dEV/tVpAwaNUdRlI05TKAKlsWhhc7hLG5ahDfEqAPqtbNNpExGpi05VzYvgAdlst5t96VenlpgglzSZBFrzr3WICBzqp/f3UTtLfy6e86JhCBh0I5ppT8q85iCEheaSnsbzStp3QRlqfSpWnqE/KJSPxFg0aWQDVytBs+nmZPQd+vxOqz5V1sOv5cusG3SfnxQdApjKAAAL3iYlol0SbgcOfFJUqHTTl6X/AJznovLyCo23s4VgIs4EkHhfUFZShs8vJEgQSDqdDFl5eQHUcAxvCT/iv7BEVaka3Xl5BCas6WUL63AgJF5ADXaD8FGB1SryBcqR2i8vII8xSkWXl5AyF7KvLyDzm2lRgLy8gZUR+wjDnDmAfUER815eQf/Z"/>
          <p:cNvSpPr>
            <a:spLocks noChangeAspect="1" noChangeArrowheads="1"/>
          </p:cNvSpPr>
          <p:nvPr/>
        </p:nvSpPr>
        <p:spPr bwMode="auto">
          <a:xfrm>
            <a:off x="155575" y="-754063"/>
            <a:ext cx="1524000" cy="15811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74756" name="AutoShape 4" descr="data:image/jpeg;base64,/9j/4AAQSkZJRgABAQAAAQABAAD/2wCEAAkGBhQSERQTEhQVFRUWGBUXFxgUGBQVFxgUFxgVFBYXFhUXHCYeFxojGRQUHy8gJScpLCwsFx4xNTAqNSYsLCkBCQoKBQUFDQUFDSkYEhgpKSkpKSkpKSkpKSkpKSkpKSkpKSkpKSkpKSkpKSkpKSkpKSkpKSkpKSkpKSkpKSkpKf/AABEIAKYAoAMBIgACEQEDEQH/xAAcAAABBQEBAQAAAAAAAAAAAAAEAQIDBQYHAAj/xAA+EAABAwIDBgQDBwEGBwAAAAABAAIRAyEEEjEFBkFRYXETIoGRobHBBxQyQlLR8BUjJGKC4fEWJTNDcpKi/8QAFAEBAAAAAAAAAAAAAAAAAAAAAP/EABQRAQAAAAAAAAAAAAAAAAAAAAD/2gAMAwEAAhEDEQA/ANHTdYdh8gn5wVDQHlHYKWkIBQIXTqmylL0jn8kDXO6JraiUlNbqgeXppcnwlpMug8KYUlJl0mqfTtKAqiwaJmIpIHFbcpUTFR4a7g0eZx/yjQd0NV3kadKVVw5gN+pQGFycwgqqO8tHjmb/AOQH0VjhXB4DmEOHMEICSyEobKbxU1F0FAtKinPpQnscmVnSgiexDVQiCVE5yAenU8qUBCteiXOsgQheamsUrDCCIpgF1KXXToQOpsspaDI1QwfCKpO4oI80E8lnd7d4zh2htMjxX8T+Vv6o58lonm65FvHjjVxVVx/UQOgbYD4IB3Yh5JcSSTck6nnKttnbTLCPwd3Tb2QmzNmOq/hk6aBbnYv2YOfBqk02nUAguPpEBBmMZVztdBaeuk35kaqXdnadXDOPlJpu/KdJn8p4HVdXwO4GEogRTzHnUOb2BsFPtDY1J1N1PI0NcCIAFuoPC90FDhcSKrGvYZa4SD+6lZKzW7dV1GvUwjpIlzmHkRGYduPqtOCgPps8sqGoIU1N3lTapQCEqGoNUSaUobEiLIB6LE9Owp8qV1OboG5bpC5KQoigcGpCUuZNKBC5EUnxZRUaUqd9GECubdcj29gS3F1WnUvcfRxzA+xXWgud74UCMW94H6AY5Bov0QaTcoNY1ogTx7roeDrWAJjquXYGoaNJlRl7D6RPS6sXb3V2+U1MKybAeao4nkGt4oOnPOl0LjsSxrSXOAF9Ss3sLaNSuHsqEB7RaAQNLGDfjoqDHbMfUcXeE2rVkAeNUeBE6hrbR0QEfdv+Yue27HUTUa4REkim6/HQFX9KjIUOEwLmU5e1niRH9nIbEiwnhorCg4hoQI1sJsJ7jdLSbKCOkzzIfGUIMoymzLKGxVSZ6IK2joFLUrcEO2YHYfIJ1U2k2jUmyBC5ObYIWhjqbnZRUYTwAcCfaUS/WEDXFMzqV3IqF7ggkoVYRAqDUqvc5P8AFsgnqYloEuIaOZIAn1VTtbDU6xaAWl0tcIIIdlbUa5pg6+ZpAOuVYzfDHmpiKjOFIAAcJMEkjmZVBgdpPovD6Zyub0B+CDe7JxrQ4U6kFhMduBWl2dsRjfK1lMCSQ5us8+hXLsFtVz3lzjLs2Y6CZMmwXR9jbRBZmHAD3QWXieFiWRxI69we6uq2GYXua7uOFisVt3DPrEPpVTTeNYEh15Fhe2iP2XXfTpE1qhc/i5wy6TAAPC5QaAu84aNADb2UhB0AKpv6qWt8eA9rG5niYlmYNsRxkhBO+1WlTMOw9QHUQ5hDhzabSg07cE8nS3WymFB1MXHqLqt2dvlTxDIomKh1a6MwBuCIMFWbdoiA0kExfiPX/RAPVqfFAYs2R9XDSZYRNjHD3KrMcHsBLmEDnFvdAM14gE2AaPaLrDbxbw+MSGvLWD8LRF44vNxJ5QVc72bVNOnTpsIl4lx18rQ0RHUn4LDYio43gewA1QR1a0EECIuNLHmC0BTVNsPqlrXEgAGS2zieYPA2VdVd2Cia+/8AOaDTf8ZVqdPIxxedA+rlcW6WBAE9zKhp7y4iYdXcSdSMsNnQNtrxVAXTy1PtxSB1p6yg2zN63sZDvNJs6oR5RzJEZlWYjeys95yvLWgyMkAuAEX7n4LN4nEFwEkkcF7DCTA4/KL+10Bm0sc6o5z6hzOcRJgCwADRbXjdVlQclLWOZ3S0dAOCLYQBcn0gD1KCtpVi0hw4La7vbVtBmHiOzptPLusm7CQZFxy91osDsV7sC2s1rwAHy8A5YDz+I6Dug0NLCVGuhjDWB4Oqvp+pOhCs6GyKky+nh6YH6XPqv7F77R2XP8PvXVpQ3MHAfqBkeq227exNoYypTdWa6hh5lznDI57R+VrXea+kxEIId4dq+FhKuX/vuFFltWUjnrPHTNkaOoKxzMUXeVxlp4RI79EbvvtgYjFuNOBRpf2VFrbNFNh1A6uk+yqMLOb3Pw/dAdRr+G6GE+W0jW2l1b4Pe6s08HDjmufdUj8rW5jqbISpiukIOj4Hflv5n+GTbmPhorf+q1XC1QlpE2Igj0XIACRJWj3M2m4F1Bx8rgSzo4C4B6hBHtxzfEYZN235ggDn0VRiHNOhPdwBV3tugXOYABcAuJNhpbrxuqavh4nj8kATmcbHshqtP+eqLc08L9rr1GlNuBt2ugDd80vDsrT+gudGV7fUEJrt264MBrXEcA4T8YCCpeZU+GdDSeJsOg4/slxmz6lO9Sm5omASCBPLNonuAyiOQ9yEEBn0TgkaFbbs7DOLxNOgCGh5Jc7kxol0czAsgs90t03Ysh1SWUA7IXN/E5/BrZ5GJPoidr7OrUtlYZpeWsD6k0xo453nM4/mghsDS8rf0NmNwj/CpiKTsoAN4dpM85uqD7VK7WU8PQBEkvdA/RIu4dXadigwOB2bUxFVlCmJe8xoTA4utwAv7LquK2nV2dsqpTq1TVfldSw7zOfK6GgVD/hBeWnkLrIfZpXazF1yYk4eqW85YWvgd7I/7V8ZDsPhQbU2Auji4NDG+3nPqg53Gg5IzBCSZ7nsNVBVsLqNtQwQPzG/aLBA/F1sxMacPRC6GeCnqiDHL9lEb9UDs0j6q13VqgYugSJHiMBnTzHL9VVMZxR2yqgZWpONgKlIz2eCg0+0NgvJzZ33gxaBYWAOgVr9n2yqHjObXY2o8AOYXglsaO8htIsfZGVGS1pA0AjmJgDuZsqyq57HtqU2nMwhwi8iYc0jqJHchB2vBUmBvlawAcg0D4BZjfDdrCYqk/wxR+8NaXMNMsz5m3AIaZIJELJN247GudmJyAkNp/laA4gZm8XHiSjfujQIgT6COOo0QYelSteR/LSrvC0OmvfSJFu0e6JoYWlSbmqO83mu6JkSbehEICptnUUhP84cuPsEBW36bRgMQJsWAR1D2ALm9SJcOq3O3pOCqExd1MepIcfgPgsFWHmN+XxlA2V0PdHZQw9HB4xw8zsUyTyo1GvoNHbM4H2XOSOq7pidh/3P7sLFtBjGxwqsaHNI6+I0FBe4/Cip5SNY91xDe7aZr4x7iZDIpNPSn5Z9SCfVdkr7XAwhxOkUPF/zFmaP/ay4CX2km/1lBebrn++YcN1fUawxrDrH0i/op969qCri8TXcfLncGwPMQ05QBOgtr1VFgtpOovFVji1zc2Uj8sgtkdYcVW18QXuLjPGPggKr18xJiOg5JcOZIQLavBFYV8egKCTLckyR9UpjsOkKA1Cm+JogIzgcz3hOovlw4AEH2KCnkUXghL2N4ucwe7kHU/vbmtE03AwPlA+CH/qGWwomNTPlFgb3FoMH/dS/1l0RVpiwaJp3GgEEHpxSvx9J05TrzmR7wZBMFBXbuYkjH1mOaGNqN8RrZmD5QfXj6rW+DJn+QsfTrsOPpZSJFCqDBH4g+T30K2VE39EFBtbYodUbOkR68CUzDbMY10uAH5TGsAgR14D1WnqUadSaZflfAIniDaQekLO43B1KbnMcMroN+HRwHEXcelkFJv3WDaNFjTZz3vPUNbAkf5iVhar7+g/nxWh33rTWpsOrKd+7iSe35VmS6/ogO2RTz4ig39VWkDOhGdsr6Fay88jHrJXz1smrlxFF3J7D7GV9E06gc0OGjgCD3CDIfaG7wtllrbZjTpdmlxeY9o9VxuqY4X/1XU/ta2mPAw9EaucajhyDAWD/AOnH2XK6rp/nVBCfMD1n6JjR8J+i8Hx7n5pBWFwUCR9VNTkg5dYUBcn0jYkGIP0QSNMjRMKXPKYXIHg3RGBf/aC34S0+zghWG3VH7OgGdNB8ZN/QIOpMqkNAI5fID/Qe6GxOHBB8o1EROg0jqLxzkpuDxHkbJ8sDXlA/ndOquEWdbX2JCDL7wYv7vjaFSIytaXD/AA5nNI7ZSuqYJubLlgggch5bLjm+t6tNxJMsMdg429irXHY7Ftw1LFtxD4JYC1oA1tY8fwlB1HaWBAIzNLhzZBc3iCCLhT1MP4tIDPOUeR5DSQeZjhz+SyX9fqU8MzFsc7EMOUvBaM7Wm0jIBMHhEqxbtAvptxNAOBd5nU3eXPwMA6O49UHKt8C777WDhlIcBHIBrYVE59113eXdintFprMY+hWECagID8o/DUbwAsA75wuVbS2XVw9RzKzCx3W4I5tP5h1CCTZbz41OGl8OmG6wLz6Lte5e2w+l4DvxMktnizWPRcy+znZ7nYnxQHZWAiRbzugWPMCTHIonaW+D31fEpBlItdGZg80gxmJ0n0QD7+bU8bG1rmGuyDo1lgB6yfVZwDkJ7I6vVc8mo90ueS5xgXJMkuPNBVsTMXMIBXsgkG1/infczaSLieqRv4p5GU99eR5rkEoEbhgQ69xMLxMgQACAAf3UbXR7lL4lv5pqg94gUZelLuaa0WPogc0z9VZ7OdPxPtHHtPqFWaDvEq0wrLW5DUcJJOn8ug6S3DMcwEWMNkaRb9pI7oZ+Ab5iSQBHHhyjhYx6ollDjPAWN+RMnU9TzsvMuNCLxe3efmewCDH727NLcjw4Fv4SOOY6HqDEcxCtt3cXhamz2YbE1SyXOMG1g/M3K6/Apd5qTXUXgvAtLQ6BLmmT1mPoFiKeUvb4k5LB2XWL/HRB2HZFKhSBp4bEUfDdcMPmyk65fNpN7q0bguTw8cxb63XB61NoLg24kwYiRwMcFb7B27iqB/snOLQfwukt/wBuyDslIOBMyOXsUza2xW12RVpMeOEi/pyWbwP2jOH/AFKQJ4lp/dEV/tVpAwaNUdRlI05TKAKlsWhhc7hLG5ahDfEqAPqtbNNpExGpi05VzYvgAdlst5t96VenlpgglzSZBFrzr3WICBzqp/f3UTtLfy6e86JhCBh0I5ppT8q85iCEheaSnsbzStp3QRlqfSpWnqE/KJSPxFg0aWQDVytBs+nmZPQd+vxOqz5V1sOv5cusG3SfnxQdApjKAAAL3iYlol0SbgcOfFJUqHTTl6X/AJznovLyCo23s4VgIs4EkHhfUFZShs8vJEgQSDqdDFl5eQHUcAxvCT/iv7BEVaka3Xl5BCas6WUL63AgJF5ADXaD8FGB1SryBcqR2i8vII8xSkWXl5AyF7KvLyDzm2lRgLy8gZUR+wjDnDmAfUER815eQf/Z"/>
          <p:cNvSpPr>
            <a:spLocks noChangeAspect="1" noChangeArrowheads="1"/>
          </p:cNvSpPr>
          <p:nvPr/>
        </p:nvSpPr>
        <p:spPr bwMode="auto">
          <a:xfrm>
            <a:off x="155575" y="-754063"/>
            <a:ext cx="1524000" cy="15811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74758" name="AutoShape 6" descr="data:image/jpeg;base64,/9j/4AAQSkZJRgABAQAAAQABAAD/2wCEAAkGBhQSERQTEhQVFRUWGBUXFxgUGBQVFxgUFxgVFBYXFhUXHCYeFxojGRQUHy8gJScpLCwsFx4xNTAqNSYsLCkBCQoKBQUFDQUFDSkYEhgpKSkpKSkpKSkpKSkpKSkpKSkpKSkpKSkpKSkpKSkpKSkpKSkpKSkpKSkpKSkpKSkpKf/AABEIAKYAoAMBIgACEQEDEQH/xAAcAAABBQEBAQAAAAAAAAAAAAAEAQIDBQYHAAj/xAA+EAABAwIDBgQDBwEGBwAAAAABAAIRAyEEEjEFBkFRYXETIoGRobHBBxQyQlLR8BUjJGKC4fEWJTNDcpKi/8QAFAEBAAAAAAAAAAAAAAAAAAAAAP/EABQRAQAAAAAAAAAAAAAAAAAAAAD/2gAMAwEAAhEDEQA/ANHTdYdh8gn5wVDQHlHYKWkIBQIXTqmylL0jn8kDXO6JraiUlNbqgeXppcnwlpMug8KYUlJl0mqfTtKAqiwaJmIpIHFbcpUTFR4a7g0eZx/yjQd0NV3kadKVVw5gN+pQGFycwgqqO8tHjmb/AOQH0VjhXB4DmEOHMEICSyEobKbxU1F0FAtKinPpQnscmVnSgiexDVQiCVE5yAenU8qUBCteiXOsgQheamsUrDCCIpgF1KXXToQOpsspaDI1QwfCKpO4oI80E8lnd7d4zh2htMjxX8T+Vv6o58lonm65FvHjjVxVVx/UQOgbYD4IB3Yh5JcSSTck6nnKttnbTLCPwd3Tb2QmzNmOq/hk6aBbnYv2YOfBqk02nUAguPpEBBmMZVztdBaeuk35kaqXdnadXDOPlJpu/KdJn8p4HVdXwO4GEogRTzHnUOb2BsFPtDY1J1N1PI0NcCIAFuoPC90FDhcSKrGvYZa4SD+6lZKzW7dV1GvUwjpIlzmHkRGYduPqtOCgPps8sqGoIU1N3lTapQCEqGoNUSaUobEiLIB6LE9Owp8qV1OboG5bpC5KQoigcGpCUuZNKBC5EUnxZRUaUqd9GECubdcj29gS3F1WnUvcfRxzA+xXWgud74UCMW94H6AY5Bov0QaTcoNY1ogTx7roeDrWAJjquXYGoaNJlRl7D6RPS6sXb3V2+U1MKybAeao4nkGt4oOnPOl0LjsSxrSXOAF9Ss3sLaNSuHsqEB7RaAQNLGDfjoqDHbMfUcXeE2rVkAeNUeBE6hrbR0QEfdv+Yue27HUTUa4REkim6/HQFX9KjIUOEwLmU5e1niRH9nIbEiwnhorCg4hoQI1sJsJ7jdLSbKCOkzzIfGUIMoymzLKGxVSZ6IK2joFLUrcEO2YHYfIJ1U2k2jUmyBC5ObYIWhjqbnZRUYTwAcCfaUS/WEDXFMzqV3IqF7ggkoVYRAqDUqvc5P8AFsgnqYloEuIaOZIAn1VTtbDU6xaAWl0tcIIIdlbUa5pg6+ZpAOuVYzfDHmpiKjOFIAAcJMEkjmZVBgdpPovD6Zyub0B+CDe7JxrQ4U6kFhMduBWl2dsRjfK1lMCSQ5us8+hXLsFtVz3lzjLs2Y6CZMmwXR9jbRBZmHAD3QWXieFiWRxI69we6uq2GYXua7uOFisVt3DPrEPpVTTeNYEh15Fhe2iP2XXfTpE1qhc/i5wy6TAAPC5QaAu84aNADb2UhB0AKpv6qWt8eA9rG5niYlmYNsRxkhBO+1WlTMOw9QHUQ5hDhzabSg07cE8nS3WymFB1MXHqLqt2dvlTxDIomKh1a6MwBuCIMFWbdoiA0kExfiPX/RAPVqfFAYs2R9XDSZYRNjHD3KrMcHsBLmEDnFvdAM14gE2AaPaLrDbxbw+MSGvLWD8LRF44vNxJ5QVc72bVNOnTpsIl4lx18rQ0RHUn4LDYio43gewA1QR1a0EECIuNLHmC0BTVNsPqlrXEgAGS2zieYPA2VdVd2Cia+/8AOaDTf8ZVqdPIxxedA+rlcW6WBAE9zKhp7y4iYdXcSdSMsNnQNtrxVAXTy1PtxSB1p6yg2zN63sZDvNJs6oR5RzJEZlWYjeys95yvLWgyMkAuAEX7n4LN4nEFwEkkcF7DCTA4/KL+10Bm0sc6o5z6hzOcRJgCwADRbXjdVlQclLWOZ3S0dAOCLYQBcn0gD1KCtpVi0hw4La7vbVtBmHiOzptPLusm7CQZFxy91osDsV7sC2s1rwAHy8A5YDz+I6Dug0NLCVGuhjDWB4Oqvp+pOhCs6GyKky+nh6YH6XPqv7F77R2XP8PvXVpQ3MHAfqBkeq227exNoYypTdWa6hh5lznDI57R+VrXea+kxEIId4dq+FhKuX/vuFFltWUjnrPHTNkaOoKxzMUXeVxlp4RI79EbvvtgYjFuNOBRpf2VFrbNFNh1A6uk+yqMLOb3Pw/dAdRr+G6GE+W0jW2l1b4Pe6s08HDjmufdUj8rW5jqbISpiukIOj4Hflv5n+GTbmPhorf+q1XC1QlpE2Igj0XIACRJWj3M2m4F1Bx8rgSzo4C4B6hBHtxzfEYZN235ggDn0VRiHNOhPdwBV3tugXOYABcAuJNhpbrxuqavh4nj8kATmcbHshqtP+eqLc08L9rr1GlNuBt2ugDd80vDsrT+gudGV7fUEJrt264MBrXEcA4T8YCCpeZU+GdDSeJsOg4/slxmz6lO9Sm5omASCBPLNonuAyiOQ9yEEBn0TgkaFbbs7DOLxNOgCGh5Jc7kxol0czAsgs90t03Ysh1SWUA7IXN/E5/BrZ5GJPoidr7OrUtlYZpeWsD6k0xo453nM4/mghsDS8rf0NmNwj/CpiKTsoAN4dpM85uqD7VK7WU8PQBEkvdA/RIu4dXadigwOB2bUxFVlCmJe8xoTA4utwAv7LquK2nV2dsqpTq1TVfldSw7zOfK6GgVD/hBeWnkLrIfZpXazF1yYk4eqW85YWvgd7I/7V8ZDsPhQbU2Auji4NDG+3nPqg53Gg5IzBCSZ7nsNVBVsLqNtQwQPzG/aLBA/F1sxMacPRC6GeCnqiDHL9lEb9UDs0j6q13VqgYugSJHiMBnTzHL9VVMZxR2yqgZWpONgKlIz2eCg0+0NgvJzZ33gxaBYWAOgVr9n2yqHjObXY2o8AOYXglsaO8htIsfZGVGS1pA0AjmJgDuZsqyq57HtqU2nMwhwi8iYc0jqJHchB2vBUmBvlawAcg0D4BZjfDdrCYqk/wxR+8NaXMNMsz5m3AIaZIJELJN247GudmJyAkNp/laA4gZm8XHiSjfujQIgT6COOo0QYelSteR/LSrvC0OmvfSJFu0e6JoYWlSbmqO83mu6JkSbehEICptnUUhP84cuPsEBW36bRgMQJsWAR1D2ALm9SJcOq3O3pOCqExd1MepIcfgPgsFWHmN+XxlA2V0PdHZQw9HB4xw8zsUyTyo1GvoNHbM4H2XOSOq7pidh/3P7sLFtBjGxwqsaHNI6+I0FBe4/Cip5SNY91xDe7aZr4x7iZDIpNPSn5Z9SCfVdkr7XAwhxOkUPF/zFmaP/ay4CX2km/1lBebrn++YcN1fUawxrDrH0i/op969qCri8TXcfLncGwPMQ05QBOgtr1VFgtpOovFVji1zc2Uj8sgtkdYcVW18QXuLjPGPggKr18xJiOg5JcOZIQLavBFYV8egKCTLckyR9UpjsOkKA1Cm+JogIzgcz3hOovlw4AEH2KCnkUXghL2N4ucwe7kHU/vbmtE03AwPlA+CH/qGWwomNTPlFgb3FoMH/dS/1l0RVpiwaJp3GgEEHpxSvx9J05TrzmR7wZBMFBXbuYkjH1mOaGNqN8RrZmD5QfXj6rW+DJn+QsfTrsOPpZSJFCqDBH4g+T30K2VE39EFBtbYodUbOkR68CUzDbMY10uAH5TGsAgR14D1WnqUadSaZflfAIniDaQekLO43B1KbnMcMroN+HRwHEXcelkFJv3WDaNFjTZz3vPUNbAkf5iVhar7+g/nxWh33rTWpsOrKd+7iSe35VmS6/ogO2RTz4ig39VWkDOhGdsr6Fay88jHrJXz1smrlxFF3J7D7GV9E06gc0OGjgCD3CDIfaG7wtllrbZjTpdmlxeY9o9VxuqY4X/1XU/ta2mPAw9EaucajhyDAWD/AOnH2XK6rp/nVBCfMD1n6JjR8J+i8Hx7n5pBWFwUCR9VNTkg5dYUBcn0jYkGIP0QSNMjRMKXPKYXIHg3RGBf/aC34S0+zghWG3VH7OgGdNB8ZN/QIOpMqkNAI5fID/Qe6GxOHBB8o1EROg0jqLxzkpuDxHkbJ8sDXlA/ndOquEWdbX2JCDL7wYv7vjaFSIytaXD/AA5nNI7ZSuqYJubLlgggch5bLjm+t6tNxJMsMdg429irXHY7Ftw1LFtxD4JYC1oA1tY8fwlB1HaWBAIzNLhzZBc3iCCLhT1MP4tIDPOUeR5DSQeZjhz+SyX9fqU8MzFsc7EMOUvBaM7Wm0jIBMHhEqxbtAvptxNAOBd5nU3eXPwMA6O49UHKt8C777WDhlIcBHIBrYVE59113eXdintFprMY+hWECagID8o/DUbwAsA75wuVbS2XVw9RzKzCx3W4I5tP5h1CCTZbz41OGl8OmG6wLz6Lte5e2w+l4DvxMktnizWPRcy+znZ7nYnxQHZWAiRbzugWPMCTHIonaW+D31fEpBlItdGZg80gxmJ0n0QD7+bU8bG1rmGuyDo1lgB6yfVZwDkJ7I6vVc8mo90ueS5xgXJMkuPNBVsTMXMIBXsgkG1/infczaSLieqRv4p5GU99eR5rkEoEbhgQ69xMLxMgQACAAf3UbXR7lL4lv5pqg94gUZelLuaa0WPogc0z9VZ7OdPxPtHHtPqFWaDvEq0wrLW5DUcJJOn8ug6S3DMcwEWMNkaRb9pI7oZ+Ab5iSQBHHhyjhYx6ollDjPAWN+RMnU9TzsvMuNCLxe3efmewCDH727NLcjw4Fv4SOOY6HqDEcxCtt3cXhamz2YbE1SyXOMG1g/M3K6/Apd5qTXUXgvAtLQ6BLmmT1mPoFiKeUvb4k5LB2XWL/HRB2HZFKhSBp4bEUfDdcMPmyk65fNpN7q0bguTw8cxb63XB61NoLg24kwYiRwMcFb7B27iqB/snOLQfwukt/wBuyDslIOBMyOXsUza2xW12RVpMeOEi/pyWbwP2jOH/AFKQJ4lp/dEV/tVpAwaNUdRlI05TKAKlsWhhc7hLG5ahDfEqAPqtbNNpExGpi05VzYvgAdlst5t96VenlpgglzSZBFrzr3WICBzqp/f3UTtLfy6e86JhCBh0I5ppT8q85iCEheaSnsbzStp3QRlqfSpWnqE/KJSPxFg0aWQDVytBs+nmZPQd+vxOqz5V1sOv5cusG3SfnxQdApjKAAAL3iYlol0SbgcOfFJUqHTTl6X/AJznovLyCo23s4VgIs4EkHhfUFZShs8vJEgQSDqdDFl5eQHUcAxvCT/iv7BEVaka3Xl5BCas6WUL63AgJF5ADXaD8FGB1SryBcqR2i8vII8xSkWXl5AyF7KvLyDzm2lRgLy8gZUR+wjDnDmAfUER815eQf/Z"/>
          <p:cNvSpPr>
            <a:spLocks noChangeAspect="1" noChangeArrowheads="1"/>
          </p:cNvSpPr>
          <p:nvPr/>
        </p:nvSpPr>
        <p:spPr bwMode="auto">
          <a:xfrm>
            <a:off x="155575" y="-754063"/>
            <a:ext cx="1524000" cy="15811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74760" name="AutoShape 8" descr="data:image/jpeg;base64,/9j/4AAQSkZJRgABAQAAAQABAAD/2wCEAAkGBhQSERQTEhQVFRUWGBUXFxgUGBQVFxgUFxgVFBYXFhUXHCYeFxojGRQUHy8gJScpLCwsFx4xNTAqNSYsLCkBCQoKBQUFDQUFDSkYEhgpKSkpKSkpKSkpKSkpKSkpKSkpKSkpKSkpKSkpKSkpKSkpKSkpKSkpKSkpKSkpKSkpKf/AABEIAKYAoAMBIgACEQEDEQH/xAAcAAABBQEBAQAAAAAAAAAAAAAEAQIDBQYHAAj/xAA+EAABAwIDBgQDBwEGBwAAAAABAAIRAyEEEjEFBkFRYXETIoGRobHBBxQyQlLR8BUjJGKC4fEWJTNDcpKi/8QAFAEBAAAAAAAAAAAAAAAAAAAAAP/EABQRAQAAAAAAAAAAAAAAAAAAAAD/2gAMAwEAAhEDEQA/ANHTdYdh8gn5wVDQHlHYKWkIBQIXTqmylL0jn8kDXO6JraiUlNbqgeXppcnwlpMug8KYUlJl0mqfTtKAqiwaJmIpIHFbcpUTFR4a7g0eZx/yjQd0NV3kadKVVw5gN+pQGFycwgqqO8tHjmb/AOQH0VjhXB4DmEOHMEICSyEobKbxU1F0FAtKinPpQnscmVnSgiexDVQiCVE5yAenU8qUBCteiXOsgQheamsUrDCCIpgF1KXXToQOpsspaDI1QwfCKpO4oI80E8lnd7d4zh2htMjxX8T+Vv6o58lonm65FvHjjVxVVx/UQOgbYD4IB3Yh5JcSSTck6nnKttnbTLCPwd3Tb2QmzNmOq/hk6aBbnYv2YOfBqk02nUAguPpEBBmMZVztdBaeuk35kaqXdnadXDOPlJpu/KdJn8p4HVdXwO4GEogRTzHnUOb2BsFPtDY1J1N1PI0NcCIAFuoPC90FDhcSKrGvYZa4SD+6lZKzW7dV1GvUwjpIlzmHkRGYduPqtOCgPps8sqGoIU1N3lTapQCEqGoNUSaUobEiLIB6LE9Owp8qV1OboG5bpC5KQoigcGpCUuZNKBC5EUnxZRUaUqd9GECubdcj29gS3F1WnUvcfRxzA+xXWgud74UCMW94H6AY5Bov0QaTcoNY1ogTx7roeDrWAJjquXYGoaNJlRl7D6RPS6sXb3V2+U1MKybAeao4nkGt4oOnPOl0LjsSxrSXOAF9Ss3sLaNSuHsqEB7RaAQNLGDfjoqDHbMfUcXeE2rVkAeNUeBE6hrbR0QEfdv+Yue27HUTUa4REkim6/HQFX9KjIUOEwLmU5e1niRH9nIbEiwnhorCg4hoQI1sJsJ7jdLSbKCOkzzIfGUIMoymzLKGxVSZ6IK2joFLUrcEO2YHYfIJ1U2k2jUmyBC5ObYIWhjqbnZRUYTwAcCfaUS/WEDXFMzqV3IqF7ggkoVYRAqDUqvc5P8AFsgnqYloEuIaOZIAn1VTtbDU6xaAWl0tcIIIdlbUa5pg6+ZpAOuVYzfDHmpiKjOFIAAcJMEkjmZVBgdpPovD6Zyub0B+CDe7JxrQ4U6kFhMduBWl2dsRjfK1lMCSQ5us8+hXLsFtVz3lzjLs2Y6CZMmwXR9jbRBZmHAD3QWXieFiWRxI69we6uq2GYXua7uOFisVt3DPrEPpVTTeNYEh15Fhe2iP2XXfTpE1qhc/i5wy6TAAPC5QaAu84aNADb2UhB0AKpv6qWt8eA9rG5niYlmYNsRxkhBO+1WlTMOw9QHUQ5hDhzabSg07cE8nS3WymFB1MXHqLqt2dvlTxDIomKh1a6MwBuCIMFWbdoiA0kExfiPX/RAPVqfFAYs2R9XDSZYRNjHD3KrMcHsBLmEDnFvdAM14gE2AaPaLrDbxbw+MSGvLWD8LRF44vNxJ5QVc72bVNOnTpsIl4lx18rQ0RHUn4LDYio43gewA1QR1a0EECIuNLHmC0BTVNsPqlrXEgAGS2zieYPA2VdVd2Cia+/8AOaDTf8ZVqdPIxxedA+rlcW6WBAE9zKhp7y4iYdXcSdSMsNnQNtrxVAXTy1PtxSB1p6yg2zN63sZDvNJs6oR5RzJEZlWYjeys95yvLWgyMkAuAEX7n4LN4nEFwEkkcF7DCTA4/KL+10Bm0sc6o5z6hzOcRJgCwADRbXjdVlQclLWOZ3S0dAOCLYQBcn0gD1KCtpVi0hw4La7vbVtBmHiOzptPLusm7CQZFxy91osDsV7sC2s1rwAHy8A5YDz+I6Dug0NLCVGuhjDWB4Oqvp+pOhCs6GyKky+nh6YH6XPqv7F77R2XP8PvXVpQ3MHAfqBkeq227exNoYypTdWa6hh5lznDI57R+VrXea+kxEIId4dq+FhKuX/vuFFltWUjnrPHTNkaOoKxzMUXeVxlp4RI79EbvvtgYjFuNOBRpf2VFrbNFNh1A6uk+yqMLOb3Pw/dAdRr+G6GE+W0jW2l1b4Pe6s08HDjmufdUj8rW5jqbISpiukIOj4Hflv5n+GTbmPhorf+q1XC1QlpE2Igj0XIACRJWj3M2m4F1Bx8rgSzo4C4B6hBHtxzfEYZN235ggDn0VRiHNOhPdwBV3tugXOYABcAuJNhpbrxuqavh4nj8kATmcbHshqtP+eqLc08L9rr1GlNuBt2ugDd80vDsrT+gudGV7fUEJrt264MBrXEcA4T8YCCpeZU+GdDSeJsOg4/slxmz6lO9Sm5omASCBPLNonuAyiOQ9yEEBn0TgkaFbbs7DOLxNOgCGh5Jc7kxol0czAsgs90t03Ysh1SWUA7IXN/E5/BrZ5GJPoidr7OrUtlYZpeWsD6k0xo453nM4/mghsDS8rf0NmNwj/CpiKTsoAN4dpM85uqD7VK7WU8PQBEkvdA/RIu4dXadigwOB2bUxFVlCmJe8xoTA4utwAv7LquK2nV2dsqpTq1TVfldSw7zOfK6GgVD/hBeWnkLrIfZpXazF1yYk4eqW85YWvgd7I/7V8ZDsPhQbU2Auji4NDG+3nPqg53Gg5IzBCSZ7nsNVBVsLqNtQwQPzG/aLBA/F1sxMacPRC6GeCnqiDHL9lEb9UDs0j6q13VqgYugSJHiMBnTzHL9VVMZxR2yqgZWpONgKlIz2eCg0+0NgvJzZ33gxaBYWAOgVr9n2yqHjObXY2o8AOYXglsaO8htIsfZGVGS1pA0AjmJgDuZsqyq57HtqU2nMwhwi8iYc0jqJHchB2vBUmBvlawAcg0D4BZjfDdrCYqk/wxR+8NaXMNMsz5m3AIaZIJELJN247GudmJyAkNp/laA4gZm8XHiSjfujQIgT6COOo0QYelSteR/LSrvC0OmvfSJFu0e6JoYWlSbmqO83mu6JkSbehEICptnUUhP84cuPsEBW36bRgMQJsWAR1D2ALm9SJcOq3O3pOCqExd1MepIcfgPgsFWHmN+XxlA2V0PdHZQw9HB4xw8zsUyTyo1GvoNHbM4H2XOSOq7pidh/3P7sLFtBjGxwqsaHNI6+I0FBe4/Cip5SNY91xDe7aZr4x7iZDIpNPSn5Z9SCfVdkr7XAwhxOkUPF/zFmaP/ay4CX2km/1lBebrn++YcN1fUawxrDrH0i/op969qCri8TXcfLncGwPMQ05QBOgtr1VFgtpOovFVji1zc2Uj8sgtkdYcVW18QXuLjPGPggKr18xJiOg5JcOZIQLavBFYV8egKCTLckyR9UpjsOkKA1Cm+JogIzgcz3hOovlw4AEH2KCnkUXghL2N4ucwe7kHU/vbmtE03AwPlA+CH/qGWwomNTPlFgb3FoMH/dS/1l0RVpiwaJp3GgEEHpxSvx9J05TrzmR7wZBMFBXbuYkjH1mOaGNqN8RrZmD5QfXj6rW+DJn+QsfTrsOPpZSJFCqDBH4g+T30K2VE39EFBtbYodUbOkR68CUzDbMY10uAH5TGsAgR14D1WnqUadSaZflfAIniDaQekLO43B1KbnMcMroN+HRwHEXcelkFJv3WDaNFjTZz3vPUNbAkf5iVhar7+g/nxWh33rTWpsOrKd+7iSe35VmS6/ogO2RTz4ig39VWkDOhGdsr6Fay88jHrJXz1smrlxFF3J7D7GV9E06gc0OGjgCD3CDIfaG7wtllrbZjTpdmlxeY9o9VxuqY4X/1XU/ta2mPAw9EaucajhyDAWD/AOnH2XK6rp/nVBCfMD1n6JjR8J+i8Hx7n5pBWFwUCR9VNTkg5dYUBcn0jYkGIP0QSNMjRMKXPKYXIHg3RGBf/aC34S0+zghWG3VH7OgGdNB8ZN/QIOpMqkNAI5fID/Qe6GxOHBB8o1EROg0jqLxzkpuDxHkbJ8sDXlA/ndOquEWdbX2JCDL7wYv7vjaFSIytaXD/AA5nNI7ZSuqYJubLlgggch5bLjm+t6tNxJMsMdg429irXHY7Ftw1LFtxD4JYC1oA1tY8fwlB1HaWBAIzNLhzZBc3iCCLhT1MP4tIDPOUeR5DSQeZjhz+SyX9fqU8MzFsc7EMOUvBaM7Wm0jIBMHhEqxbtAvptxNAOBd5nU3eXPwMA6O49UHKt8C777WDhlIcBHIBrYVE59113eXdintFprMY+hWECagID8o/DUbwAsA75wuVbS2XVw9RzKzCx3W4I5tP5h1CCTZbz41OGl8OmG6wLz6Lte5e2w+l4DvxMktnizWPRcy+znZ7nYnxQHZWAiRbzugWPMCTHIonaW+D31fEpBlItdGZg80gxmJ0n0QD7+bU8bG1rmGuyDo1lgB6yfVZwDkJ7I6vVc8mo90ueS5xgXJMkuPNBVsTMXMIBXsgkG1/infczaSLieqRv4p5GU99eR5rkEoEbhgQ69xMLxMgQACAAf3UbXR7lL4lv5pqg94gUZelLuaa0WPogc0z9VZ7OdPxPtHHtPqFWaDvEq0wrLW5DUcJJOn8ug6S3DMcwEWMNkaRb9pI7oZ+Ab5iSQBHHhyjhYx6ollDjPAWN+RMnU9TzsvMuNCLxe3efmewCDH727NLcjw4Fv4SOOY6HqDEcxCtt3cXhamz2YbE1SyXOMG1g/M3K6/Apd5qTXUXgvAtLQ6BLmmT1mPoFiKeUvb4k5LB2XWL/HRB2HZFKhSBp4bEUfDdcMPmyk65fNpN7q0bguTw8cxb63XB61NoLg24kwYiRwMcFb7B27iqB/snOLQfwukt/wBuyDslIOBMyOXsUza2xW12RVpMeOEi/pyWbwP2jOH/AFKQJ4lp/dEV/tVpAwaNUdRlI05TKAKlsWhhc7hLG5ahDfEqAPqtbNNpExGpi05VzYvgAdlst5t96VenlpgglzSZBFrzr3WICBzqp/f3UTtLfy6e86JhCBh0I5ppT8q85iCEheaSnsbzStp3QRlqfSpWnqE/KJSPxFg0aWQDVytBs+nmZPQd+vxOqz5V1sOv5cusG3SfnxQdApjKAAAL3iYlol0SbgcOfFJUqHTTl6X/AJznovLyCo23s4VgIs4EkHhfUFZShs8vJEgQSDqdDFl5eQHUcAxvCT/iv7BEVaka3Xl5BCas6WUL63AgJF5ADXaD8FGB1SryBcqR2i8vII8xSkWXl5AyF7KvLyDzm2lRgLy8gZUR+wjDnDmAfUER815eQf/Z"/>
          <p:cNvSpPr>
            <a:spLocks noChangeAspect="1" noChangeArrowheads="1"/>
          </p:cNvSpPr>
          <p:nvPr/>
        </p:nvSpPr>
        <p:spPr bwMode="auto">
          <a:xfrm>
            <a:off x="155575" y="-754063"/>
            <a:ext cx="1524000" cy="15811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1" name="TextBox 10"/>
          <p:cNvSpPr txBox="1"/>
          <p:nvPr/>
        </p:nvSpPr>
        <p:spPr>
          <a:xfrm>
            <a:off x="285720" y="1714488"/>
            <a:ext cx="8572560" cy="4801314"/>
          </a:xfrm>
          <a:prstGeom prst="rect">
            <a:avLst/>
          </a:prstGeom>
          <a:noFill/>
        </p:spPr>
        <p:txBody>
          <a:bodyPr wrap="square" rtlCol="0">
            <a:spAutoFit/>
          </a:bodyPr>
          <a:lstStyle/>
          <a:p>
            <a:r>
              <a:rPr lang="en-NZ" dirty="0" smtClean="0"/>
              <a:t>Williams notes that there is </a:t>
            </a:r>
            <a:r>
              <a:rPr lang="en-NZ" u="sng" dirty="0" smtClean="0"/>
              <a:t>one way of describing this situation</a:t>
            </a:r>
            <a:r>
              <a:rPr lang="en-NZ" dirty="0" smtClean="0"/>
              <a:t> which supports the idea that personal identity depends only on psychological continuity. </a:t>
            </a:r>
            <a:endParaRPr lang="en-US" dirty="0" smtClean="0"/>
          </a:p>
          <a:p>
            <a:r>
              <a:rPr lang="en-NZ" dirty="0" smtClean="0"/>
              <a:t>Imagine </a:t>
            </a:r>
            <a:r>
              <a:rPr lang="en-NZ" dirty="0" smtClean="0"/>
              <a:t>that before the switch, A chooses A’s body with B’s mind to get the torture, and B’s body with A’s mind to get the $10 000. Then the switch happens, and the torture and the money are distributed</a:t>
            </a:r>
            <a:r>
              <a:rPr lang="en-NZ" dirty="0" smtClean="0"/>
              <a:t>.</a:t>
            </a:r>
          </a:p>
          <a:p>
            <a:pPr>
              <a:buFontTx/>
              <a:buChar char="-"/>
            </a:pPr>
            <a:endParaRPr lang="en-US" dirty="0" smtClean="0"/>
          </a:p>
          <a:p>
            <a:pPr marL="355600"/>
            <a:r>
              <a:rPr lang="en-NZ" dirty="0" smtClean="0">
                <a:solidFill>
                  <a:srgbClr val="C00000"/>
                </a:solidFill>
              </a:rPr>
              <a:t>B’s </a:t>
            </a:r>
            <a:r>
              <a:rPr lang="en-NZ" dirty="0" smtClean="0">
                <a:solidFill>
                  <a:srgbClr val="C00000"/>
                </a:solidFill>
              </a:rPr>
              <a:t>body with A’s mind will </a:t>
            </a:r>
            <a:r>
              <a:rPr lang="en-NZ" dirty="0" smtClean="0">
                <a:solidFill>
                  <a:srgbClr val="C00000"/>
                </a:solidFill>
              </a:rPr>
              <a:t>say things like: </a:t>
            </a:r>
            <a:r>
              <a:rPr lang="en-NZ" b="1" i="1" dirty="0" smtClean="0">
                <a:solidFill>
                  <a:srgbClr val="C00000"/>
                </a:solidFill>
              </a:rPr>
              <a:t>“I remember making this choice and I’m very pleased with the outcome.” </a:t>
            </a:r>
            <a:endParaRPr lang="en-US" dirty="0" smtClean="0">
              <a:solidFill>
                <a:srgbClr val="C00000"/>
              </a:solidFill>
            </a:endParaRPr>
          </a:p>
          <a:p>
            <a:pPr marL="355600"/>
            <a:r>
              <a:rPr lang="en-NZ" dirty="0" smtClean="0">
                <a:solidFill>
                  <a:srgbClr val="C00000"/>
                </a:solidFill>
              </a:rPr>
              <a:t>A’s </a:t>
            </a:r>
            <a:r>
              <a:rPr lang="en-NZ" dirty="0" smtClean="0">
                <a:solidFill>
                  <a:srgbClr val="C00000"/>
                </a:solidFill>
              </a:rPr>
              <a:t>body with B’s mind will </a:t>
            </a:r>
            <a:r>
              <a:rPr lang="en-NZ" dirty="0" smtClean="0">
                <a:solidFill>
                  <a:srgbClr val="C00000"/>
                </a:solidFill>
              </a:rPr>
              <a:t>say things like: </a:t>
            </a:r>
            <a:r>
              <a:rPr lang="en-NZ" b="1" i="1" dirty="0" smtClean="0">
                <a:solidFill>
                  <a:srgbClr val="C00000"/>
                </a:solidFill>
              </a:rPr>
              <a:t>“I didn’t want this! Why did the other guy get to choose what would happen to me</a:t>
            </a:r>
            <a:r>
              <a:rPr lang="en-NZ" b="1" i="1" dirty="0" smtClean="0">
                <a:solidFill>
                  <a:srgbClr val="C00000"/>
                </a:solidFill>
              </a:rPr>
              <a:t>?”</a:t>
            </a:r>
            <a:r>
              <a:rPr lang="en-NZ" dirty="0" smtClean="0">
                <a:solidFill>
                  <a:srgbClr val="C00000"/>
                </a:solidFill>
              </a:rPr>
              <a:t>…</a:t>
            </a:r>
          </a:p>
          <a:p>
            <a:endParaRPr lang="en-NZ" dirty="0" smtClean="0"/>
          </a:p>
          <a:p>
            <a:r>
              <a:rPr lang="en-NZ" dirty="0" smtClean="0"/>
              <a:t>So </a:t>
            </a:r>
            <a:r>
              <a:rPr lang="en-NZ" dirty="0" smtClean="0"/>
              <a:t>it does </a:t>
            </a:r>
            <a:r>
              <a:rPr lang="en-NZ" i="1" dirty="0" smtClean="0"/>
              <a:t>seem</a:t>
            </a:r>
            <a:r>
              <a:rPr lang="en-NZ" dirty="0" smtClean="0"/>
              <a:t> as though 2 persons have swapped bodies. </a:t>
            </a:r>
            <a:endParaRPr lang="en-US" dirty="0" smtClean="0"/>
          </a:p>
          <a:p>
            <a:r>
              <a:rPr lang="en-NZ" dirty="0" smtClean="0"/>
              <a:t> </a:t>
            </a:r>
            <a:endParaRPr lang="en-US" dirty="0" smtClean="0"/>
          </a:p>
          <a:p>
            <a:r>
              <a:rPr lang="en-NZ" i="1" dirty="0" smtClean="0"/>
              <a:t>But is this the best way of describing the situation?</a:t>
            </a:r>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1">
                                            <p:txEl>
                                              <p:pRg st="1" end="1"/>
                                            </p:txEl>
                                          </p:spTgt>
                                        </p:tgtEl>
                                        <p:attrNameLst>
                                          <p:attrName>style.visibility</p:attrName>
                                        </p:attrNameLst>
                                      </p:cBhvr>
                                      <p:to>
                                        <p:strVal val="visible"/>
                                      </p:to>
                                    </p:set>
                                    <p:animEffect transition="in" filter="blinds(horizontal)">
                                      <p:cBhvr>
                                        <p:cTn id="7" dur="500"/>
                                        <p:tgtEl>
                                          <p:spTgt spid="11">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1">
                                            <p:txEl>
                                              <p:pRg st="3" end="3"/>
                                            </p:txEl>
                                          </p:spTgt>
                                        </p:tgtEl>
                                        <p:attrNameLst>
                                          <p:attrName>style.visibility</p:attrName>
                                        </p:attrNameLst>
                                      </p:cBhvr>
                                      <p:to>
                                        <p:strVal val="visible"/>
                                      </p:to>
                                    </p:set>
                                    <p:animEffect transition="in" filter="blinds(horizontal)">
                                      <p:cBhvr>
                                        <p:cTn id="12" dur="500"/>
                                        <p:tgtEl>
                                          <p:spTgt spid="11">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1">
                                            <p:txEl>
                                              <p:pRg st="4" end="4"/>
                                            </p:txEl>
                                          </p:spTgt>
                                        </p:tgtEl>
                                        <p:attrNameLst>
                                          <p:attrName>style.visibility</p:attrName>
                                        </p:attrNameLst>
                                      </p:cBhvr>
                                      <p:to>
                                        <p:strVal val="visible"/>
                                      </p:to>
                                    </p:set>
                                    <p:animEffect transition="in" filter="blinds(horizontal)">
                                      <p:cBhvr>
                                        <p:cTn id="17" dur="500"/>
                                        <p:tgtEl>
                                          <p:spTgt spid="11">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1">
                                            <p:txEl>
                                              <p:pRg st="6" end="6"/>
                                            </p:txEl>
                                          </p:spTgt>
                                        </p:tgtEl>
                                        <p:attrNameLst>
                                          <p:attrName>style.visibility</p:attrName>
                                        </p:attrNameLst>
                                      </p:cBhvr>
                                      <p:to>
                                        <p:strVal val="visible"/>
                                      </p:to>
                                    </p:set>
                                    <p:animEffect transition="in" filter="blinds(horizontal)">
                                      <p:cBhvr>
                                        <p:cTn id="22" dur="500"/>
                                        <p:tgtEl>
                                          <p:spTgt spid="11">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11">
                                            <p:txEl>
                                              <p:pRg st="8" end="8"/>
                                            </p:txEl>
                                          </p:spTgt>
                                        </p:tgtEl>
                                        <p:attrNameLst>
                                          <p:attrName>style.visibility</p:attrName>
                                        </p:attrNameLst>
                                      </p:cBhvr>
                                      <p:to>
                                        <p:strVal val="visible"/>
                                      </p:to>
                                    </p:set>
                                    <p:animEffect transition="in" filter="blinds(horizontal)">
                                      <p:cBhvr>
                                        <p:cTn id="27" dur="500"/>
                                        <p:tgtEl>
                                          <p:spTgt spid="11">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5</a:t>
            </a:r>
            <a:endParaRPr lang="en-US" sz="2800" dirty="0">
              <a:solidFill>
                <a:srgbClr val="FFFFFF"/>
              </a:solidFill>
            </a:endParaRPr>
          </a:p>
        </p:txBody>
      </p:sp>
      <p:sp>
        <p:nvSpPr>
          <p:cNvPr id="4" name="2 CuadroTexto"/>
          <p:cNvSpPr txBox="1">
            <a:spLocks noChangeArrowheads="1"/>
          </p:cNvSpPr>
          <p:nvPr/>
        </p:nvSpPr>
        <p:spPr bwMode="auto">
          <a:xfrm>
            <a:off x="2928926" y="0"/>
            <a:ext cx="4357718" cy="1569660"/>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chemeClr val="bg1"/>
                </a:solidFill>
              </a:rPr>
              <a:t>Personal Identity: Locke - Memory</a:t>
            </a:r>
            <a:endParaRPr lang="en-US" sz="1600" dirty="0" smtClean="0">
              <a:solidFill>
                <a:schemeClr val="bg1"/>
              </a:solidFill>
            </a:endParaRPr>
          </a:p>
          <a:p>
            <a:r>
              <a:rPr lang="en-US" sz="1600" i="1" dirty="0" smtClean="0">
                <a:solidFill>
                  <a:schemeClr val="bg1"/>
                </a:solidFill>
              </a:rPr>
              <a:t>Personal Identity: </a:t>
            </a:r>
            <a:r>
              <a:rPr lang="en-US" sz="1600" i="1" dirty="0" err="1" smtClean="0">
                <a:solidFill>
                  <a:schemeClr val="bg1"/>
                </a:solidFill>
              </a:rPr>
              <a:t>Parfit</a:t>
            </a:r>
            <a:r>
              <a:rPr lang="en-US" sz="1600" i="1" dirty="0" smtClean="0">
                <a:solidFill>
                  <a:schemeClr val="bg1"/>
                </a:solidFill>
              </a:rPr>
              <a:t> - Nihilism</a:t>
            </a:r>
            <a:endParaRPr lang="en-US" sz="1600" dirty="0" smtClean="0">
              <a:solidFill>
                <a:schemeClr val="bg1"/>
              </a:solidFill>
            </a:endParaRPr>
          </a:p>
          <a:p>
            <a:r>
              <a:rPr lang="en-US" sz="1600" i="1" dirty="0" smtClean="0">
                <a:solidFill>
                  <a:srgbClr val="FF6730"/>
                </a:solidFill>
              </a:rPr>
              <a:t>Williams</a:t>
            </a:r>
            <a:r>
              <a:rPr lang="en-US" sz="1600" i="1" dirty="0" smtClean="0">
                <a:solidFill>
                  <a:srgbClr val="FF6730"/>
                </a:solidFill>
              </a:rPr>
              <a:t>: The Self and the Future</a:t>
            </a:r>
            <a:endParaRPr lang="en-US" sz="1600" dirty="0" smtClean="0">
              <a:solidFill>
                <a:srgbClr val="FF6730"/>
              </a:solidFill>
            </a:endParaRPr>
          </a:p>
          <a:p>
            <a:r>
              <a:rPr lang="en-US" sz="1600" i="1" dirty="0" smtClean="0">
                <a:solidFill>
                  <a:schemeClr val="bg1"/>
                </a:solidFill>
              </a:rPr>
              <a:t>Personal Identity and </a:t>
            </a:r>
            <a:r>
              <a:rPr lang="en-US" sz="1600" i="1" dirty="0" err="1" smtClean="0">
                <a:solidFill>
                  <a:schemeClr val="bg1"/>
                </a:solidFill>
              </a:rPr>
              <a:t>Indexicality</a:t>
            </a:r>
            <a:endParaRPr lang="en-US" sz="1600" i="1" dirty="0" smtClean="0">
              <a:solidFill>
                <a:schemeClr val="bg1"/>
              </a:solidFill>
            </a:endParaRPr>
          </a:p>
          <a:p>
            <a:r>
              <a:rPr lang="en-US" sz="1600" i="1" dirty="0" smtClean="0">
                <a:solidFill>
                  <a:schemeClr val="bg1"/>
                </a:solidFill>
              </a:rPr>
              <a:t>Final Reflection</a:t>
            </a:r>
            <a:endParaRPr lang="en-US" sz="1600" dirty="0" smtClean="0">
              <a:solidFill>
                <a:schemeClr val="bg1"/>
              </a:solidFill>
            </a:endParaRPr>
          </a:p>
          <a:p>
            <a:r>
              <a:rPr lang="en-US" sz="1600" i="1" dirty="0" smtClean="0">
                <a:solidFill>
                  <a:schemeClr val="bg1"/>
                </a:solidFill>
              </a:rPr>
              <a:t>	</a:t>
            </a:r>
            <a:endParaRPr lang="en-US" sz="1600" dirty="0">
              <a:solidFill>
                <a:schemeClr val="bg1"/>
              </a:solidFill>
              <a:latin typeface="Verdana" charset="0"/>
            </a:endParaRPr>
          </a:p>
        </p:txBody>
      </p:sp>
      <p:sp>
        <p:nvSpPr>
          <p:cNvPr id="74754" name="AutoShape 2" descr="data:image/jpeg;base64,/9j/4AAQSkZJRgABAQAAAQABAAD/2wCEAAkGBhQSERQTEhQVFRUWGBUXFxgUGBQVFxgUFxgVFBYXFhUXHCYeFxojGRQUHy8gJScpLCwsFx4xNTAqNSYsLCkBCQoKBQUFDQUFDSkYEhgpKSkpKSkpKSkpKSkpKSkpKSkpKSkpKSkpKSkpKSkpKSkpKSkpKSkpKSkpKSkpKSkpKf/AABEIAKYAoAMBIgACEQEDEQH/xAAcAAABBQEBAQAAAAAAAAAAAAAEAQIDBQYHAAj/xAA+EAABAwIDBgQDBwEGBwAAAAABAAIRAyEEEjEFBkFRYXETIoGRobHBBxQyQlLR8BUjJGKC4fEWJTNDcpKi/8QAFAEBAAAAAAAAAAAAAAAAAAAAAP/EABQRAQAAAAAAAAAAAAAAAAAAAAD/2gAMAwEAAhEDEQA/ANHTdYdh8gn5wVDQHlHYKWkIBQIXTqmylL0jn8kDXO6JraiUlNbqgeXppcnwlpMug8KYUlJl0mqfTtKAqiwaJmIpIHFbcpUTFR4a7g0eZx/yjQd0NV3kadKVVw5gN+pQGFycwgqqO8tHjmb/AOQH0VjhXB4DmEOHMEICSyEobKbxU1F0FAtKinPpQnscmVnSgiexDVQiCVE5yAenU8qUBCteiXOsgQheamsUrDCCIpgF1KXXToQOpsspaDI1QwfCKpO4oI80E8lnd7d4zh2htMjxX8T+Vv6o58lonm65FvHjjVxVVx/UQOgbYD4IB3Yh5JcSSTck6nnKttnbTLCPwd3Tb2QmzNmOq/hk6aBbnYv2YOfBqk02nUAguPpEBBmMZVztdBaeuk35kaqXdnadXDOPlJpu/KdJn8p4HVdXwO4GEogRTzHnUOb2BsFPtDY1J1N1PI0NcCIAFuoPC90FDhcSKrGvYZa4SD+6lZKzW7dV1GvUwjpIlzmHkRGYduPqtOCgPps8sqGoIU1N3lTapQCEqGoNUSaUobEiLIB6LE9Owp8qV1OboG5bpC5KQoigcGpCUuZNKBC5EUnxZRUaUqd9GECubdcj29gS3F1WnUvcfRxzA+xXWgud74UCMW94H6AY5Bov0QaTcoNY1ogTx7roeDrWAJjquXYGoaNJlRl7D6RPS6sXb3V2+U1MKybAeao4nkGt4oOnPOl0LjsSxrSXOAF9Ss3sLaNSuHsqEB7RaAQNLGDfjoqDHbMfUcXeE2rVkAeNUeBE6hrbR0QEfdv+Yue27HUTUa4REkim6/HQFX9KjIUOEwLmU5e1niRH9nIbEiwnhorCg4hoQI1sJsJ7jdLSbKCOkzzIfGUIMoymzLKGxVSZ6IK2joFLUrcEO2YHYfIJ1U2k2jUmyBC5ObYIWhjqbnZRUYTwAcCfaUS/WEDXFMzqV3IqF7ggkoVYRAqDUqvc5P8AFsgnqYloEuIaOZIAn1VTtbDU6xaAWl0tcIIIdlbUa5pg6+ZpAOuVYzfDHmpiKjOFIAAcJMEkjmZVBgdpPovD6Zyub0B+CDe7JxrQ4U6kFhMduBWl2dsRjfK1lMCSQ5us8+hXLsFtVz3lzjLs2Y6CZMmwXR9jbRBZmHAD3QWXieFiWRxI69we6uq2GYXua7uOFisVt3DPrEPpVTTeNYEh15Fhe2iP2XXfTpE1qhc/i5wy6TAAPC5QaAu84aNADb2UhB0AKpv6qWt8eA9rG5niYlmYNsRxkhBO+1WlTMOw9QHUQ5hDhzabSg07cE8nS3WymFB1MXHqLqt2dvlTxDIomKh1a6MwBuCIMFWbdoiA0kExfiPX/RAPVqfFAYs2R9XDSZYRNjHD3KrMcHsBLmEDnFvdAM14gE2AaPaLrDbxbw+MSGvLWD8LRF44vNxJ5QVc72bVNOnTpsIl4lx18rQ0RHUn4LDYio43gewA1QR1a0EECIuNLHmC0BTVNsPqlrXEgAGS2zieYPA2VdVd2Cia+/8AOaDTf8ZVqdPIxxedA+rlcW6WBAE9zKhp7y4iYdXcSdSMsNnQNtrxVAXTy1PtxSB1p6yg2zN63sZDvNJs6oR5RzJEZlWYjeys95yvLWgyMkAuAEX7n4LN4nEFwEkkcF7DCTA4/KL+10Bm0sc6o5z6hzOcRJgCwADRbXjdVlQclLWOZ3S0dAOCLYQBcn0gD1KCtpVi0hw4La7vbVtBmHiOzptPLusm7CQZFxy91osDsV7sC2s1rwAHy8A5YDz+I6Dug0NLCVGuhjDWB4Oqvp+pOhCs6GyKky+nh6YH6XPqv7F77R2XP8PvXVpQ3MHAfqBkeq227exNoYypTdWa6hh5lznDI57R+VrXea+kxEIId4dq+FhKuX/vuFFltWUjnrPHTNkaOoKxzMUXeVxlp4RI79EbvvtgYjFuNOBRpf2VFrbNFNh1A6uk+yqMLOb3Pw/dAdRr+G6GE+W0jW2l1b4Pe6s08HDjmufdUj8rW5jqbISpiukIOj4Hflv5n+GTbmPhorf+q1XC1QlpE2Igj0XIACRJWj3M2m4F1Bx8rgSzo4C4B6hBHtxzfEYZN235ggDn0VRiHNOhPdwBV3tugXOYABcAuJNhpbrxuqavh4nj8kATmcbHshqtP+eqLc08L9rr1GlNuBt2ugDd80vDsrT+gudGV7fUEJrt264MBrXEcA4T8YCCpeZU+GdDSeJsOg4/slxmz6lO9Sm5omASCBPLNonuAyiOQ9yEEBn0TgkaFbbs7DOLxNOgCGh5Jc7kxol0czAsgs90t03Ysh1SWUA7IXN/E5/BrZ5GJPoidr7OrUtlYZpeWsD6k0xo453nM4/mghsDS8rf0NmNwj/CpiKTsoAN4dpM85uqD7VK7WU8PQBEkvdA/RIu4dXadigwOB2bUxFVlCmJe8xoTA4utwAv7LquK2nV2dsqpTq1TVfldSw7zOfK6GgVD/hBeWnkLrIfZpXazF1yYk4eqW85YWvgd7I/7V8ZDsPhQbU2Auji4NDG+3nPqg53Gg5IzBCSZ7nsNVBVsLqNtQwQPzG/aLBA/F1sxMacPRC6GeCnqiDHL9lEb9UDs0j6q13VqgYugSJHiMBnTzHL9VVMZxR2yqgZWpONgKlIz2eCg0+0NgvJzZ33gxaBYWAOgVr9n2yqHjObXY2o8AOYXglsaO8htIsfZGVGS1pA0AjmJgDuZsqyq57HtqU2nMwhwi8iYc0jqJHchB2vBUmBvlawAcg0D4BZjfDdrCYqk/wxR+8NaXMNMsz5m3AIaZIJELJN247GudmJyAkNp/laA4gZm8XHiSjfujQIgT6COOo0QYelSteR/LSrvC0OmvfSJFu0e6JoYWlSbmqO83mu6JkSbehEICptnUUhP84cuPsEBW36bRgMQJsWAR1D2ALm9SJcOq3O3pOCqExd1MepIcfgPgsFWHmN+XxlA2V0PdHZQw9HB4xw8zsUyTyo1GvoNHbM4H2XOSOq7pidh/3P7sLFtBjGxwqsaHNI6+I0FBe4/Cip5SNY91xDe7aZr4x7iZDIpNPSn5Z9SCfVdkr7XAwhxOkUPF/zFmaP/ay4CX2km/1lBebrn++YcN1fUawxrDrH0i/op969qCri8TXcfLncGwPMQ05QBOgtr1VFgtpOovFVji1zc2Uj8sgtkdYcVW18QXuLjPGPggKr18xJiOg5JcOZIQLavBFYV8egKCTLckyR9UpjsOkKA1Cm+JogIzgcz3hOovlw4AEH2KCnkUXghL2N4ucwe7kHU/vbmtE03AwPlA+CH/qGWwomNTPlFgb3FoMH/dS/1l0RVpiwaJp3GgEEHpxSvx9J05TrzmR7wZBMFBXbuYkjH1mOaGNqN8RrZmD5QfXj6rW+DJn+QsfTrsOPpZSJFCqDBH4g+T30K2VE39EFBtbYodUbOkR68CUzDbMY10uAH5TGsAgR14D1WnqUadSaZflfAIniDaQekLO43B1KbnMcMroN+HRwHEXcelkFJv3WDaNFjTZz3vPUNbAkf5iVhar7+g/nxWh33rTWpsOrKd+7iSe35VmS6/ogO2RTz4ig39VWkDOhGdsr6Fay88jHrJXz1smrlxFF3J7D7GV9E06gc0OGjgCD3CDIfaG7wtllrbZjTpdmlxeY9o9VxuqY4X/1XU/ta2mPAw9EaucajhyDAWD/AOnH2XK6rp/nVBCfMD1n6JjR8J+i8Hx7n5pBWFwUCR9VNTkg5dYUBcn0jYkGIP0QSNMjRMKXPKYXIHg3RGBf/aC34S0+zghWG3VH7OgGdNB8ZN/QIOpMqkNAI5fID/Qe6GxOHBB8o1EROg0jqLxzkpuDxHkbJ8sDXlA/ndOquEWdbX2JCDL7wYv7vjaFSIytaXD/AA5nNI7ZSuqYJubLlgggch5bLjm+t6tNxJMsMdg429irXHY7Ftw1LFtxD4JYC1oA1tY8fwlB1HaWBAIzNLhzZBc3iCCLhT1MP4tIDPOUeR5DSQeZjhz+SyX9fqU8MzFsc7EMOUvBaM7Wm0jIBMHhEqxbtAvptxNAOBd5nU3eXPwMA6O49UHKt8C777WDhlIcBHIBrYVE59113eXdintFprMY+hWECagID8o/DUbwAsA75wuVbS2XVw9RzKzCx3W4I5tP5h1CCTZbz41OGl8OmG6wLz6Lte5e2w+l4DvxMktnizWPRcy+znZ7nYnxQHZWAiRbzugWPMCTHIonaW+D31fEpBlItdGZg80gxmJ0n0QD7+bU8bG1rmGuyDo1lgB6yfVZwDkJ7I6vVc8mo90ueS5xgXJMkuPNBVsTMXMIBXsgkG1/infczaSLieqRv4p5GU99eR5rkEoEbhgQ69xMLxMgQACAAf3UbXR7lL4lv5pqg94gUZelLuaa0WPogc0z9VZ7OdPxPtHHtPqFWaDvEq0wrLW5DUcJJOn8ug6S3DMcwEWMNkaRb9pI7oZ+Ab5iSQBHHhyjhYx6ollDjPAWN+RMnU9TzsvMuNCLxe3efmewCDH727NLcjw4Fv4SOOY6HqDEcxCtt3cXhamz2YbE1SyXOMG1g/M3K6/Apd5qTXUXgvAtLQ6BLmmT1mPoFiKeUvb4k5LB2XWL/HRB2HZFKhSBp4bEUfDdcMPmyk65fNpN7q0bguTw8cxb63XB61NoLg24kwYiRwMcFb7B27iqB/snOLQfwukt/wBuyDslIOBMyOXsUza2xW12RVpMeOEi/pyWbwP2jOH/AFKQJ4lp/dEV/tVpAwaNUdRlI05TKAKlsWhhc7hLG5ahDfEqAPqtbNNpExGpi05VzYvgAdlst5t96VenlpgglzSZBFrzr3WICBzqp/f3UTtLfy6e86JhCBh0I5ppT8q85iCEheaSnsbzStp3QRlqfSpWnqE/KJSPxFg0aWQDVytBs+nmZPQd+vxOqz5V1sOv5cusG3SfnxQdApjKAAAL3iYlol0SbgcOfFJUqHTTl6X/AJznovLyCo23s4VgIs4EkHhfUFZShs8vJEgQSDqdDFl5eQHUcAxvCT/iv7BEVaka3Xl5BCas6WUL63AgJF5ADXaD8FGB1SryBcqR2i8vII8xSkWXl5AyF7KvLyDzm2lRgLy8gZUR+wjDnDmAfUER815eQf/Z"/>
          <p:cNvSpPr>
            <a:spLocks noChangeAspect="1" noChangeArrowheads="1"/>
          </p:cNvSpPr>
          <p:nvPr/>
        </p:nvSpPr>
        <p:spPr bwMode="auto">
          <a:xfrm>
            <a:off x="155575" y="-754063"/>
            <a:ext cx="1524000" cy="15811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74756" name="AutoShape 4" descr="data:image/jpeg;base64,/9j/4AAQSkZJRgABAQAAAQABAAD/2wCEAAkGBhQSERQTEhQVFRUWGBUXFxgUGBQVFxgUFxgVFBYXFhUXHCYeFxojGRQUHy8gJScpLCwsFx4xNTAqNSYsLCkBCQoKBQUFDQUFDSkYEhgpKSkpKSkpKSkpKSkpKSkpKSkpKSkpKSkpKSkpKSkpKSkpKSkpKSkpKSkpKSkpKSkpKf/AABEIAKYAoAMBIgACEQEDEQH/xAAcAAABBQEBAQAAAAAAAAAAAAAEAQIDBQYHAAj/xAA+EAABAwIDBgQDBwEGBwAAAAABAAIRAyEEEjEFBkFRYXETIoGRobHBBxQyQlLR8BUjJGKC4fEWJTNDcpKi/8QAFAEBAAAAAAAAAAAAAAAAAAAAAP/EABQRAQAAAAAAAAAAAAAAAAAAAAD/2gAMAwEAAhEDEQA/ANHTdYdh8gn5wVDQHlHYKWkIBQIXTqmylL0jn8kDXO6JraiUlNbqgeXppcnwlpMug8KYUlJl0mqfTtKAqiwaJmIpIHFbcpUTFR4a7g0eZx/yjQd0NV3kadKVVw5gN+pQGFycwgqqO8tHjmb/AOQH0VjhXB4DmEOHMEICSyEobKbxU1F0FAtKinPpQnscmVnSgiexDVQiCVE5yAenU8qUBCteiXOsgQheamsUrDCCIpgF1KXXToQOpsspaDI1QwfCKpO4oI80E8lnd7d4zh2htMjxX8T+Vv6o58lonm65FvHjjVxVVx/UQOgbYD4IB3Yh5JcSSTck6nnKttnbTLCPwd3Tb2QmzNmOq/hk6aBbnYv2YOfBqk02nUAguPpEBBmMZVztdBaeuk35kaqXdnadXDOPlJpu/KdJn8p4HVdXwO4GEogRTzHnUOb2BsFPtDY1J1N1PI0NcCIAFuoPC90FDhcSKrGvYZa4SD+6lZKzW7dV1GvUwjpIlzmHkRGYduPqtOCgPps8sqGoIU1N3lTapQCEqGoNUSaUobEiLIB6LE9Owp8qV1OboG5bpC5KQoigcGpCUuZNKBC5EUnxZRUaUqd9GECubdcj29gS3F1WnUvcfRxzA+xXWgud74UCMW94H6AY5Bov0QaTcoNY1ogTx7roeDrWAJjquXYGoaNJlRl7D6RPS6sXb3V2+U1MKybAeao4nkGt4oOnPOl0LjsSxrSXOAF9Ss3sLaNSuHsqEB7RaAQNLGDfjoqDHbMfUcXeE2rVkAeNUeBE6hrbR0QEfdv+Yue27HUTUa4REkim6/HQFX9KjIUOEwLmU5e1niRH9nIbEiwnhorCg4hoQI1sJsJ7jdLSbKCOkzzIfGUIMoymzLKGxVSZ6IK2joFLUrcEO2YHYfIJ1U2k2jUmyBC5ObYIWhjqbnZRUYTwAcCfaUS/WEDXFMzqV3IqF7ggkoVYRAqDUqvc5P8AFsgnqYloEuIaOZIAn1VTtbDU6xaAWl0tcIIIdlbUa5pg6+ZpAOuVYzfDHmpiKjOFIAAcJMEkjmZVBgdpPovD6Zyub0B+CDe7JxrQ4U6kFhMduBWl2dsRjfK1lMCSQ5us8+hXLsFtVz3lzjLs2Y6CZMmwXR9jbRBZmHAD3QWXieFiWRxI69we6uq2GYXua7uOFisVt3DPrEPpVTTeNYEh15Fhe2iP2XXfTpE1qhc/i5wy6TAAPC5QaAu84aNADb2UhB0AKpv6qWt8eA9rG5niYlmYNsRxkhBO+1WlTMOw9QHUQ5hDhzabSg07cE8nS3WymFB1MXHqLqt2dvlTxDIomKh1a6MwBuCIMFWbdoiA0kExfiPX/RAPVqfFAYs2R9XDSZYRNjHD3KrMcHsBLmEDnFvdAM14gE2AaPaLrDbxbw+MSGvLWD8LRF44vNxJ5QVc72bVNOnTpsIl4lx18rQ0RHUn4LDYio43gewA1QR1a0EECIuNLHmC0BTVNsPqlrXEgAGS2zieYPA2VdVd2Cia+/8AOaDTf8ZVqdPIxxedA+rlcW6WBAE9zKhp7y4iYdXcSdSMsNnQNtrxVAXTy1PtxSB1p6yg2zN63sZDvNJs6oR5RzJEZlWYjeys95yvLWgyMkAuAEX7n4LN4nEFwEkkcF7DCTA4/KL+10Bm0sc6o5z6hzOcRJgCwADRbXjdVlQclLWOZ3S0dAOCLYQBcn0gD1KCtpVi0hw4La7vbVtBmHiOzptPLusm7CQZFxy91osDsV7sC2s1rwAHy8A5YDz+I6Dug0NLCVGuhjDWB4Oqvp+pOhCs6GyKky+nh6YH6XPqv7F77R2XP8PvXVpQ3MHAfqBkeq227exNoYypTdWa6hh5lznDI57R+VrXea+kxEIId4dq+FhKuX/vuFFltWUjnrPHTNkaOoKxzMUXeVxlp4RI79EbvvtgYjFuNOBRpf2VFrbNFNh1A6uk+yqMLOb3Pw/dAdRr+G6GE+W0jW2l1b4Pe6s08HDjmufdUj8rW5jqbISpiukIOj4Hflv5n+GTbmPhorf+q1XC1QlpE2Igj0XIACRJWj3M2m4F1Bx8rgSzo4C4B6hBHtxzfEYZN235ggDn0VRiHNOhPdwBV3tugXOYABcAuJNhpbrxuqavh4nj8kATmcbHshqtP+eqLc08L9rr1GlNuBt2ugDd80vDsrT+gudGV7fUEJrt264MBrXEcA4T8YCCpeZU+GdDSeJsOg4/slxmz6lO9Sm5omASCBPLNonuAyiOQ9yEEBn0TgkaFbbs7DOLxNOgCGh5Jc7kxol0czAsgs90t03Ysh1SWUA7IXN/E5/BrZ5GJPoidr7OrUtlYZpeWsD6k0xo453nM4/mghsDS8rf0NmNwj/CpiKTsoAN4dpM85uqD7VK7WU8PQBEkvdA/RIu4dXadigwOB2bUxFVlCmJe8xoTA4utwAv7LquK2nV2dsqpTq1TVfldSw7zOfK6GgVD/hBeWnkLrIfZpXazF1yYk4eqW85YWvgd7I/7V8ZDsPhQbU2Auji4NDG+3nPqg53Gg5IzBCSZ7nsNVBVsLqNtQwQPzG/aLBA/F1sxMacPRC6GeCnqiDHL9lEb9UDs0j6q13VqgYugSJHiMBnTzHL9VVMZxR2yqgZWpONgKlIz2eCg0+0NgvJzZ33gxaBYWAOgVr9n2yqHjObXY2o8AOYXglsaO8htIsfZGVGS1pA0AjmJgDuZsqyq57HtqU2nMwhwi8iYc0jqJHchB2vBUmBvlawAcg0D4BZjfDdrCYqk/wxR+8NaXMNMsz5m3AIaZIJELJN247GudmJyAkNp/laA4gZm8XHiSjfujQIgT6COOo0QYelSteR/LSrvC0OmvfSJFu0e6JoYWlSbmqO83mu6JkSbehEICptnUUhP84cuPsEBW36bRgMQJsWAR1D2ALm9SJcOq3O3pOCqExd1MepIcfgPgsFWHmN+XxlA2V0PdHZQw9HB4xw8zsUyTyo1GvoNHbM4H2XOSOq7pidh/3P7sLFtBjGxwqsaHNI6+I0FBe4/Cip5SNY91xDe7aZr4x7iZDIpNPSn5Z9SCfVdkr7XAwhxOkUPF/zFmaP/ay4CX2km/1lBebrn++YcN1fUawxrDrH0i/op969qCri8TXcfLncGwPMQ05QBOgtr1VFgtpOovFVji1zc2Uj8sgtkdYcVW18QXuLjPGPggKr18xJiOg5JcOZIQLavBFYV8egKCTLckyR9UpjsOkKA1Cm+JogIzgcz3hOovlw4AEH2KCnkUXghL2N4ucwe7kHU/vbmtE03AwPlA+CH/qGWwomNTPlFgb3FoMH/dS/1l0RVpiwaJp3GgEEHpxSvx9J05TrzmR7wZBMFBXbuYkjH1mOaGNqN8RrZmD5QfXj6rW+DJn+QsfTrsOPpZSJFCqDBH4g+T30K2VE39EFBtbYodUbOkR68CUzDbMY10uAH5TGsAgR14D1WnqUadSaZflfAIniDaQekLO43B1KbnMcMroN+HRwHEXcelkFJv3WDaNFjTZz3vPUNbAkf5iVhar7+g/nxWh33rTWpsOrKd+7iSe35VmS6/ogO2RTz4ig39VWkDOhGdsr6Fay88jHrJXz1smrlxFF3J7D7GV9E06gc0OGjgCD3CDIfaG7wtllrbZjTpdmlxeY9o9VxuqY4X/1XU/ta2mPAw9EaucajhyDAWD/AOnH2XK6rp/nVBCfMD1n6JjR8J+i8Hx7n5pBWFwUCR9VNTkg5dYUBcn0jYkGIP0QSNMjRMKXPKYXIHg3RGBf/aC34S0+zghWG3VH7OgGdNB8ZN/QIOpMqkNAI5fID/Qe6GxOHBB8o1EROg0jqLxzkpuDxHkbJ8sDXlA/ndOquEWdbX2JCDL7wYv7vjaFSIytaXD/AA5nNI7ZSuqYJubLlgggch5bLjm+t6tNxJMsMdg429irXHY7Ftw1LFtxD4JYC1oA1tY8fwlB1HaWBAIzNLhzZBc3iCCLhT1MP4tIDPOUeR5DSQeZjhz+SyX9fqU8MzFsc7EMOUvBaM7Wm0jIBMHhEqxbtAvptxNAOBd5nU3eXPwMA6O49UHKt8C777WDhlIcBHIBrYVE59113eXdintFprMY+hWECagID8o/DUbwAsA75wuVbS2XVw9RzKzCx3W4I5tP5h1CCTZbz41OGl8OmG6wLz6Lte5e2w+l4DvxMktnizWPRcy+znZ7nYnxQHZWAiRbzugWPMCTHIonaW+D31fEpBlItdGZg80gxmJ0n0QD7+bU8bG1rmGuyDo1lgB6yfVZwDkJ7I6vVc8mo90ueS5xgXJMkuPNBVsTMXMIBXsgkG1/infczaSLieqRv4p5GU99eR5rkEoEbhgQ69xMLxMgQACAAf3UbXR7lL4lv5pqg94gUZelLuaa0WPogc0z9VZ7OdPxPtHHtPqFWaDvEq0wrLW5DUcJJOn8ug6S3DMcwEWMNkaRb9pI7oZ+Ab5iSQBHHhyjhYx6ollDjPAWN+RMnU9TzsvMuNCLxe3efmewCDH727NLcjw4Fv4SOOY6HqDEcxCtt3cXhamz2YbE1SyXOMG1g/M3K6/Apd5qTXUXgvAtLQ6BLmmT1mPoFiKeUvb4k5LB2XWL/HRB2HZFKhSBp4bEUfDdcMPmyk65fNpN7q0bguTw8cxb63XB61NoLg24kwYiRwMcFb7B27iqB/snOLQfwukt/wBuyDslIOBMyOXsUza2xW12RVpMeOEi/pyWbwP2jOH/AFKQJ4lp/dEV/tVpAwaNUdRlI05TKAKlsWhhc7hLG5ahDfEqAPqtbNNpExGpi05VzYvgAdlst5t96VenlpgglzSZBFrzr3WICBzqp/f3UTtLfy6e86JhCBh0I5ppT8q85iCEheaSnsbzStp3QRlqfSpWnqE/KJSPxFg0aWQDVytBs+nmZPQd+vxOqz5V1sOv5cusG3SfnxQdApjKAAAL3iYlol0SbgcOfFJUqHTTl6X/AJznovLyCo23s4VgIs4EkHhfUFZShs8vJEgQSDqdDFl5eQHUcAxvCT/iv7BEVaka3Xl5BCas6WUL63AgJF5ADXaD8FGB1SryBcqR2i8vII8xSkWXl5AyF7KvLyDzm2lRgLy8gZUR+wjDnDmAfUER815eQf/Z"/>
          <p:cNvSpPr>
            <a:spLocks noChangeAspect="1" noChangeArrowheads="1"/>
          </p:cNvSpPr>
          <p:nvPr/>
        </p:nvSpPr>
        <p:spPr bwMode="auto">
          <a:xfrm>
            <a:off x="155575" y="-754063"/>
            <a:ext cx="1524000" cy="15811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74758" name="AutoShape 6" descr="data:image/jpeg;base64,/9j/4AAQSkZJRgABAQAAAQABAAD/2wCEAAkGBhQSERQTEhQVFRUWGBUXFxgUGBQVFxgUFxgVFBYXFhUXHCYeFxojGRQUHy8gJScpLCwsFx4xNTAqNSYsLCkBCQoKBQUFDQUFDSkYEhgpKSkpKSkpKSkpKSkpKSkpKSkpKSkpKSkpKSkpKSkpKSkpKSkpKSkpKSkpKSkpKSkpKf/AABEIAKYAoAMBIgACEQEDEQH/xAAcAAABBQEBAQAAAAAAAAAAAAAEAQIDBQYHAAj/xAA+EAABAwIDBgQDBwEGBwAAAAABAAIRAyEEEjEFBkFRYXETIoGRobHBBxQyQlLR8BUjJGKC4fEWJTNDcpKi/8QAFAEBAAAAAAAAAAAAAAAAAAAAAP/EABQRAQAAAAAAAAAAAAAAAAAAAAD/2gAMAwEAAhEDEQA/ANHTdYdh8gn5wVDQHlHYKWkIBQIXTqmylL0jn8kDXO6JraiUlNbqgeXppcnwlpMug8KYUlJl0mqfTtKAqiwaJmIpIHFbcpUTFR4a7g0eZx/yjQd0NV3kadKVVw5gN+pQGFycwgqqO8tHjmb/AOQH0VjhXB4DmEOHMEICSyEobKbxU1F0FAtKinPpQnscmVnSgiexDVQiCVE5yAenU8qUBCteiXOsgQheamsUrDCCIpgF1KXXToQOpsspaDI1QwfCKpO4oI80E8lnd7d4zh2htMjxX8T+Vv6o58lonm65FvHjjVxVVx/UQOgbYD4IB3Yh5JcSSTck6nnKttnbTLCPwd3Tb2QmzNmOq/hk6aBbnYv2YOfBqk02nUAguPpEBBmMZVztdBaeuk35kaqXdnadXDOPlJpu/KdJn8p4HVdXwO4GEogRTzHnUOb2BsFPtDY1J1N1PI0NcCIAFuoPC90FDhcSKrGvYZa4SD+6lZKzW7dV1GvUwjpIlzmHkRGYduPqtOCgPps8sqGoIU1N3lTapQCEqGoNUSaUobEiLIB6LE9Owp8qV1OboG5bpC5KQoigcGpCUuZNKBC5EUnxZRUaUqd9GECubdcj29gS3F1WnUvcfRxzA+xXWgud74UCMW94H6AY5Bov0QaTcoNY1ogTx7roeDrWAJjquXYGoaNJlRl7D6RPS6sXb3V2+U1MKybAeao4nkGt4oOnPOl0LjsSxrSXOAF9Ss3sLaNSuHsqEB7RaAQNLGDfjoqDHbMfUcXeE2rVkAeNUeBE6hrbR0QEfdv+Yue27HUTUa4REkim6/HQFX9KjIUOEwLmU5e1niRH9nIbEiwnhorCg4hoQI1sJsJ7jdLSbKCOkzzIfGUIMoymzLKGxVSZ6IK2joFLUrcEO2YHYfIJ1U2k2jUmyBC5ObYIWhjqbnZRUYTwAcCfaUS/WEDXFMzqV3IqF7ggkoVYRAqDUqvc5P8AFsgnqYloEuIaOZIAn1VTtbDU6xaAWl0tcIIIdlbUa5pg6+ZpAOuVYzfDHmpiKjOFIAAcJMEkjmZVBgdpPovD6Zyub0B+CDe7JxrQ4U6kFhMduBWl2dsRjfK1lMCSQ5us8+hXLsFtVz3lzjLs2Y6CZMmwXR9jbRBZmHAD3QWXieFiWRxI69we6uq2GYXua7uOFisVt3DPrEPpVTTeNYEh15Fhe2iP2XXfTpE1qhc/i5wy6TAAPC5QaAu84aNADb2UhB0AKpv6qWt8eA9rG5niYlmYNsRxkhBO+1WlTMOw9QHUQ5hDhzabSg07cE8nS3WymFB1MXHqLqt2dvlTxDIomKh1a6MwBuCIMFWbdoiA0kExfiPX/RAPVqfFAYs2R9XDSZYRNjHD3KrMcHsBLmEDnFvdAM14gE2AaPaLrDbxbw+MSGvLWD8LRF44vNxJ5QVc72bVNOnTpsIl4lx18rQ0RHUn4LDYio43gewA1QR1a0EECIuNLHmC0BTVNsPqlrXEgAGS2zieYPA2VdVd2Cia+/8AOaDTf8ZVqdPIxxedA+rlcW6WBAE9zKhp7y4iYdXcSdSMsNnQNtrxVAXTy1PtxSB1p6yg2zN63sZDvNJs6oR5RzJEZlWYjeys95yvLWgyMkAuAEX7n4LN4nEFwEkkcF7DCTA4/KL+10Bm0sc6o5z6hzOcRJgCwADRbXjdVlQclLWOZ3S0dAOCLYQBcn0gD1KCtpVi0hw4La7vbVtBmHiOzptPLusm7CQZFxy91osDsV7sC2s1rwAHy8A5YDz+I6Dug0NLCVGuhjDWB4Oqvp+pOhCs6GyKky+nh6YH6XPqv7F77R2XP8PvXVpQ3MHAfqBkeq227exNoYypTdWa6hh5lznDI57R+VrXea+kxEIId4dq+FhKuX/vuFFltWUjnrPHTNkaOoKxzMUXeVxlp4RI79EbvvtgYjFuNOBRpf2VFrbNFNh1A6uk+yqMLOb3Pw/dAdRr+G6GE+W0jW2l1b4Pe6s08HDjmufdUj8rW5jqbISpiukIOj4Hflv5n+GTbmPhorf+q1XC1QlpE2Igj0XIACRJWj3M2m4F1Bx8rgSzo4C4B6hBHtxzfEYZN235ggDn0VRiHNOhPdwBV3tugXOYABcAuJNhpbrxuqavh4nj8kATmcbHshqtP+eqLc08L9rr1GlNuBt2ugDd80vDsrT+gudGV7fUEJrt264MBrXEcA4T8YCCpeZU+GdDSeJsOg4/slxmz6lO9Sm5omASCBPLNonuAyiOQ9yEEBn0TgkaFbbs7DOLxNOgCGh5Jc7kxol0czAsgs90t03Ysh1SWUA7IXN/E5/BrZ5GJPoidr7OrUtlYZpeWsD6k0xo453nM4/mghsDS8rf0NmNwj/CpiKTsoAN4dpM85uqD7VK7WU8PQBEkvdA/RIu4dXadigwOB2bUxFVlCmJe8xoTA4utwAv7LquK2nV2dsqpTq1TVfldSw7zOfK6GgVD/hBeWnkLrIfZpXazF1yYk4eqW85YWvgd7I/7V8ZDsPhQbU2Auji4NDG+3nPqg53Gg5IzBCSZ7nsNVBVsLqNtQwQPzG/aLBA/F1sxMacPRC6GeCnqiDHL9lEb9UDs0j6q13VqgYugSJHiMBnTzHL9VVMZxR2yqgZWpONgKlIz2eCg0+0NgvJzZ33gxaBYWAOgVr9n2yqHjObXY2o8AOYXglsaO8htIsfZGVGS1pA0AjmJgDuZsqyq57HtqU2nMwhwi8iYc0jqJHchB2vBUmBvlawAcg0D4BZjfDdrCYqk/wxR+8NaXMNMsz5m3AIaZIJELJN247GudmJyAkNp/laA4gZm8XHiSjfujQIgT6COOo0QYelSteR/LSrvC0OmvfSJFu0e6JoYWlSbmqO83mu6JkSbehEICptnUUhP84cuPsEBW36bRgMQJsWAR1D2ALm9SJcOq3O3pOCqExd1MepIcfgPgsFWHmN+XxlA2V0PdHZQw9HB4xw8zsUyTyo1GvoNHbM4H2XOSOq7pidh/3P7sLFtBjGxwqsaHNI6+I0FBe4/Cip5SNY91xDe7aZr4x7iZDIpNPSn5Z9SCfVdkr7XAwhxOkUPF/zFmaP/ay4CX2km/1lBebrn++YcN1fUawxrDrH0i/op969qCri8TXcfLncGwPMQ05QBOgtr1VFgtpOovFVji1zc2Uj8sgtkdYcVW18QXuLjPGPggKr18xJiOg5JcOZIQLavBFYV8egKCTLckyR9UpjsOkKA1Cm+JogIzgcz3hOovlw4AEH2KCnkUXghL2N4ucwe7kHU/vbmtE03AwPlA+CH/qGWwomNTPlFgb3FoMH/dS/1l0RVpiwaJp3GgEEHpxSvx9J05TrzmR7wZBMFBXbuYkjH1mOaGNqN8RrZmD5QfXj6rW+DJn+QsfTrsOPpZSJFCqDBH4g+T30K2VE39EFBtbYodUbOkR68CUzDbMY10uAH5TGsAgR14D1WnqUadSaZflfAIniDaQekLO43B1KbnMcMroN+HRwHEXcelkFJv3WDaNFjTZz3vPUNbAkf5iVhar7+g/nxWh33rTWpsOrKd+7iSe35VmS6/ogO2RTz4ig39VWkDOhGdsr6Fay88jHrJXz1smrlxFF3J7D7GV9E06gc0OGjgCD3CDIfaG7wtllrbZjTpdmlxeY9o9VxuqY4X/1XU/ta2mPAw9EaucajhyDAWD/AOnH2XK6rp/nVBCfMD1n6JjR8J+i8Hx7n5pBWFwUCR9VNTkg5dYUBcn0jYkGIP0QSNMjRMKXPKYXIHg3RGBf/aC34S0+zghWG3VH7OgGdNB8ZN/QIOpMqkNAI5fID/Qe6GxOHBB8o1EROg0jqLxzkpuDxHkbJ8sDXlA/ndOquEWdbX2JCDL7wYv7vjaFSIytaXD/AA5nNI7ZSuqYJubLlgggch5bLjm+t6tNxJMsMdg429irXHY7Ftw1LFtxD4JYC1oA1tY8fwlB1HaWBAIzNLhzZBc3iCCLhT1MP4tIDPOUeR5DSQeZjhz+SyX9fqU8MzFsc7EMOUvBaM7Wm0jIBMHhEqxbtAvptxNAOBd5nU3eXPwMA6O49UHKt8C777WDhlIcBHIBrYVE59113eXdintFprMY+hWECagID8o/DUbwAsA75wuVbS2XVw9RzKzCx3W4I5tP5h1CCTZbz41OGl8OmG6wLz6Lte5e2w+l4DvxMktnizWPRcy+znZ7nYnxQHZWAiRbzugWPMCTHIonaW+D31fEpBlItdGZg80gxmJ0n0QD7+bU8bG1rmGuyDo1lgB6yfVZwDkJ7I6vVc8mo90ueS5xgXJMkuPNBVsTMXMIBXsgkG1/infczaSLieqRv4p5GU99eR5rkEoEbhgQ69xMLxMgQACAAf3UbXR7lL4lv5pqg94gUZelLuaa0WPogc0z9VZ7OdPxPtHHtPqFWaDvEq0wrLW5DUcJJOn8ug6S3DMcwEWMNkaRb9pI7oZ+Ab5iSQBHHhyjhYx6ollDjPAWN+RMnU9TzsvMuNCLxe3efmewCDH727NLcjw4Fv4SOOY6HqDEcxCtt3cXhamz2YbE1SyXOMG1g/M3K6/Apd5qTXUXgvAtLQ6BLmmT1mPoFiKeUvb4k5LB2XWL/HRB2HZFKhSBp4bEUfDdcMPmyk65fNpN7q0bguTw8cxb63XB61NoLg24kwYiRwMcFb7B27iqB/snOLQfwukt/wBuyDslIOBMyOXsUza2xW12RVpMeOEi/pyWbwP2jOH/AFKQJ4lp/dEV/tVpAwaNUdRlI05TKAKlsWhhc7hLG5ahDfEqAPqtbNNpExGpi05VzYvgAdlst5t96VenlpgglzSZBFrzr3WICBzqp/f3UTtLfy6e86JhCBh0I5ppT8q85iCEheaSnsbzStp3QRlqfSpWnqE/KJSPxFg0aWQDVytBs+nmZPQd+vxOqz5V1sOv5cusG3SfnxQdApjKAAAL3iYlol0SbgcOfFJUqHTTl6X/AJznovLyCo23s4VgIs4EkHhfUFZShs8vJEgQSDqdDFl5eQHUcAxvCT/iv7BEVaka3Xl5BCas6WUL63AgJF5ADXaD8FGB1SryBcqR2i8vII8xSkWXl5AyF7KvLyDzm2lRgLy8gZUR+wjDnDmAfUER815eQf/Z"/>
          <p:cNvSpPr>
            <a:spLocks noChangeAspect="1" noChangeArrowheads="1"/>
          </p:cNvSpPr>
          <p:nvPr/>
        </p:nvSpPr>
        <p:spPr bwMode="auto">
          <a:xfrm>
            <a:off x="155575" y="-754063"/>
            <a:ext cx="1524000" cy="15811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74760" name="AutoShape 8" descr="data:image/jpeg;base64,/9j/4AAQSkZJRgABAQAAAQABAAD/2wCEAAkGBhQSERQTEhQVFRUWGBUXFxgUGBQVFxgUFxgVFBYXFhUXHCYeFxojGRQUHy8gJScpLCwsFx4xNTAqNSYsLCkBCQoKBQUFDQUFDSkYEhgpKSkpKSkpKSkpKSkpKSkpKSkpKSkpKSkpKSkpKSkpKSkpKSkpKSkpKSkpKSkpKSkpKf/AABEIAKYAoAMBIgACEQEDEQH/xAAcAAABBQEBAQAAAAAAAAAAAAAEAQIDBQYHAAj/xAA+EAABAwIDBgQDBwEGBwAAAAABAAIRAyEEEjEFBkFRYXETIoGRobHBBxQyQlLR8BUjJGKC4fEWJTNDcpKi/8QAFAEBAAAAAAAAAAAAAAAAAAAAAP/EABQRAQAAAAAAAAAAAAAAAAAAAAD/2gAMAwEAAhEDEQA/ANHTdYdh8gn5wVDQHlHYKWkIBQIXTqmylL0jn8kDXO6JraiUlNbqgeXppcnwlpMug8KYUlJl0mqfTtKAqiwaJmIpIHFbcpUTFR4a7g0eZx/yjQd0NV3kadKVVw5gN+pQGFycwgqqO8tHjmb/AOQH0VjhXB4DmEOHMEICSyEobKbxU1F0FAtKinPpQnscmVnSgiexDVQiCVE5yAenU8qUBCteiXOsgQheamsUrDCCIpgF1KXXToQOpsspaDI1QwfCKpO4oI80E8lnd7d4zh2htMjxX8T+Vv6o58lonm65FvHjjVxVVx/UQOgbYD4IB3Yh5JcSSTck6nnKttnbTLCPwd3Tb2QmzNmOq/hk6aBbnYv2YOfBqk02nUAguPpEBBmMZVztdBaeuk35kaqXdnadXDOPlJpu/KdJn8p4HVdXwO4GEogRTzHnUOb2BsFPtDY1J1N1PI0NcCIAFuoPC90FDhcSKrGvYZa4SD+6lZKzW7dV1GvUwjpIlzmHkRGYduPqtOCgPps8sqGoIU1N3lTapQCEqGoNUSaUobEiLIB6LE9Owp8qV1OboG5bpC5KQoigcGpCUuZNKBC5EUnxZRUaUqd9GECubdcj29gS3F1WnUvcfRxzA+xXWgud74UCMW94H6AY5Bov0QaTcoNY1ogTx7roeDrWAJjquXYGoaNJlRl7D6RPS6sXb3V2+U1MKybAeao4nkGt4oOnPOl0LjsSxrSXOAF9Ss3sLaNSuHsqEB7RaAQNLGDfjoqDHbMfUcXeE2rVkAeNUeBE6hrbR0QEfdv+Yue27HUTUa4REkim6/HQFX9KjIUOEwLmU5e1niRH9nIbEiwnhorCg4hoQI1sJsJ7jdLSbKCOkzzIfGUIMoymzLKGxVSZ6IK2joFLUrcEO2YHYfIJ1U2k2jUmyBC5ObYIWhjqbnZRUYTwAcCfaUS/WEDXFMzqV3IqF7ggkoVYRAqDUqvc5P8AFsgnqYloEuIaOZIAn1VTtbDU6xaAWl0tcIIIdlbUa5pg6+ZpAOuVYzfDHmpiKjOFIAAcJMEkjmZVBgdpPovD6Zyub0B+CDe7JxrQ4U6kFhMduBWl2dsRjfK1lMCSQ5us8+hXLsFtVz3lzjLs2Y6CZMmwXR9jbRBZmHAD3QWXieFiWRxI69we6uq2GYXua7uOFisVt3DPrEPpVTTeNYEh15Fhe2iP2XXfTpE1qhc/i5wy6TAAPC5QaAu84aNADb2UhB0AKpv6qWt8eA9rG5niYlmYNsRxkhBO+1WlTMOw9QHUQ5hDhzabSg07cE8nS3WymFB1MXHqLqt2dvlTxDIomKh1a6MwBuCIMFWbdoiA0kExfiPX/RAPVqfFAYs2R9XDSZYRNjHD3KrMcHsBLmEDnFvdAM14gE2AaPaLrDbxbw+MSGvLWD8LRF44vNxJ5QVc72bVNOnTpsIl4lx18rQ0RHUn4LDYio43gewA1QR1a0EECIuNLHmC0BTVNsPqlrXEgAGS2zieYPA2VdVd2Cia+/8AOaDTf8ZVqdPIxxedA+rlcW6WBAE9zKhp7y4iYdXcSdSMsNnQNtrxVAXTy1PtxSB1p6yg2zN63sZDvNJs6oR5RzJEZlWYjeys95yvLWgyMkAuAEX7n4LN4nEFwEkkcF7DCTA4/KL+10Bm0sc6o5z6hzOcRJgCwADRbXjdVlQclLWOZ3S0dAOCLYQBcn0gD1KCtpVi0hw4La7vbVtBmHiOzptPLusm7CQZFxy91osDsV7sC2s1rwAHy8A5YDz+I6Dug0NLCVGuhjDWB4Oqvp+pOhCs6GyKky+nh6YH6XPqv7F77R2XP8PvXVpQ3MHAfqBkeq227exNoYypTdWa6hh5lznDI57R+VrXea+kxEIId4dq+FhKuX/vuFFltWUjnrPHTNkaOoKxzMUXeVxlp4RI79EbvvtgYjFuNOBRpf2VFrbNFNh1A6uk+yqMLOb3Pw/dAdRr+G6GE+W0jW2l1b4Pe6s08HDjmufdUj8rW5jqbISpiukIOj4Hflv5n+GTbmPhorf+q1XC1QlpE2Igj0XIACRJWj3M2m4F1Bx8rgSzo4C4B6hBHtxzfEYZN235ggDn0VRiHNOhPdwBV3tugXOYABcAuJNhpbrxuqavh4nj8kATmcbHshqtP+eqLc08L9rr1GlNuBt2ugDd80vDsrT+gudGV7fUEJrt264MBrXEcA4T8YCCpeZU+GdDSeJsOg4/slxmz6lO9Sm5omASCBPLNonuAyiOQ9yEEBn0TgkaFbbs7DOLxNOgCGh5Jc7kxol0czAsgs90t03Ysh1SWUA7IXN/E5/BrZ5GJPoidr7OrUtlYZpeWsD6k0xo453nM4/mghsDS8rf0NmNwj/CpiKTsoAN4dpM85uqD7VK7WU8PQBEkvdA/RIu4dXadigwOB2bUxFVlCmJe8xoTA4utwAv7LquK2nV2dsqpTq1TVfldSw7zOfK6GgVD/hBeWnkLrIfZpXazF1yYk4eqW85YWvgd7I/7V8ZDsPhQbU2Auji4NDG+3nPqg53Gg5IzBCSZ7nsNVBVsLqNtQwQPzG/aLBA/F1sxMacPRC6GeCnqiDHL9lEb9UDs0j6q13VqgYugSJHiMBnTzHL9VVMZxR2yqgZWpONgKlIz2eCg0+0NgvJzZ33gxaBYWAOgVr9n2yqHjObXY2o8AOYXglsaO8htIsfZGVGS1pA0AjmJgDuZsqyq57HtqU2nMwhwi8iYc0jqJHchB2vBUmBvlawAcg0D4BZjfDdrCYqk/wxR+8NaXMNMsz5m3AIaZIJELJN247GudmJyAkNp/laA4gZm8XHiSjfujQIgT6COOo0QYelSteR/LSrvC0OmvfSJFu0e6JoYWlSbmqO83mu6JkSbehEICptnUUhP84cuPsEBW36bRgMQJsWAR1D2ALm9SJcOq3O3pOCqExd1MepIcfgPgsFWHmN+XxlA2V0PdHZQw9HB4xw8zsUyTyo1GvoNHbM4H2XOSOq7pidh/3P7sLFtBjGxwqsaHNI6+I0FBe4/Cip5SNY91xDe7aZr4x7iZDIpNPSn5Z9SCfVdkr7XAwhxOkUPF/zFmaP/ay4CX2km/1lBebrn++YcN1fUawxrDrH0i/op969qCri8TXcfLncGwPMQ05QBOgtr1VFgtpOovFVji1zc2Uj8sgtkdYcVW18QXuLjPGPggKr18xJiOg5JcOZIQLavBFYV8egKCTLckyR9UpjsOkKA1Cm+JogIzgcz3hOovlw4AEH2KCnkUXghL2N4ucwe7kHU/vbmtE03AwPlA+CH/qGWwomNTPlFgb3FoMH/dS/1l0RVpiwaJp3GgEEHpxSvx9J05TrzmR7wZBMFBXbuYkjH1mOaGNqN8RrZmD5QfXj6rW+DJn+QsfTrsOPpZSJFCqDBH4g+T30K2VE39EFBtbYodUbOkR68CUzDbMY10uAH5TGsAgR14D1WnqUadSaZflfAIniDaQekLO43B1KbnMcMroN+HRwHEXcelkFJv3WDaNFjTZz3vPUNbAkf5iVhar7+g/nxWh33rTWpsOrKd+7iSe35VmS6/ogO2RTz4ig39VWkDOhGdsr6Fay88jHrJXz1smrlxFF3J7D7GV9E06gc0OGjgCD3CDIfaG7wtllrbZjTpdmlxeY9o9VxuqY4X/1XU/ta2mPAw9EaucajhyDAWD/AOnH2XK6rp/nVBCfMD1n6JjR8J+i8Hx7n5pBWFwUCR9VNTkg5dYUBcn0jYkGIP0QSNMjRMKXPKYXIHg3RGBf/aC34S0+zghWG3VH7OgGdNB8ZN/QIOpMqkNAI5fID/Qe6GxOHBB8o1EROg0jqLxzkpuDxHkbJ8sDXlA/ndOquEWdbX2JCDL7wYv7vjaFSIytaXD/AA5nNI7ZSuqYJubLlgggch5bLjm+t6tNxJMsMdg429irXHY7Ftw1LFtxD4JYC1oA1tY8fwlB1HaWBAIzNLhzZBc3iCCLhT1MP4tIDPOUeR5DSQeZjhz+SyX9fqU8MzFsc7EMOUvBaM7Wm0jIBMHhEqxbtAvptxNAOBd5nU3eXPwMA6O49UHKt8C777WDhlIcBHIBrYVE59113eXdintFprMY+hWECagID8o/DUbwAsA75wuVbS2XVw9RzKzCx3W4I5tP5h1CCTZbz41OGl8OmG6wLz6Lte5e2w+l4DvxMktnizWPRcy+znZ7nYnxQHZWAiRbzugWPMCTHIonaW+D31fEpBlItdGZg80gxmJ0n0QD7+bU8bG1rmGuyDo1lgB6yfVZwDkJ7I6vVc8mo90ueS5xgXJMkuPNBVsTMXMIBXsgkG1/infczaSLieqRv4p5GU99eR5rkEoEbhgQ69xMLxMgQACAAf3UbXR7lL4lv5pqg94gUZelLuaa0WPogc0z9VZ7OdPxPtHHtPqFWaDvEq0wrLW5DUcJJOn8ug6S3DMcwEWMNkaRb9pI7oZ+Ab5iSQBHHhyjhYx6ollDjPAWN+RMnU9TzsvMuNCLxe3efmewCDH727NLcjw4Fv4SOOY6HqDEcxCtt3cXhamz2YbE1SyXOMG1g/M3K6/Apd5qTXUXgvAtLQ6BLmmT1mPoFiKeUvb4k5LB2XWL/HRB2HZFKhSBp4bEUfDdcMPmyk65fNpN7q0bguTw8cxb63XB61NoLg24kwYiRwMcFb7B27iqB/snOLQfwukt/wBuyDslIOBMyOXsUza2xW12RVpMeOEi/pyWbwP2jOH/AFKQJ4lp/dEV/tVpAwaNUdRlI05TKAKlsWhhc7hLG5ahDfEqAPqtbNNpExGpi05VzYvgAdlst5t96VenlpgglzSZBFrzr3WICBzqp/f3UTtLfy6e86JhCBh0I5ppT8q85iCEheaSnsbzStp3QRlqfSpWnqE/KJSPxFg0aWQDVytBs+nmZPQd+vxOqz5V1sOv5cusG3SfnxQdApjKAAAL3iYlol0SbgcOfFJUqHTTl6X/AJznovLyCo23s4VgIs4EkHhfUFZShs8vJEgQSDqdDFl5eQHUcAxvCT/iv7BEVaka3Xl5BCas6WUL63AgJF5ADXaD8FGB1SryBcqR2i8vII8xSkWXl5AyF7KvLyDzm2lRgLy8gZUR+wjDnDmAfUER815eQf/Z"/>
          <p:cNvSpPr>
            <a:spLocks noChangeAspect="1" noChangeArrowheads="1"/>
          </p:cNvSpPr>
          <p:nvPr/>
        </p:nvSpPr>
        <p:spPr bwMode="auto">
          <a:xfrm>
            <a:off x="155575" y="-754063"/>
            <a:ext cx="1524000" cy="15811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1" name="TextBox 10"/>
          <p:cNvSpPr txBox="1"/>
          <p:nvPr/>
        </p:nvSpPr>
        <p:spPr>
          <a:xfrm>
            <a:off x="285720" y="1500174"/>
            <a:ext cx="8572560" cy="646331"/>
          </a:xfrm>
          <a:prstGeom prst="rect">
            <a:avLst/>
          </a:prstGeom>
          <a:noFill/>
        </p:spPr>
        <p:txBody>
          <a:bodyPr wrap="square" rtlCol="0">
            <a:spAutoFit/>
          </a:bodyPr>
          <a:lstStyle/>
          <a:p>
            <a:r>
              <a:rPr lang="en-NZ" dirty="0" smtClean="0"/>
              <a:t>Williams notes there is </a:t>
            </a:r>
            <a:r>
              <a:rPr lang="en-NZ" u="sng" dirty="0" smtClean="0"/>
              <a:t>another way of describing the </a:t>
            </a:r>
            <a:r>
              <a:rPr lang="en-NZ" u="sng" dirty="0" smtClean="0"/>
              <a:t>situation</a:t>
            </a:r>
            <a:r>
              <a:rPr lang="en-NZ" dirty="0" smtClean="0"/>
              <a:t>…</a:t>
            </a:r>
            <a:endParaRPr lang="en-US" dirty="0" smtClean="0"/>
          </a:p>
          <a:p>
            <a:endParaRPr lang="en-US" dirty="0"/>
          </a:p>
        </p:txBody>
      </p:sp>
      <p:sp>
        <p:nvSpPr>
          <p:cNvPr id="9" name="Rectangle 8"/>
          <p:cNvSpPr/>
          <p:nvPr/>
        </p:nvSpPr>
        <p:spPr>
          <a:xfrm>
            <a:off x="214282" y="2143116"/>
            <a:ext cx="8572560" cy="4429156"/>
          </a:xfrm>
          <a:prstGeom prst="rect">
            <a:avLst/>
          </a:prstGeom>
          <a:solidFill>
            <a:schemeClr val="bg1">
              <a:lumMod val="8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NZ" b="1" dirty="0" smtClean="0">
                <a:solidFill>
                  <a:schemeClr val="tx1"/>
                </a:solidFill>
              </a:rPr>
              <a:t>“Someone </a:t>
            </a:r>
            <a:r>
              <a:rPr lang="en-NZ" b="1" dirty="0" smtClean="0">
                <a:solidFill>
                  <a:schemeClr val="tx1"/>
                </a:solidFill>
              </a:rPr>
              <a:t>in whose power I am tells me that I am going to be tortured tomorrow. I am frightened and look forward to tomorrow in great apprehension. He adds that when the time comes, I shall not remember being told that this was going to happen to me, since shortly before the torture something else will be done to me which will make me forget the announcement. This certainly will not cheer me up, since I know perfectly well that I can forget things…He then adds that my forgetting will be only part of a larger process: when the moment of torture comes, I shall not remember any of the things I am now in a position to remember. This does not cheer me up either, since I can readily conceive of being involved in an accident, for instance, as a result of which I wake up in a completely amnesiac state and also in great pain; that could certainly happen to me, I should not like it to happen to me, nor to know that it was going to happen to me</a:t>
            </a:r>
            <a:r>
              <a:rPr lang="en-NZ" b="1" dirty="0" smtClean="0">
                <a:solidFill>
                  <a:schemeClr val="tx1"/>
                </a:solidFill>
              </a:rPr>
              <a:t>.”</a:t>
            </a:r>
            <a:endParaRPr lang="en-NZ" altLang="zh-CN" dirty="0" smtClean="0">
              <a:solidFill>
                <a:schemeClr val="tx1"/>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blinds(horizontal)">
                                      <p:cBhvr>
                                        <p:cTn id="7" dur="5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linds(horizontal)">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5</a:t>
            </a:r>
            <a:endParaRPr lang="en-US" sz="2800" dirty="0">
              <a:solidFill>
                <a:srgbClr val="FFFFFF"/>
              </a:solidFill>
            </a:endParaRPr>
          </a:p>
        </p:txBody>
      </p:sp>
      <p:sp>
        <p:nvSpPr>
          <p:cNvPr id="4" name="2 CuadroTexto"/>
          <p:cNvSpPr txBox="1">
            <a:spLocks noChangeArrowheads="1"/>
          </p:cNvSpPr>
          <p:nvPr/>
        </p:nvSpPr>
        <p:spPr bwMode="auto">
          <a:xfrm>
            <a:off x="2928926" y="0"/>
            <a:ext cx="4357718" cy="1569660"/>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chemeClr val="bg1"/>
                </a:solidFill>
              </a:rPr>
              <a:t>Personal Identity: Locke - Memory</a:t>
            </a:r>
            <a:endParaRPr lang="en-US" sz="1600" dirty="0" smtClean="0">
              <a:solidFill>
                <a:schemeClr val="bg1"/>
              </a:solidFill>
            </a:endParaRPr>
          </a:p>
          <a:p>
            <a:r>
              <a:rPr lang="en-US" sz="1600" i="1" dirty="0" smtClean="0">
                <a:solidFill>
                  <a:schemeClr val="bg1"/>
                </a:solidFill>
              </a:rPr>
              <a:t>Personal Identity: </a:t>
            </a:r>
            <a:r>
              <a:rPr lang="en-US" sz="1600" i="1" dirty="0" err="1" smtClean="0">
                <a:solidFill>
                  <a:schemeClr val="bg1"/>
                </a:solidFill>
              </a:rPr>
              <a:t>Parfit</a:t>
            </a:r>
            <a:r>
              <a:rPr lang="en-US" sz="1600" i="1" dirty="0" smtClean="0">
                <a:solidFill>
                  <a:schemeClr val="bg1"/>
                </a:solidFill>
              </a:rPr>
              <a:t> - Nihilism</a:t>
            </a:r>
            <a:endParaRPr lang="en-US" sz="1600" dirty="0" smtClean="0">
              <a:solidFill>
                <a:schemeClr val="bg1"/>
              </a:solidFill>
            </a:endParaRPr>
          </a:p>
          <a:p>
            <a:r>
              <a:rPr lang="en-US" sz="1600" i="1" dirty="0" smtClean="0">
                <a:solidFill>
                  <a:srgbClr val="FF6730"/>
                </a:solidFill>
              </a:rPr>
              <a:t>Williams</a:t>
            </a:r>
            <a:r>
              <a:rPr lang="en-US" sz="1600" i="1" dirty="0" smtClean="0">
                <a:solidFill>
                  <a:srgbClr val="FF6730"/>
                </a:solidFill>
              </a:rPr>
              <a:t>: The Self and the Future</a:t>
            </a:r>
            <a:endParaRPr lang="en-US" sz="1600" dirty="0" smtClean="0">
              <a:solidFill>
                <a:srgbClr val="FF6730"/>
              </a:solidFill>
            </a:endParaRPr>
          </a:p>
          <a:p>
            <a:r>
              <a:rPr lang="en-US" sz="1600" i="1" dirty="0" smtClean="0">
                <a:solidFill>
                  <a:schemeClr val="bg1"/>
                </a:solidFill>
              </a:rPr>
              <a:t>Personal Identity and </a:t>
            </a:r>
            <a:r>
              <a:rPr lang="en-US" sz="1600" i="1" dirty="0" err="1" smtClean="0">
                <a:solidFill>
                  <a:schemeClr val="bg1"/>
                </a:solidFill>
              </a:rPr>
              <a:t>Indexicality</a:t>
            </a:r>
            <a:endParaRPr lang="en-US" sz="1600" i="1" dirty="0" smtClean="0">
              <a:solidFill>
                <a:schemeClr val="bg1"/>
              </a:solidFill>
            </a:endParaRPr>
          </a:p>
          <a:p>
            <a:r>
              <a:rPr lang="en-US" sz="1600" i="1" dirty="0" smtClean="0">
                <a:solidFill>
                  <a:schemeClr val="bg1"/>
                </a:solidFill>
              </a:rPr>
              <a:t>Final Reflection</a:t>
            </a:r>
            <a:endParaRPr lang="en-US" sz="1600" dirty="0" smtClean="0">
              <a:solidFill>
                <a:schemeClr val="bg1"/>
              </a:solidFill>
            </a:endParaRPr>
          </a:p>
          <a:p>
            <a:r>
              <a:rPr lang="en-US" sz="1600" i="1" dirty="0" smtClean="0">
                <a:solidFill>
                  <a:schemeClr val="bg1"/>
                </a:solidFill>
              </a:rPr>
              <a:t>	</a:t>
            </a:r>
            <a:endParaRPr lang="en-US" sz="1600" dirty="0">
              <a:solidFill>
                <a:schemeClr val="bg1"/>
              </a:solidFill>
              <a:latin typeface="Verdana" charset="0"/>
            </a:endParaRPr>
          </a:p>
        </p:txBody>
      </p:sp>
      <p:sp>
        <p:nvSpPr>
          <p:cNvPr id="74754" name="AutoShape 2" descr="data:image/jpeg;base64,/9j/4AAQSkZJRgABAQAAAQABAAD/2wCEAAkGBhQSERQTEhQVFRUWGBUXFxgUGBQVFxgUFxgVFBYXFhUXHCYeFxojGRQUHy8gJScpLCwsFx4xNTAqNSYsLCkBCQoKBQUFDQUFDSkYEhgpKSkpKSkpKSkpKSkpKSkpKSkpKSkpKSkpKSkpKSkpKSkpKSkpKSkpKSkpKSkpKSkpKf/AABEIAKYAoAMBIgACEQEDEQH/xAAcAAABBQEBAQAAAAAAAAAAAAAEAQIDBQYHAAj/xAA+EAABAwIDBgQDBwEGBwAAAAABAAIRAyEEEjEFBkFRYXETIoGRobHBBxQyQlLR8BUjJGKC4fEWJTNDcpKi/8QAFAEBAAAAAAAAAAAAAAAAAAAAAP/EABQRAQAAAAAAAAAAAAAAAAAAAAD/2gAMAwEAAhEDEQA/ANHTdYdh8gn5wVDQHlHYKWkIBQIXTqmylL0jn8kDXO6JraiUlNbqgeXppcnwlpMug8KYUlJl0mqfTtKAqiwaJmIpIHFbcpUTFR4a7g0eZx/yjQd0NV3kadKVVw5gN+pQGFycwgqqO8tHjmb/AOQH0VjhXB4DmEOHMEICSyEobKbxU1F0FAtKinPpQnscmVnSgiexDVQiCVE5yAenU8qUBCteiXOsgQheamsUrDCCIpgF1KXXToQOpsspaDI1QwfCKpO4oI80E8lnd7d4zh2htMjxX8T+Vv6o58lonm65FvHjjVxVVx/UQOgbYD4IB3Yh5JcSSTck6nnKttnbTLCPwd3Tb2QmzNmOq/hk6aBbnYv2YOfBqk02nUAguPpEBBmMZVztdBaeuk35kaqXdnadXDOPlJpu/KdJn8p4HVdXwO4GEogRTzHnUOb2BsFPtDY1J1N1PI0NcCIAFuoPC90FDhcSKrGvYZa4SD+6lZKzW7dV1GvUwjpIlzmHkRGYduPqtOCgPps8sqGoIU1N3lTapQCEqGoNUSaUobEiLIB6LE9Owp8qV1OboG5bpC5KQoigcGpCUuZNKBC5EUnxZRUaUqd9GECubdcj29gS3F1WnUvcfRxzA+xXWgud74UCMW94H6AY5Bov0QaTcoNY1ogTx7roeDrWAJjquXYGoaNJlRl7D6RPS6sXb3V2+U1MKybAeao4nkGt4oOnPOl0LjsSxrSXOAF9Ss3sLaNSuHsqEB7RaAQNLGDfjoqDHbMfUcXeE2rVkAeNUeBE6hrbR0QEfdv+Yue27HUTUa4REkim6/HQFX9KjIUOEwLmU5e1niRH9nIbEiwnhorCg4hoQI1sJsJ7jdLSbKCOkzzIfGUIMoymzLKGxVSZ6IK2joFLUrcEO2YHYfIJ1U2k2jUmyBC5ObYIWhjqbnZRUYTwAcCfaUS/WEDXFMzqV3IqF7ggkoVYRAqDUqvc5P8AFsgnqYloEuIaOZIAn1VTtbDU6xaAWl0tcIIIdlbUa5pg6+ZpAOuVYzfDHmpiKjOFIAAcJMEkjmZVBgdpPovD6Zyub0B+CDe7JxrQ4U6kFhMduBWl2dsRjfK1lMCSQ5us8+hXLsFtVz3lzjLs2Y6CZMmwXR9jbRBZmHAD3QWXieFiWRxI69we6uq2GYXua7uOFisVt3DPrEPpVTTeNYEh15Fhe2iP2XXfTpE1qhc/i5wy6TAAPC5QaAu84aNADb2UhB0AKpv6qWt8eA9rG5niYlmYNsRxkhBO+1WlTMOw9QHUQ5hDhzabSg07cE8nS3WymFB1MXHqLqt2dvlTxDIomKh1a6MwBuCIMFWbdoiA0kExfiPX/RAPVqfFAYs2R9XDSZYRNjHD3KrMcHsBLmEDnFvdAM14gE2AaPaLrDbxbw+MSGvLWD8LRF44vNxJ5QVc72bVNOnTpsIl4lx18rQ0RHUn4LDYio43gewA1QR1a0EECIuNLHmC0BTVNsPqlrXEgAGS2zieYPA2VdVd2Cia+/8AOaDTf8ZVqdPIxxedA+rlcW6WBAE9zKhp7y4iYdXcSdSMsNnQNtrxVAXTy1PtxSB1p6yg2zN63sZDvNJs6oR5RzJEZlWYjeys95yvLWgyMkAuAEX7n4LN4nEFwEkkcF7DCTA4/KL+10Bm0sc6o5z6hzOcRJgCwADRbXjdVlQclLWOZ3S0dAOCLYQBcn0gD1KCtpVi0hw4La7vbVtBmHiOzptPLusm7CQZFxy91osDsV7sC2s1rwAHy8A5YDz+I6Dug0NLCVGuhjDWB4Oqvp+pOhCs6GyKky+nh6YH6XPqv7F77R2XP8PvXVpQ3MHAfqBkeq227exNoYypTdWa6hh5lznDI57R+VrXea+kxEIId4dq+FhKuX/vuFFltWUjnrPHTNkaOoKxzMUXeVxlp4RI79EbvvtgYjFuNOBRpf2VFrbNFNh1A6uk+yqMLOb3Pw/dAdRr+G6GE+W0jW2l1b4Pe6s08HDjmufdUj8rW5jqbISpiukIOj4Hflv5n+GTbmPhorf+q1XC1QlpE2Igj0XIACRJWj3M2m4F1Bx8rgSzo4C4B6hBHtxzfEYZN235ggDn0VRiHNOhPdwBV3tugXOYABcAuJNhpbrxuqavh4nj8kATmcbHshqtP+eqLc08L9rr1GlNuBt2ugDd80vDsrT+gudGV7fUEJrt264MBrXEcA4T8YCCpeZU+GdDSeJsOg4/slxmz6lO9Sm5omASCBPLNonuAyiOQ9yEEBn0TgkaFbbs7DOLxNOgCGh5Jc7kxol0czAsgs90t03Ysh1SWUA7IXN/E5/BrZ5GJPoidr7OrUtlYZpeWsD6k0xo453nM4/mghsDS8rf0NmNwj/CpiKTsoAN4dpM85uqD7VK7WU8PQBEkvdA/RIu4dXadigwOB2bUxFVlCmJe8xoTA4utwAv7LquK2nV2dsqpTq1TVfldSw7zOfK6GgVD/hBeWnkLrIfZpXazF1yYk4eqW85YWvgd7I/7V8ZDsPhQbU2Auji4NDG+3nPqg53Gg5IzBCSZ7nsNVBVsLqNtQwQPzG/aLBA/F1sxMacPRC6GeCnqiDHL9lEb9UDs0j6q13VqgYugSJHiMBnTzHL9VVMZxR2yqgZWpONgKlIz2eCg0+0NgvJzZ33gxaBYWAOgVr9n2yqHjObXY2o8AOYXglsaO8htIsfZGVGS1pA0AjmJgDuZsqyq57HtqU2nMwhwi8iYc0jqJHchB2vBUmBvlawAcg0D4BZjfDdrCYqk/wxR+8NaXMNMsz5m3AIaZIJELJN247GudmJyAkNp/laA4gZm8XHiSjfujQIgT6COOo0QYelSteR/LSrvC0OmvfSJFu0e6JoYWlSbmqO83mu6JkSbehEICptnUUhP84cuPsEBW36bRgMQJsWAR1D2ALm9SJcOq3O3pOCqExd1MepIcfgPgsFWHmN+XxlA2V0PdHZQw9HB4xw8zsUyTyo1GvoNHbM4H2XOSOq7pidh/3P7sLFtBjGxwqsaHNI6+I0FBe4/Cip5SNY91xDe7aZr4x7iZDIpNPSn5Z9SCfVdkr7XAwhxOkUPF/zFmaP/ay4CX2km/1lBebrn++YcN1fUawxrDrH0i/op969qCri8TXcfLncGwPMQ05QBOgtr1VFgtpOovFVji1zc2Uj8sgtkdYcVW18QXuLjPGPggKr18xJiOg5JcOZIQLavBFYV8egKCTLckyR9UpjsOkKA1Cm+JogIzgcz3hOovlw4AEH2KCnkUXghL2N4ucwe7kHU/vbmtE03AwPlA+CH/qGWwomNTPlFgb3FoMH/dS/1l0RVpiwaJp3GgEEHpxSvx9J05TrzmR7wZBMFBXbuYkjH1mOaGNqN8RrZmD5QfXj6rW+DJn+QsfTrsOPpZSJFCqDBH4g+T30K2VE39EFBtbYodUbOkR68CUzDbMY10uAH5TGsAgR14D1WnqUadSaZflfAIniDaQekLO43B1KbnMcMroN+HRwHEXcelkFJv3WDaNFjTZz3vPUNbAkf5iVhar7+g/nxWh33rTWpsOrKd+7iSe35VmS6/ogO2RTz4ig39VWkDOhGdsr6Fay88jHrJXz1smrlxFF3J7D7GV9E06gc0OGjgCD3CDIfaG7wtllrbZjTpdmlxeY9o9VxuqY4X/1XU/ta2mPAw9EaucajhyDAWD/AOnH2XK6rp/nVBCfMD1n6JjR8J+i8Hx7n5pBWFwUCR9VNTkg5dYUBcn0jYkGIP0QSNMjRMKXPKYXIHg3RGBf/aC34S0+zghWG3VH7OgGdNB8ZN/QIOpMqkNAI5fID/Qe6GxOHBB8o1EROg0jqLxzkpuDxHkbJ8sDXlA/ndOquEWdbX2JCDL7wYv7vjaFSIytaXD/AA5nNI7ZSuqYJubLlgggch5bLjm+t6tNxJMsMdg429irXHY7Ftw1LFtxD4JYC1oA1tY8fwlB1HaWBAIzNLhzZBc3iCCLhT1MP4tIDPOUeR5DSQeZjhz+SyX9fqU8MzFsc7EMOUvBaM7Wm0jIBMHhEqxbtAvptxNAOBd5nU3eXPwMA6O49UHKt8C777WDhlIcBHIBrYVE59113eXdintFprMY+hWECagID8o/DUbwAsA75wuVbS2XVw9RzKzCx3W4I5tP5h1CCTZbz41OGl8OmG6wLz6Lte5e2w+l4DvxMktnizWPRcy+znZ7nYnxQHZWAiRbzugWPMCTHIonaW+D31fEpBlItdGZg80gxmJ0n0QD7+bU8bG1rmGuyDo1lgB6yfVZwDkJ7I6vVc8mo90ueS5xgXJMkuPNBVsTMXMIBXsgkG1/infczaSLieqRv4p5GU99eR5rkEoEbhgQ69xMLxMgQACAAf3UbXR7lL4lv5pqg94gUZelLuaa0WPogc0z9VZ7OdPxPtHHtPqFWaDvEq0wrLW5DUcJJOn8ug6S3DMcwEWMNkaRb9pI7oZ+Ab5iSQBHHhyjhYx6ollDjPAWN+RMnU9TzsvMuNCLxe3efmewCDH727NLcjw4Fv4SOOY6HqDEcxCtt3cXhamz2YbE1SyXOMG1g/M3K6/Apd5qTXUXgvAtLQ6BLmmT1mPoFiKeUvb4k5LB2XWL/HRB2HZFKhSBp4bEUfDdcMPmyk65fNpN7q0bguTw8cxb63XB61NoLg24kwYiRwMcFb7B27iqB/snOLQfwukt/wBuyDslIOBMyOXsUza2xW12RVpMeOEi/pyWbwP2jOH/AFKQJ4lp/dEV/tVpAwaNUdRlI05TKAKlsWhhc7hLG5ahDfEqAPqtbNNpExGpi05VzYvgAdlst5t96VenlpgglzSZBFrzr3WICBzqp/f3UTtLfy6e86JhCBh0I5ppT8q85iCEheaSnsbzStp3QRlqfSpWnqE/KJSPxFg0aWQDVytBs+nmZPQd+vxOqz5V1sOv5cusG3SfnxQdApjKAAAL3iYlol0SbgcOfFJUqHTTl6X/AJznovLyCo23s4VgIs4EkHhfUFZShs8vJEgQSDqdDFl5eQHUcAxvCT/iv7BEVaka3Xl5BCas6WUL63AgJF5ADXaD8FGB1SryBcqR2i8vII8xSkWXl5AyF7KvLyDzm2lRgLy8gZUR+wjDnDmAfUER815eQf/Z"/>
          <p:cNvSpPr>
            <a:spLocks noChangeAspect="1" noChangeArrowheads="1"/>
          </p:cNvSpPr>
          <p:nvPr/>
        </p:nvSpPr>
        <p:spPr bwMode="auto">
          <a:xfrm>
            <a:off x="155575" y="-754063"/>
            <a:ext cx="1524000" cy="15811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74756" name="AutoShape 4" descr="data:image/jpeg;base64,/9j/4AAQSkZJRgABAQAAAQABAAD/2wCEAAkGBhQSERQTEhQVFRUWGBUXFxgUGBQVFxgUFxgVFBYXFhUXHCYeFxojGRQUHy8gJScpLCwsFx4xNTAqNSYsLCkBCQoKBQUFDQUFDSkYEhgpKSkpKSkpKSkpKSkpKSkpKSkpKSkpKSkpKSkpKSkpKSkpKSkpKSkpKSkpKSkpKSkpKf/AABEIAKYAoAMBIgACEQEDEQH/xAAcAAABBQEBAQAAAAAAAAAAAAAEAQIDBQYHAAj/xAA+EAABAwIDBgQDBwEGBwAAAAABAAIRAyEEEjEFBkFRYXETIoGRobHBBxQyQlLR8BUjJGKC4fEWJTNDcpKi/8QAFAEBAAAAAAAAAAAAAAAAAAAAAP/EABQRAQAAAAAAAAAAAAAAAAAAAAD/2gAMAwEAAhEDEQA/ANHTdYdh8gn5wVDQHlHYKWkIBQIXTqmylL0jn8kDXO6JraiUlNbqgeXppcnwlpMug8KYUlJl0mqfTtKAqiwaJmIpIHFbcpUTFR4a7g0eZx/yjQd0NV3kadKVVw5gN+pQGFycwgqqO8tHjmb/AOQH0VjhXB4DmEOHMEICSyEobKbxU1F0FAtKinPpQnscmVnSgiexDVQiCVE5yAenU8qUBCteiXOsgQheamsUrDCCIpgF1KXXToQOpsspaDI1QwfCKpO4oI80E8lnd7d4zh2htMjxX8T+Vv6o58lonm65FvHjjVxVVx/UQOgbYD4IB3Yh5JcSSTck6nnKttnbTLCPwd3Tb2QmzNmOq/hk6aBbnYv2YOfBqk02nUAguPpEBBmMZVztdBaeuk35kaqXdnadXDOPlJpu/KdJn8p4HVdXwO4GEogRTzHnUOb2BsFPtDY1J1N1PI0NcCIAFuoPC90FDhcSKrGvYZa4SD+6lZKzW7dV1GvUwjpIlzmHkRGYduPqtOCgPps8sqGoIU1N3lTapQCEqGoNUSaUobEiLIB6LE9Owp8qV1OboG5bpC5KQoigcGpCUuZNKBC5EUnxZRUaUqd9GECubdcj29gS3F1WnUvcfRxzA+xXWgud74UCMW94H6AY5Bov0QaTcoNY1ogTx7roeDrWAJjquXYGoaNJlRl7D6RPS6sXb3V2+U1MKybAeao4nkGt4oOnPOl0LjsSxrSXOAF9Ss3sLaNSuHsqEB7RaAQNLGDfjoqDHbMfUcXeE2rVkAeNUeBE6hrbR0QEfdv+Yue27HUTUa4REkim6/HQFX9KjIUOEwLmU5e1niRH9nIbEiwnhorCg4hoQI1sJsJ7jdLSbKCOkzzIfGUIMoymzLKGxVSZ6IK2joFLUrcEO2YHYfIJ1U2k2jUmyBC5ObYIWhjqbnZRUYTwAcCfaUS/WEDXFMzqV3IqF7ggkoVYRAqDUqvc5P8AFsgnqYloEuIaOZIAn1VTtbDU6xaAWl0tcIIIdlbUa5pg6+ZpAOuVYzfDHmpiKjOFIAAcJMEkjmZVBgdpPovD6Zyub0B+CDe7JxrQ4U6kFhMduBWl2dsRjfK1lMCSQ5us8+hXLsFtVz3lzjLs2Y6CZMmwXR9jbRBZmHAD3QWXieFiWRxI69we6uq2GYXua7uOFisVt3DPrEPpVTTeNYEh15Fhe2iP2XXfTpE1qhc/i5wy6TAAPC5QaAu84aNADb2UhB0AKpv6qWt8eA9rG5niYlmYNsRxkhBO+1WlTMOw9QHUQ5hDhzabSg07cE8nS3WymFB1MXHqLqt2dvlTxDIomKh1a6MwBuCIMFWbdoiA0kExfiPX/RAPVqfFAYs2R9XDSZYRNjHD3KrMcHsBLmEDnFvdAM14gE2AaPaLrDbxbw+MSGvLWD8LRF44vNxJ5QVc72bVNOnTpsIl4lx18rQ0RHUn4LDYio43gewA1QR1a0EECIuNLHmC0BTVNsPqlrXEgAGS2zieYPA2VdVd2Cia+/8AOaDTf8ZVqdPIxxedA+rlcW6WBAE9zKhp7y4iYdXcSdSMsNnQNtrxVAXTy1PtxSB1p6yg2zN63sZDvNJs6oR5RzJEZlWYjeys95yvLWgyMkAuAEX7n4LN4nEFwEkkcF7DCTA4/KL+10Bm0sc6o5z6hzOcRJgCwADRbXjdVlQclLWOZ3S0dAOCLYQBcn0gD1KCtpVi0hw4La7vbVtBmHiOzptPLusm7CQZFxy91osDsV7sC2s1rwAHy8A5YDz+I6Dug0NLCVGuhjDWB4Oqvp+pOhCs6GyKky+nh6YH6XPqv7F77R2XP8PvXVpQ3MHAfqBkeq227exNoYypTdWa6hh5lznDI57R+VrXea+kxEIId4dq+FhKuX/vuFFltWUjnrPHTNkaOoKxzMUXeVxlp4RI79EbvvtgYjFuNOBRpf2VFrbNFNh1A6uk+yqMLOb3Pw/dAdRr+G6GE+W0jW2l1b4Pe6s08HDjmufdUj8rW5jqbISpiukIOj4Hflv5n+GTbmPhorf+q1XC1QlpE2Igj0XIACRJWj3M2m4F1Bx8rgSzo4C4B6hBHtxzfEYZN235ggDn0VRiHNOhPdwBV3tugXOYABcAuJNhpbrxuqavh4nj8kATmcbHshqtP+eqLc08L9rr1GlNuBt2ugDd80vDsrT+gudGV7fUEJrt264MBrXEcA4T8YCCpeZU+GdDSeJsOg4/slxmz6lO9Sm5omASCBPLNonuAyiOQ9yEEBn0TgkaFbbs7DOLxNOgCGh5Jc7kxol0czAsgs90t03Ysh1SWUA7IXN/E5/BrZ5GJPoidr7OrUtlYZpeWsD6k0xo453nM4/mghsDS8rf0NmNwj/CpiKTsoAN4dpM85uqD7VK7WU8PQBEkvdA/RIu4dXadigwOB2bUxFVlCmJe8xoTA4utwAv7LquK2nV2dsqpTq1TVfldSw7zOfK6GgVD/hBeWnkLrIfZpXazF1yYk4eqW85YWvgd7I/7V8ZDsPhQbU2Auji4NDG+3nPqg53Gg5IzBCSZ7nsNVBVsLqNtQwQPzG/aLBA/F1sxMacPRC6GeCnqiDHL9lEb9UDs0j6q13VqgYugSJHiMBnTzHL9VVMZxR2yqgZWpONgKlIz2eCg0+0NgvJzZ33gxaBYWAOgVr9n2yqHjObXY2o8AOYXglsaO8htIsfZGVGS1pA0AjmJgDuZsqyq57HtqU2nMwhwi8iYc0jqJHchB2vBUmBvlawAcg0D4BZjfDdrCYqk/wxR+8NaXMNMsz5m3AIaZIJELJN247GudmJyAkNp/laA4gZm8XHiSjfujQIgT6COOo0QYelSteR/LSrvC0OmvfSJFu0e6JoYWlSbmqO83mu6JkSbehEICptnUUhP84cuPsEBW36bRgMQJsWAR1D2ALm9SJcOq3O3pOCqExd1MepIcfgPgsFWHmN+XxlA2V0PdHZQw9HB4xw8zsUyTyo1GvoNHbM4H2XOSOq7pidh/3P7sLFtBjGxwqsaHNI6+I0FBe4/Cip5SNY91xDe7aZr4x7iZDIpNPSn5Z9SCfVdkr7XAwhxOkUPF/zFmaP/ay4CX2km/1lBebrn++YcN1fUawxrDrH0i/op969qCri8TXcfLncGwPMQ05QBOgtr1VFgtpOovFVji1zc2Uj8sgtkdYcVW18QXuLjPGPggKr18xJiOg5JcOZIQLavBFYV8egKCTLckyR9UpjsOkKA1Cm+JogIzgcz3hOovlw4AEH2KCnkUXghL2N4ucwe7kHU/vbmtE03AwPlA+CH/qGWwomNTPlFgb3FoMH/dS/1l0RVpiwaJp3GgEEHpxSvx9J05TrzmR7wZBMFBXbuYkjH1mOaGNqN8RrZmD5QfXj6rW+DJn+QsfTrsOPpZSJFCqDBH4g+T30K2VE39EFBtbYodUbOkR68CUzDbMY10uAH5TGsAgR14D1WnqUadSaZflfAIniDaQekLO43B1KbnMcMroN+HRwHEXcelkFJv3WDaNFjTZz3vPUNbAkf5iVhar7+g/nxWh33rTWpsOrKd+7iSe35VmS6/ogO2RTz4ig39VWkDOhGdsr6Fay88jHrJXz1smrlxFF3J7D7GV9E06gc0OGjgCD3CDIfaG7wtllrbZjTpdmlxeY9o9VxuqY4X/1XU/ta2mPAw9EaucajhyDAWD/AOnH2XK6rp/nVBCfMD1n6JjR8J+i8Hx7n5pBWFwUCR9VNTkg5dYUBcn0jYkGIP0QSNMjRMKXPKYXIHg3RGBf/aC34S0+zghWG3VH7OgGdNB8ZN/QIOpMqkNAI5fID/Qe6GxOHBB8o1EROg0jqLxzkpuDxHkbJ8sDXlA/ndOquEWdbX2JCDL7wYv7vjaFSIytaXD/AA5nNI7ZSuqYJubLlgggch5bLjm+t6tNxJMsMdg429irXHY7Ftw1LFtxD4JYC1oA1tY8fwlB1HaWBAIzNLhzZBc3iCCLhT1MP4tIDPOUeR5DSQeZjhz+SyX9fqU8MzFsc7EMOUvBaM7Wm0jIBMHhEqxbtAvptxNAOBd5nU3eXPwMA6O49UHKt8C777WDhlIcBHIBrYVE59113eXdintFprMY+hWECagID8o/DUbwAsA75wuVbS2XVw9RzKzCx3W4I5tP5h1CCTZbz41OGl8OmG6wLz6Lte5e2w+l4DvxMktnizWPRcy+znZ7nYnxQHZWAiRbzugWPMCTHIonaW+D31fEpBlItdGZg80gxmJ0n0QD7+bU8bG1rmGuyDo1lgB6yfVZwDkJ7I6vVc8mo90ueS5xgXJMkuPNBVsTMXMIBXsgkG1/infczaSLieqRv4p5GU99eR5rkEoEbhgQ69xMLxMgQACAAf3UbXR7lL4lv5pqg94gUZelLuaa0WPogc0z9VZ7OdPxPtHHtPqFWaDvEq0wrLW5DUcJJOn8ug6S3DMcwEWMNkaRb9pI7oZ+Ab5iSQBHHhyjhYx6ollDjPAWN+RMnU9TzsvMuNCLxe3efmewCDH727NLcjw4Fv4SOOY6HqDEcxCtt3cXhamz2YbE1SyXOMG1g/M3K6/Apd5qTXUXgvAtLQ6BLmmT1mPoFiKeUvb4k5LB2XWL/HRB2HZFKhSBp4bEUfDdcMPmyk65fNpN7q0bguTw8cxb63XB61NoLg24kwYiRwMcFb7B27iqB/snOLQfwukt/wBuyDslIOBMyOXsUza2xW12RVpMeOEi/pyWbwP2jOH/AFKQJ4lp/dEV/tVpAwaNUdRlI05TKAKlsWhhc7hLG5ahDfEqAPqtbNNpExGpi05VzYvgAdlst5t96VenlpgglzSZBFrzr3WICBzqp/f3UTtLfy6e86JhCBh0I5ppT8q85iCEheaSnsbzStp3QRlqfSpWnqE/KJSPxFg0aWQDVytBs+nmZPQd+vxOqz5V1sOv5cusG3SfnxQdApjKAAAL3iYlol0SbgcOfFJUqHTTl6X/AJznovLyCo23s4VgIs4EkHhfUFZShs8vJEgQSDqdDFl5eQHUcAxvCT/iv7BEVaka3Xl5BCas6WUL63AgJF5ADXaD8FGB1SryBcqR2i8vII8xSkWXl5AyF7KvLyDzm2lRgLy8gZUR+wjDnDmAfUER815eQf/Z"/>
          <p:cNvSpPr>
            <a:spLocks noChangeAspect="1" noChangeArrowheads="1"/>
          </p:cNvSpPr>
          <p:nvPr/>
        </p:nvSpPr>
        <p:spPr bwMode="auto">
          <a:xfrm>
            <a:off x="155575" y="-754063"/>
            <a:ext cx="1524000" cy="15811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74758" name="AutoShape 6" descr="data:image/jpeg;base64,/9j/4AAQSkZJRgABAQAAAQABAAD/2wCEAAkGBhQSERQTEhQVFRUWGBUXFxgUGBQVFxgUFxgVFBYXFhUXHCYeFxojGRQUHy8gJScpLCwsFx4xNTAqNSYsLCkBCQoKBQUFDQUFDSkYEhgpKSkpKSkpKSkpKSkpKSkpKSkpKSkpKSkpKSkpKSkpKSkpKSkpKSkpKSkpKSkpKSkpKf/AABEIAKYAoAMBIgACEQEDEQH/xAAcAAABBQEBAQAAAAAAAAAAAAAEAQIDBQYHAAj/xAA+EAABAwIDBgQDBwEGBwAAAAABAAIRAyEEEjEFBkFRYXETIoGRobHBBxQyQlLR8BUjJGKC4fEWJTNDcpKi/8QAFAEBAAAAAAAAAAAAAAAAAAAAAP/EABQRAQAAAAAAAAAAAAAAAAAAAAD/2gAMAwEAAhEDEQA/ANHTdYdh8gn5wVDQHlHYKWkIBQIXTqmylL0jn8kDXO6JraiUlNbqgeXppcnwlpMug8KYUlJl0mqfTtKAqiwaJmIpIHFbcpUTFR4a7g0eZx/yjQd0NV3kadKVVw5gN+pQGFycwgqqO8tHjmb/AOQH0VjhXB4DmEOHMEICSyEobKbxU1F0FAtKinPpQnscmVnSgiexDVQiCVE5yAenU8qUBCteiXOsgQheamsUrDCCIpgF1KXXToQOpsspaDI1QwfCKpO4oI80E8lnd7d4zh2htMjxX8T+Vv6o58lonm65FvHjjVxVVx/UQOgbYD4IB3Yh5JcSSTck6nnKttnbTLCPwd3Tb2QmzNmOq/hk6aBbnYv2YOfBqk02nUAguPpEBBmMZVztdBaeuk35kaqXdnadXDOPlJpu/KdJn8p4HVdXwO4GEogRTzHnUOb2BsFPtDY1J1N1PI0NcCIAFuoPC90FDhcSKrGvYZa4SD+6lZKzW7dV1GvUwjpIlzmHkRGYduPqtOCgPps8sqGoIU1N3lTapQCEqGoNUSaUobEiLIB6LE9Owp8qV1OboG5bpC5KQoigcGpCUuZNKBC5EUnxZRUaUqd9GECubdcj29gS3F1WnUvcfRxzA+xXWgud74UCMW94H6AY5Bov0QaTcoNY1ogTx7roeDrWAJjquXYGoaNJlRl7D6RPS6sXb3V2+U1MKybAeao4nkGt4oOnPOl0LjsSxrSXOAF9Ss3sLaNSuHsqEB7RaAQNLGDfjoqDHbMfUcXeE2rVkAeNUeBE6hrbR0QEfdv+Yue27HUTUa4REkim6/HQFX9KjIUOEwLmU5e1niRH9nIbEiwnhorCg4hoQI1sJsJ7jdLSbKCOkzzIfGUIMoymzLKGxVSZ6IK2joFLUrcEO2YHYfIJ1U2k2jUmyBC5ObYIWhjqbnZRUYTwAcCfaUS/WEDXFMzqV3IqF7ggkoVYRAqDUqvc5P8AFsgnqYloEuIaOZIAn1VTtbDU6xaAWl0tcIIIdlbUa5pg6+ZpAOuVYzfDHmpiKjOFIAAcJMEkjmZVBgdpPovD6Zyub0B+CDe7JxrQ4U6kFhMduBWl2dsRjfK1lMCSQ5us8+hXLsFtVz3lzjLs2Y6CZMmwXR9jbRBZmHAD3QWXieFiWRxI69we6uq2GYXua7uOFisVt3DPrEPpVTTeNYEh15Fhe2iP2XXfTpE1qhc/i5wy6TAAPC5QaAu84aNADb2UhB0AKpv6qWt8eA9rG5niYlmYNsRxkhBO+1WlTMOw9QHUQ5hDhzabSg07cE8nS3WymFB1MXHqLqt2dvlTxDIomKh1a6MwBuCIMFWbdoiA0kExfiPX/RAPVqfFAYs2R9XDSZYRNjHD3KrMcHsBLmEDnFvdAM14gE2AaPaLrDbxbw+MSGvLWD8LRF44vNxJ5QVc72bVNOnTpsIl4lx18rQ0RHUn4LDYio43gewA1QR1a0EECIuNLHmC0BTVNsPqlrXEgAGS2zieYPA2VdVd2Cia+/8AOaDTf8ZVqdPIxxedA+rlcW6WBAE9zKhp7y4iYdXcSdSMsNnQNtrxVAXTy1PtxSB1p6yg2zN63sZDvNJs6oR5RzJEZlWYjeys95yvLWgyMkAuAEX7n4LN4nEFwEkkcF7DCTA4/KL+10Bm0sc6o5z6hzOcRJgCwADRbXjdVlQclLWOZ3S0dAOCLYQBcn0gD1KCtpVi0hw4La7vbVtBmHiOzptPLusm7CQZFxy91osDsV7sC2s1rwAHy8A5YDz+I6Dug0NLCVGuhjDWB4Oqvp+pOhCs6GyKky+nh6YH6XPqv7F77R2XP8PvXVpQ3MHAfqBkeq227exNoYypTdWa6hh5lznDI57R+VrXea+kxEIId4dq+FhKuX/vuFFltWUjnrPHTNkaOoKxzMUXeVxlp4RI79EbvvtgYjFuNOBRpf2VFrbNFNh1A6uk+yqMLOb3Pw/dAdRr+G6GE+W0jW2l1b4Pe6s08HDjmufdUj8rW5jqbISpiukIOj4Hflv5n+GTbmPhorf+q1XC1QlpE2Igj0XIACRJWj3M2m4F1Bx8rgSzo4C4B6hBHtxzfEYZN235ggDn0VRiHNOhPdwBV3tugXOYABcAuJNhpbrxuqavh4nj8kATmcbHshqtP+eqLc08L9rr1GlNuBt2ugDd80vDsrT+gudGV7fUEJrt264MBrXEcA4T8YCCpeZU+GdDSeJsOg4/slxmz6lO9Sm5omASCBPLNonuAyiOQ9yEEBn0TgkaFbbs7DOLxNOgCGh5Jc7kxol0czAsgs90t03Ysh1SWUA7IXN/E5/BrZ5GJPoidr7OrUtlYZpeWsD6k0xo453nM4/mghsDS8rf0NmNwj/CpiKTsoAN4dpM85uqD7VK7WU8PQBEkvdA/RIu4dXadigwOB2bUxFVlCmJe8xoTA4utwAv7LquK2nV2dsqpTq1TVfldSw7zOfK6GgVD/hBeWnkLrIfZpXazF1yYk4eqW85YWvgd7I/7V8ZDsPhQbU2Auji4NDG+3nPqg53Gg5IzBCSZ7nsNVBVsLqNtQwQPzG/aLBA/F1sxMacPRC6GeCnqiDHL9lEb9UDs0j6q13VqgYugSJHiMBnTzHL9VVMZxR2yqgZWpONgKlIz2eCg0+0NgvJzZ33gxaBYWAOgVr9n2yqHjObXY2o8AOYXglsaO8htIsfZGVGS1pA0AjmJgDuZsqyq57HtqU2nMwhwi8iYc0jqJHchB2vBUmBvlawAcg0D4BZjfDdrCYqk/wxR+8NaXMNMsz5m3AIaZIJELJN247GudmJyAkNp/laA4gZm8XHiSjfujQIgT6COOo0QYelSteR/LSrvC0OmvfSJFu0e6JoYWlSbmqO83mu6JkSbehEICptnUUhP84cuPsEBW36bRgMQJsWAR1D2ALm9SJcOq3O3pOCqExd1MepIcfgPgsFWHmN+XxlA2V0PdHZQw9HB4xw8zsUyTyo1GvoNHbM4H2XOSOq7pidh/3P7sLFtBjGxwqsaHNI6+I0FBe4/Cip5SNY91xDe7aZr4x7iZDIpNPSn5Z9SCfVdkr7XAwhxOkUPF/zFmaP/ay4CX2km/1lBebrn++YcN1fUawxrDrH0i/op969qCri8TXcfLncGwPMQ05QBOgtr1VFgtpOovFVji1zc2Uj8sgtkdYcVW18QXuLjPGPggKr18xJiOg5JcOZIQLavBFYV8egKCTLckyR9UpjsOkKA1Cm+JogIzgcz3hOovlw4AEH2KCnkUXghL2N4ucwe7kHU/vbmtE03AwPlA+CH/qGWwomNTPlFgb3FoMH/dS/1l0RVpiwaJp3GgEEHpxSvx9J05TrzmR7wZBMFBXbuYkjH1mOaGNqN8RrZmD5QfXj6rW+DJn+QsfTrsOPpZSJFCqDBH4g+T30K2VE39EFBtbYodUbOkR68CUzDbMY10uAH5TGsAgR14D1WnqUadSaZflfAIniDaQekLO43B1KbnMcMroN+HRwHEXcelkFJv3WDaNFjTZz3vPUNbAkf5iVhar7+g/nxWh33rTWpsOrKd+7iSe35VmS6/ogO2RTz4ig39VWkDOhGdsr6Fay88jHrJXz1smrlxFF3J7D7GV9E06gc0OGjgCD3CDIfaG7wtllrbZjTpdmlxeY9o9VxuqY4X/1XU/ta2mPAw9EaucajhyDAWD/AOnH2XK6rp/nVBCfMD1n6JjR8J+i8Hx7n5pBWFwUCR9VNTkg5dYUBcn0jYkGIP0QSNMjRMKXPKYXIHg3RGBf/aC34S0+zghWG3VH7OgGdNB8ZN/QIOpMqkNAI5fID/Qe6GxOHBB8o1EROg0jqLxzkpuDxHkbJ8sDXlA/ndOquEWdbX2JCDL7wYv7vjaFSIytaXD/AA5nNI7ZSuqYJubLlgggch5bLjm+t6tNxJMsMdg429irXHY7Ftw1LFtxD4JYC1oA1tY8fwlB1HaWBAIzNLhzZBc3iCCLhT1MP4tIDPOUeR5DSQeZjhz+SyX9fqU8MzFsc7EMOUvBaM7Wm0jIBMHhEqxbtAvptxNAOBd5nU3eXPwMA6O49UHKt8C777WDhlIcBHIBrYVE59113eXdintFprMY+hWECagID8o/DUbwAsA75wuVbS2XVw9RzKzCx3W4I5tP5h1CCTZbz41OGl8OmG6wLz6Lte5e2w+l4DvxMktnizWPRcy+znZ7nYnxQHZWAiRbzugWPMCTHIonaW+D31fEpBlItdGZg80gxmJ0n0QD7+bU8bG1rmGuyDo1lgB6yfVZwDkJ7I6vVc8mo90ueS5xgXJMkuPNBVsTMXMIBXsgkG1/infczaSLieqRv4p5GU99eR5rkEoEbhgQ69xMLxMgQACAAf3UbXR7lL4lv5pqg94gUZelLuaa0WPogc0z9VZ7OdPxPtHHtPqFWaDvEq0wrLW5DUcJJOn8ug6S3DMcwEWMNkaRb9pI7oZ+Ab5iSQBHHhyjhYx6ollDjPAWN+RMnU9TzsvMuNCLxe3efmewCDH727NLcjw4Fv4SOOY6HqDEcxCtt3cXhamz2YbE1SyXOMG1g/M3K6/Apd5qTXUXgvAtLQ6BLmmT1mPoFiKeUvb4k5LB2XWL/HRB2HZFKhSBp4bEUfDdcMPmyk65fNpN7q0bguTw8cxb63XB61NoLg24kwYiRwMcFb7B27iqB/snOLQfwukt/wBuyDslIOBMyOXsUza2xW12RVpMeOEi/pyWbwP2jOH/AFKQJ4lp/dEV/tVpAwaNUdRlI05TKAKlsWhhc7hLG5ahDfEqAPqtbNNpExGpi05VzYvgAdlst5t96VenlpgglzSZBFrzr3WICBzqp/f3UTtLfy6e86JhCBh0I5ppT8q85iCEheaSnsbzStp3QRlqfSpWnqE/KJSPxFg0aWQDVytBs+nmZPQd+vxOqz5V1sOv5cusG3SfnxQdApjKAAAL3iYlol0SbgcOfFJUqHTTl6X/AJznovLyCo23s4VgIs4EkHhfUFZShs8vJEgQSDqdDFl5eQHUcAxvCT/iv7BEVaka3Xl5BCas6WUL63AgJF5ADXaD8FGB1SryBcqR2i8vII8xSkWXl5AyF7KvLyDzm2lRgLy8gZUR+wjDnDmAfUER815eQf/Z"/>
          <p:cNvSpPr>
            <a:spLocks noChangeAspect="1" noChangeArrowheads="1"/>
          </p:cNvSpPr>
          <p:nvPr/>
        </p:nvSpPr>
        <p:spPr bwMode="auto">
          <a:xfrm>
            <a:off x="155575" y="-754063"/>
            <a:ext cx="1524000" cy="15811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74760" name="AutoShape 8" descr="data:image/jpeg;base64,/9j/4AAQSkZJRgABAQAAAQABAAD/2wCEAAkGBhQSERQTEhQVFRUWGBUXFxgUGBQVFxgUFxgVFBYXFhUXHCYeFxojGRQUHy8gJScpLCwsFx4xNTAqNSYsLCkBCQoKBQUFDQUFDSkYEhgpKSkpKSkpKSkpKSkpKSkpKSkpKSkpKSkpKSkpKSkpKSkpKSkpKSkpKSkpKSkpKSkpKf/AABEIAKYAoAMBIgACEQEDEQH/xAAcAAABBQEBAQAAAAAAAAAAAAAEAQIDBQYHAAj/xAA+EAABAwIDBgQDBwEGBwAAAAABAAIRAyEEEjEFBkFRYXETIoGRobHBBxQyQlLR8BUjJGKC4fEWJTNDcpKi/8QAFAEBAAAAAAAAAAAAAAAAAAAAAP/EABQRAQAAAAAAAAAAAAAAAAAAAAD/2gAMAwEAAhEDEQA/ANHTdYdh8gn5wVDQHlHYKWkIBQIXTqmylL0jn8kDXO6JraiUlNbqgeXppcnwlpMug8KYUlJl0mqfTtKAqiwaJmIpIHFbcpUTFR4a7g0eZx/yjQd0NV3kadKVVw5gN+pQGFycwgqqO8tHjmb/AOQH0VjhXB4DmEOHMEICSyEobKbxU1F0FAtKinPpQnscmVnSgiexDVQiCVE5yAenU8qUBCteiXOsgQheamsUrDCCIpgF1KXXToQOpsspaDI1QwfCKpO4oI80E8lnd7d4zh2htMjxX8T+Vv6o58lonm65FvHjjVxVVx/UQOgbYD4IB3Yh5JcSSTck6nnKttnbTLCPwd3Tb2QmzNmOq/hk6aBbnYv2YOfBqk02nUAguPpEBBmMZVztdBaeuk35kaqXdnadXDOPlJpu/KdJn8p4HVdXwO4GEogRTzHnUOb2BsFPtDY1J1N1PI0NcCIAFuoPC90FDhcSKrGvYZa4SD+6lZKzW7dV1GvUwjpIlzmHkRGYduPqtOCgPps8sqGoIU1N3lTapQCEqGoNUSaUobEiLIB6LE9Owp8qV1OboG5bpC5KQoigcGpCUuZNKBC5EUnxZRUaUqd9GECubdcj29gS3F1WnUvcfRxzA+xXWgud74UCMW94H6AY5Bov0QaTcoNY1ogTx7roeDrWAJjquXYGoaNJlRl7D6RPS6sXb3V2+U1MKybAeao4nkGt4oOnPOl0LjsSxrSXOAF9Ss3sLaNSuHsqEB7RaAQNLGDfjoqDHbMfUcXeE2rVkAeNUeBE6hrbR0QEfdv+Yue27HUTUa4REkim6/HQFX9KjIUOEwLmU5e1niRH9nIbEiwnhorCg4hoQI1sJsJ7jdLSbKCOkzzIfGUIMoymzLKGxVSZ6IK2joFLUrcEO2YHYfIJ1U2k2jUmyBC5ObYIWhjqbnZRUYTwAcCfaUS/WEDXFMzqV3IqF7ggkoVYRAqDUqvc5P8AFsgnqYloEuIaOZIAn1VTtbDU6xaAWl0tcIIIdlbUa5pg6+ZpAOuVYzfDHmpiKjOFIAAcJMEkjmZVBgdpPovD6Zyub0B+CDe7JxrQ4U6kFhMduBWl2dsRjfK1lMCSQ5us8+hXLsFtVz3lzjLs2Y6CZMmwXR9jbRBZmHAD3QWXieFiWRxI69we6uq2GYXua7uOFisVt3DPrEPpVTTeNYEh15Fhe2iP2XXfTpE1qhc/i5wy6TAAPC5QaAu84aNADb2UhB0AKpv6qWt8eA9rG5niYlmYNsRxkhBO+1WlTMOw9QHUQ5hDhzabSg07cE8nS3WymFB1MXHqLqt2dvlTxDIomKh1a6MwBuCIMFWbdoiA0kExfiPX/RAPVqfFAYs2R9XDSZYRNjHD3KrMcHsBLmEDnFvdAM14gE2AaPaLrDbxbw+MSGvLWD8LRF44vNxJ5QVc72bVNOnTpsIl4lx18rQ0RHUn4LDYio43gewA1QR1a0EECIuNLHmC0BTVNsPqlrXEgAGS2zieYPA2VdVd2Cia+/8AOaDTf8ZVqdPIxxedA+rlcW6WBAE9zKhp7y4iYdXcSdSMsNnQNtrxVAXTy1PtxSB1p6yg2zN63sZDvNJs6oR5RzJEZlWYjeys95yvLWgyMkAuAEX7n4LN4nEFwEkkcF7DCTA4/KL+10Bm0sc6o5z6hzOcRJgCwADRbXjdVlQclLWOZ3S0dAOCLYQBcn0gD1KCtpVi0hw4La7vbVtBmHiOzptPLusm7CQZFxy91osDsV7sC2s1rwAHy8A5YDz+I6Dug0NLCVGuhjDWB4Oqvp+pOhCs6GyKky+nh6YH6XPqv7F77R2XP8PvXVpQ3MHAfqBkeq227exNoYypTdWa6hh5lznDI57R+VrXea+kxEIId4dq+FhKuX/vuFFltWUjnrPHTNkaOoKxzMUXeVxlp4RI79EbvvtgYjFuNOBRpf2VFrbNFNh1A6uk+yqMLOb3Pw/dAdRr+G6GE+W0jW2l1b4Pe6s08HDjmufdUj8rW5jqbISpiukIOj4Hflv5n+GTbmPhorf+q1XC1QlpE2Igj0XIACRJWj3M2m4F1Bx8rgSzo4C4B6hBHtxzfEYZN235ggDn0VRiHNOhPdwBV3tugXOYABcAuJNhpbrxuqavh4nj8kATmcbHshqtP+eqLc08L9rr1GlNuBt2ugDd80vDsrT+gudGV7fUEJrt264MBrXEcA4T8YCCpeZU+GdDSeJsOg4/slxmz6lO9Sm5omASCBPLNonuAyiOQ9yEEBn0TgkaFbbs7DOLxNOgCGh5Jc7kxol0czAsgs90t03Ysh1SWUA7IXN/E5/BrZ5GJPoidr7OrUtlYZpeWsD6k0xo453nM4/mghsDS8rf0NmNwj/CpiKTsoAN4dpM85uqD7VK7WU8PQBEkvdA/RIu4dXadigwOB2bUxFVlCmJe8xoTA4utwAv7LquK2nV2dsqpTq1TVfldSw7zOfK6GgVD/hBeWnkLrIfZpXazF1yYk4eqW85YWvgd7I/7V8ZDsPhQbU2Auji4NDG+3nPqg53Gg5IzBCSZ7nsNVBVsLqNtQwQPzG/aLBA/F1sxMacPRC6GeCnqiDHL9lEb9UDs0j6q13VqgYugSJHiMBnTzHL9VVMZxR2yqgZWpONgKlIz2eCg0+0NgvJzZ33gxaBYWAOgVr9n2yqHjObXY2o8AOYXglsaO8htIsfZGVGS1pA0AjmJgDuZsqyq57HtqU2nMwhwi8iYc0jqJHchB2vBUmBvlawAcg0D4BZjfDdrCYqk/wxR+8NaXMNMsz5m3AIaZIJELJN247GudmJyAkNp/laA4gZm8XHiSjfujQIgT6COOo0QYelSteR/LSrvC0OmvfSJFu0e6JoYWlSbmqO83mu6JkSbehEICptnUUhP84cuPsEBW36bRgMQJsWAR1D2ALm9SJcOq3O3pOCqExd1MepIcfgPgsFWHmN+XxlA2V0PdHZQw9HB4xw8zsUyTyo1GvoNHbM4H2XOSOq7pidh/3P7sLFtBjGxwqsaHNI6+I0FBe4/Cip5SNY91xDe7aZr4x7iZDIpNPSn5Z9SCfVdkr7XAwhxOkUPF/zFmaP/ay4CX2km/1lBebrn++YcN1fUawxrDrH0i/op969qCri8TXcfLncGwPMQ05QBOgtr1VFgtpOovFVji1zc2Uj8sgtkdYcVW18QXuLjPGPggKr18xJiOg5JcOZIQLavBFYV8egKCTLckyR9UpjsOkKA1Cm+JogIzgcz3hOovlw4AEH2KCnkUXghL2N4ucwe7kHU/vbmtE03AwPlA+CH/qGWwomNTPlFgb3FoMH/dS/1l0RVpiwaJp3GgEEHpxSvx9J05TrzmR7wZBMFBXbuYkjH1mOaGNqN8RrZmD5QfXj6rW+DJn+QsfTrsOPpZSJFCqDBH4g+T30K2VE39EFBtbYodUbOkR68CUzDbMY10uAH5TGsAgR14D1WnqUadSaZflfAIniDaQekLO43B1KbnMcMroN+HRwHEXcelkFJv3WDaNFjTZz3vPUNbAkf5iVhar7+g/nxWh33rTWpsOrKd+7iSe35VmS6/ogO2RTz4ig39VWkDOhGdsr6Fay88jHrJXz1smrlxFF3J7D7GV9E06gc0OGjgCD3CDIfaG7wtllrbZjTpdmlxeY9o9VxuqY4X/1XU/ta2mPAw9EaucajhyDAWD/AOnH2XK6rp/nVBCfMD1n6JjR8J+i8Hx7n5pBWFwUCR9VNTkg5dYUBcn0jYkGIP0QSNMjRMKXPKYXIHg3RGBf/aC34S0+zghWG3VH7OgGdNB8ZN/QIOpMqkNAI5fID/Qe6GxOHBB8o1EROg0jqLxzkpuDxHkbJ8sDXlA/ndOquEWdbX2JCDL7wYv7vjaFSIytaXD/AA5nNI7ZSuqYJubLlgggch5bLjm+t6tNxJMsMdg429irXHY7Ftw1LFtxD4JYC1oA1tY8fwlB1HaWBAIzNLhzZBc3iCCLhT1MP4tIDPOUeR5DSQeZjhz+SyX9fqU8MzFsc7EMOUvBaM7Wm0jIBMHhEqxbtAvptxNAOBd5nU3eXPwMA6O49UHKt8C777WDhlIcBHIBrYVE59113eXdintFprMY+hWECagID8o/DUbwAsA75wuVbS2XVw9RzKzCx3W4I5tP5h1CCTZbz41OGl8OmG6wLz6Lte5e2w+l4DvxMktnizWPRcy+znZ7nYnxQHZWAiRbzugWPMCTHIonaW+D31fEpBlItdGZg80gxmJ0n0QD7+bU8bG1rmGuyDo1lgB6yfVZwDkJ7I6vVc8mo90ueS5xgXJMkuPNBVsTMXMIBXsgkG1/infczaSLieqRv4p5GU99eR5rkEoEbhgQ69xMLxMgQACAAf3UbXR7lL4lv5pqg94gUZelLuaa0WPogc0z9VZ7OdPxPtHHtPqFWaDvEq0wrLW5DUcJJOn8ug6S3DMcwEWMNkaRb9pI7oZ+Ab5iSQBHHhyjhYx6ollDjPAWN+RMnU9TzsvMuNCLxe3efmewCDH727NLcjw4Fv4SOOY6HqDEcxCtt3cXhamz2YbE1SyXOMG1g/M3K6/Apd5qTXUXgvAtLQ6BLmmT1mPoFiKeUvb4k5LB2XWL/HRB2HZFKhSBp4bEUfDdcMPmyk65fNpN7q0bguTw8cxb63XB61NoLg24kwYiRwMcFb7B27iqB/snOLQfwukt/wBuyDslIOBMyOXsUza2xW12RVpMeOEi/pyWbwP2jOH/AFKQJ4lp/dEV/tVpAwaNUdRlI05TKAKlsWhhc7hLG5ahDfEqAPqtbNNpExGpi05VzYvgAdlst5t96VenlpgglzSZBFrzr3WICBzqp/f3UTtLfy6e86JhCBh0I5ppT8q85iCEheaSnsbzStp3QRlqfSpWnqE/KJSPxFg0aWQDVytBs+nmZPQd+vxOqz5V1sOv5cusG3SfnxQdApjKAAAL3iYlol0SbgcOfFJUqHTTl6X/AJznovLyCo23s4VgIs4EkHhfUFZShs8vJEgQSDqdDFl5eQHUcAxvCT/iv7BEVaka3Xl5BCas6WUL63AgJF5ADXaD8FGB1SryBcqR2i8vII8xSkWXl5AyF7KvLyDzm2lRgLy8gZUR+wjDnDmAfUER815eQf/Z"/>
          <p:cNvSpPr>
            <a:spLocks noChangeAspect="1" noChangeArrowheads="1"/>
          </p:cNvSpPr>
          <p:nvPr/>
        </p:nvSpPr>
        <p:spPr bwMode="auto">
          <a:xfrm>
            <a:off x="155575" y="-754063"/>
            <a:ext cx="1524000" cy="15811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1" name="TextBox 10"/>
          <p:cNvSpPr txBox="1"/>
          <p:nvPr/>
        </p:nvSpPr>
        <p:spPr>
          <a:xfrm>
            <a:off x="285720" y="1500174"/>
            <a:ext cx="8572560" cy="646331"/>
          </a:xfrm>
          <a:prstGeom prst="rect">
            <a:avLst/>
          </a:prstGeom>
          <a:noFill/>
        </p:spPr>
        <p:txBody>
          <a:bodyPr wrap="square" rtlCol="0">
            <a:spAutoFit/>
          </a:bodyPr>
          <a:lstStyle/>
          <a:p>
            <a:r>
              <a:rPr lang="en-NZ" i="1" dirty="0" smtClean="0"/>
              <a:t>How does it sound so far? </a:t>
            </a:r>
            <a:r>
              <a:rPr lang="en-NZ" dirty="0" smtClean="0"/>
              <a:t>He continues…</a:t>
            </a:r>
            <a:endParaRPr lang="en-US" dirty="0" smtClean="0"/>
          </a:p>
          <a:p>
            <a:endParaRPr lang="en-US" dirty="0"/>
          </a:p>
        </p:txBody>
      </p:sp>
      <p:sp>
        <p:nvSpPr>
          <p:cNvPr id="9" name="Rectangle 8"/>
          <p:cNvSpPr/>
          <p:nvPr/>
        </p:nvSpPr>
        <p:spPr>
          <a:xfrm>
            <a:off x="214282" y="2143116"/>
            <a:ext cx="8572560" cy="4429156"/>
          </a:xfrm>
          <a:prstGeom prst="rect">
            <a:avLst/>
          </a:prstGeom>
          <a:solidFill>
            <a:schemeClr val="bg1">
              <a:lumMod val="8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NZ" b="1" dirty="0" smtClean="0">
                <a:solidFill>
                  <a:schemeClr val="tx1"/>
                </a:solidFill>
              </a:rPr>
              <a:t>“</a:t>
            </a:r>
            <a:r>
              <a:rPr lang="en-NZ" b="1" dirty="0" smtClean="0">
                <a:solidFill>
                  <a:schemeClr val="tx1"/>
                </a:solidFill>
              </a:rPr>
              <a:t>He now adds further that at the moment of torture I shall not only not remember the things I am now in a position to remember, but will have a different set of impressions of my past, quite different from the memories I now have. I do not think that this would cheer me up, either. For I can at least conceive the possibility, if not the concrete reality, of going completely mad, and thinking perhaps that I am George IV or somebody; and being told that something like that was going to happen to me…would merely compound the horror. Nor do I see why I should be put into any better frame of mind by the person in charge adding lastly that the impressions of my past with which I shall be equipped on the eve of torture will exactly fit the past of another person now living, and that indeed I shall acquire these impressions by (for instance) information now in his brain being copied into mine. Fear, surely, would still be the proper reaction</a:t>
            </a:r>
            <a:r>
              <a:rPr lang="en-NZ" b="1" dirty="0" smtClean="0">
                <a:solidFill>
                  <a:schemeClr val="tx1"/>
                </a:solidFill>
              </a:rPr>
              <a:t>…”</a:t>
            </a:r>
            <a:endParaRPr lang="en-NZ" altLang="zh-CN" dirty="0" smtClean="0">
              <a:solidFill>
                <a:schemeClr val="tx1"/>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blinds(horizontal)">
                                      <p:cBhvr>
                                        <p:cTn id="7" dur="5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linds(horizontal)">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5</a:t>
            </a:r>
            <a:endParaRPr lang="en-US" sz="2800" dirty="0">
              <a:solidFill>
                <a:srgbClr val="FFFFFF"/>
              </a:solidFill>
            </a:endParaRPr>
          </a:p>
        </p:txBody>
      </p:sp>
      <p:sp>
        <p:nvSpPr>
          <p:cNvPr id="4" name="2 CuadroTexto"/>
          <p:cNvSpPr txBox="1">
            <a:spLocks noChangeArrowheads="1"/>
          </p:cNvSpPr>
          <p:nvPr/>
        </p:nvSpPr>
        <p:spPr bwMode="auto">
          <a:xfrm>
            <a:off x="2928926" y="0"/>
            <a:ext cx="4357718" cy="1569660"/>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chemeClr val="bg1"/>
                </a:solidFill>
              </a:rPr>
              <a:t>Personal Identity: Locke - Memory</a:t>
            </a:r>
            <a:endParaRPr lang="en-US" sz="1600" dirty="0" smtClean="0">
              <a:solidFill>
                <a:schemeClr val="bg1"/>
              </a:solidFill>
            </a:endParaRPr>
          </a:p>
          <a:p>
            <a:r>
              <a:rPr lang="en-US" sz="1600" i="1" dirty="0" smtClean="0">
                <a:solidFill>
                  <a:schemeClr val="bg1"/>
                </a:solidFill>
              </a:rPr>
              <a:t>Personal Identity: </a:t>
            </a:r>
            <a:r>
              <a:rPr lang="en-US" sz="1600" i="1" dirty="0" err="1" smtClean="0">
                <a:solidFill>
                  <a:schemeClr val="bg1"/>
                </a:solidFill>
              </a:rPr>
              <a:t>Parfit</a:t>
            </a:r>
            <a:r>
              <a:rPr lang="en-US" sz="1600" i="1" dirty="0" smtClean="0">
                <a:solidFill>
                  <a:schemeClr val="bg1"/>
                </a:solidFill>
              </a:rPr>
              <a:t> - Nihilism</a:t>
            </a:r>
            <a:endParaRPr lang="en-US" sz="1600" dirty="0" smtClean="0">
              <a:solidFill>
                <a:schemeClr val="bg1"/>
              </a:solidFill>
            </a:endParaRPr>
          </a:p>
          <a:p>
            <a:r>
              <a:rPr lang="en-US" sz="1600" i="1" dirty="0" smtClean="0">
                <a:solidFill>
                  <a:srgbClr val="FF6730"/>
                </a:solidFill>
              </a:rPr>
              <a:t>Williams</a:t>
            </a:r>
            <a:r>
              <a:rPr lang="en-US" sz="1600" i="1" dirty="0" smtClean="0">
                <a:solidFill>
                  <a:srgbClr val="FF6730"/>
                </a:solidFill>
              </a:rPr>
              <a:t>: The Self and the Future</a:t>
            </a:r>
            <a:endParaRPr lang="en-US" sz="1600" dirty="0" smtClean="0">
              <a:solidFill>
                <a:srgbClr val="FF6730"/>
              </a:solidFill>
            </a:endParaRPr>
          </a:p>
          <a:p>
            <a:r>
              <a:rPr lang="en-US" sz="1600" i="1" dirty="0" smtClean="0">
                <a:solidFill>
                  <a:schemeClr val="bg1"/>
                </a:solidFill>
              </a:rPr>
              <a:t>Personal Identity and </a:t>
            </a:r>
            <a:r>
              <a:rPr lang="en-US" sz="1600" i="1" dirty="0" err="1" smtClean="0">
                <a:solidFill>
                  <a:schemeClr val="bg1"/>
                </a:solidFill>
              </a:rPr>
              <a:t>Indexicality</a:t>
            </a:r>
            <a:endParaRPr lang="en-US" sz="1600" i="1" dirty="0" smtClean="0">
              <a:solidFill>
                <a:schemeClr val="bg1"/>
              </a:solidFill>
            </a:endParaRPr>
          </a:p>
          <a:p>
            <a:r>
              <a:rPr lang="en-US" sz="1600" i="1" dirty="0" smtClean="0">
                <a:solidFill>
                  <a:schemeClr val="bg1"/>
                </a:solidFill>
              </a:rPr>
              <a:t>Final Reflection</a:t>
            </a:r>
            <a:endParaRPr lang="en-US" sz="1600" dirty="0" smtClean="0">
              <a:solidFill>
                <a:schemeClr val="bg1"/>
              </a:solidFill>
            </a:endParaRPr>
          </a:p>
          <a:p>
            <a:r>
              <a:rPr lang="en-US" sz="1600" i="1" dirty="0" smtClean="0">
                <a:solidFill>
                  <a:schemeClr val="bg1"/>
                </a:solidFill>
              </a:rPr>
              <a:t>	</a:t>
            </a:r>
            <a:endParaRPr lang="en-US" sz="1600" dirty="0">
              <a:solidFill>
                <a:schemeClr val="bg1"/>
              </a:solidFill>
              <a:latin typeface="Verdana" charset="0"/>
            </a:endParaRPr>
          </a:p>
        </p:txBody>
      </p:sp>
      <p:sp>
        <p:nvSpPr>
          <p:cNvPr id="74754" name="AutoShape 2" descr="data:image/jpeg;base64,/9j/4AAQSkZJRgABAQAAAQABAAD/2wCEAAkGBhQSERQTEhQVFRUWGBUXFxgUGBQVFxgUFxgVFBYXFhUXHCYeFxojGRQUHy8gJScpLCwsFx4xNTAqNSYsLCkBCQoKBQUFDQUFDSkYEhgpKSkpKSkpKSkpKSkpKSkpKSkpKSkpKSkpKSkpKSkpKSkpKSkpKSkpKSkpKSkpKSkpKf/AABEIAKYAoAMBIgACEQEDEQH/xAAcAAABBQEBAQAAAAAAAAAAAAAEAQIDBQYHAAj/xAA+EAABAwIDBgQDBwEGBwAAAAABAAIRAyEEEjEFBkFRYXETIoGRobHBBxQyQlLR8BUjJGKC4fEWJTNDcpKi/8QAFAEBAAAAAAAAAAAAAAAAAAAAAP/EABQRAQAAAAAAAAAAAAAAAAAAAAD/2gAMAwEAAhEDEQA/ANHTdYdh8gn5wVDQHlHYKWkIBQIXTqmylL0jn8kDXO6JraiUlNbqgeXppcnwlpMug8KYUlJl0mqfTtKAqiwaJmIpIHFbcpUTFR4a7g0eZx/yjQd0NV3kadKVVw5gN+pQGFycwgqqO8tHjmb/AOQH0VjhXB4DmEOHMEICSyEobKbxU1F0FAtKinPpQnscmVnSgiexDVQiCVE5yAenU8qUBCteiXOsgQheamsUrDCCIpgF1KXXToQOpsspaDI1QwfCKpO4oI80E8lnd7d4zh2htMjxX8T+Vv6o58lonm65FvHjjVxVVx/UQOgbYD4IB3Yh5JcSSTck6nnKttnbTLCPwd3Tb2QmzNmOq/hk6aBbnYv2YOfBqk02nUAguPpEBBmMZVztdBaeuk35kaqXdnadXDOPlJpu/KdJn8p4HVdXwO4GEogRTzHnUOb2BsFPtDY1J1N1PI0NcCIAFuoPC90FDhcSKrGvYZa4SD+6lZKzW7dV1GvUwjpIlzmHkRGYduPqtOCgPps8sqGoIU1N3lTapQCEqGoNUSaUobEiLIB6LE9Owp8qV1OboG5bpC5KQoigcGpCUuZNKBC5EUnxZRUaUqd9GECubdcj29gS3F1WnUvcfRxzA+xXWgud74UCMW94H6AY5Bov0QaTcoNY1ogTx7roeDrWAJjquXYGoaNJlRl7D6RPS6sXb3V2+U1MKybAeao4nkGt4oOnPOl0LjsSxrSXOAF9Ss3sLaNSuHsqEB7RaAQNLGDfjoqDHbMfUcXeE2rVkAeNUeBE6hrbR0QEfdv+Yue27HUTUa4REkim6/HQFX9KjIUOEwLmU5e1niRH9nIbEiwnhorCg4hoQI1sJsJ7jdLSbKCOkzzIfGUIMoymzLKGxVSZ6IK2joFLUrcEO2YHYfIJ1U2k2jUmyBC5ObYIWhjqbnZRUYTwAcCfaUS/WEDXFMzqV3IqF7ggkoVYRAqDUqvc5P8AFsgnqYloEuIaOZIAn1VTtbDU6xaAWl0tcIIIdlbUa5pg6+ZpAOuVYzfDHmpiKjOFIAAcJMEkjmZVBgdpPovD6Zyub0B+CDe7JxrQ4U6kFhMduBWl2dsRjfK1lMCSQ5us8+hXLsFtVz3lzjLs2Y6CZMmwXR9jbRBZmHAD3QWXieFiWRxI69we6uq2GYXua7uOFisVt3DPrEPpVTTeNYEh15Fhe2iP2XXfTpE1qhc/i5wy6TAAPC5QaAu84aNADb2UhB0AKpv6qWt8eA9rG5niYlmYNsRxkhBO+1WlTMOw9QHUQ5hDhzabSg07cE8nS3WymFB1MXHqLqt2dvlTxDIomKh1a6MwBuCIMFWbdoiA0kExfiPX/RAPVqfFAYs2R9XDSZYRNjHD3KrMcHsBLmEDnFvdAM14gE2AaPaLrDbxbw+MSGvLWD8LRF44vNxJ5QVc72bVNOnTpsIl4lx18rQ0RHUn4LDYio43gewA1QR1a0EECIuNLHmC0BTVNsPqlrXEgAGS2zieYPA2VdVd2Cia+/8AOaDTf8ZVqdPIxxedA+rlcW6WBAE9zKhp7y4iYdXcSdSMsNnQNtrxVAXTy1PtxSB1p6yg2zN63sZDvNJs6oR5RzJEZlWYjeys95yvLWgyMkAuAEX7n4LN4nEFwEkkcF7DCTA4/KL+10Bm0sc6o5z6hzOcRJgCwADRbXjdVlQclLWOZ3S0dAOCLYQBcn0gD1KCtpVi0hw4La7vbVtBmHiOzptPLusm7CQZFxy91osDsV7sC2s1rwAHy8A5YDz+I6Dug0NLCVGuhjDWB4Oqvp+pOhCs6GyKky+nh6YH6XPqv7F77R2XP8PvXVpQ3MHAfqBkeq227exNoYypTdWa6hh5lznDI57R+VrXea+kxEIId4dq+FhKuX/vuFFltWUjnrPHTNkaOoKxzMUXeVxlp4RI79EbvvtgYjFuNOBRpf2VFrbNFNh1A6uk+yqMLOb3Pw/dAdRr+G6GE+W0jW2l1b4Pe6s08HDjmufdUj8rW5jqbISpiukIOj4Hflv5n+GTbmPhorf+q1XC1QlpE2Igj0XIACRJWj3M2m4F1Bx8rgSzo4C4B6hBHtxzfEYZN235ggDn0VRiHNOhPdwBV3tugXOYABcAuJNhpbrxuqavh4nj8kATmcbHshqtP+eqLc08L9rr1GlNuBt2ugDd80vDsrT+gudGV7fUEJrt264MBrXEcA4T8YCCpeZU+GdDSeJsOg4/slxmz6lO9Sm5omASCBPLNonuAyiOQ9yEEBn0TgkaFbbs7DOLxNOgCGh5Jc7kxol0czAsgs90t03Ysh1SWUA7IXN/E5/BrZ5GJPoidr7OrUtlYZpeWsD6k0xo453nM4/mghsDS8rf0NmNwj/CpiKTsoAN4dpM85uqD7VK7WU8PQBEkvdA/RIu4dXadigwOB2bUxFVlCmJe8xoTA4utwAv7LquK2nV2dsqpTq1TVfldSw7zOfK6GgVD/hBeWnkLrIfZpXazF1yYk4eqW85YWvgd7I/7V8ZDsPhQbU2Auji4NDG+3nPqg53Gg5IzBCSZ7nsNVBVsLqNtQwQPzG/aLBA/F1sxMacPRC6GeCnqiDHL9lEb9UDs0j6q13VqgYugSJHiMBnTzHL9VVMZxR2yqgZWpONgKlIz2eCg0+0NgvJzZ33gxaBYWAOgVr9n2yqHjObXY2o8AOYXglsaO8htIsfZGVGS1pA0AjmJgDuZsqyq57HtqU2nMwhwi8iYc0jqJHchB2vBUmBvlawAcg0D4BZjfDdrCYqk/wxR+8NaXMNMsz5m3AIaZIJELJN247GudmJyAkNp/laA4gZm8XHiSjfujQIgT6COOo0QYelSteR/LSrvC0OmvfSJFu0e6JoYWlSbmqO83mu6JkSbehEICptnUUhP84cuPsEBW36bRgMQJsWAR1D2ALm9SJcOq3O3pOCqExd1MepIcfgPgsFWHmN+XxlA2V0PdHZQw9HB4xw8zsUyTyo1GvoNHbM4H2XOSOq7pidh/3P7sLFtBjGxwqsaHNI6+I0FBe4/Cip5SNY91xDe7aZr4x7iZDIpNPSn5Z9SCfVdkr7XAwhxOkUPF/zFmaP/ay4CX2km/1lBebrn++YcN1fUawxrDrH0i/op969qCri8TXcfLncGwPMQ05QBOgtr1VFgtpOovFVji1zc2Uj8sgtkdYcVW18QXuLjPGPggKr18xJiOg5JcOZIQLavBFYV8egKCTLckyR9UpjsOkKA1Cm+JogIzgcz3hOovlw4AEH2KCnkUXghL2N4ucwe7kHU/vbmtE03AwPlA+CH/qGWwomNTPlFgb3FoMH/dS/1l0RVpiwaJp3GgEEHpxSvx9J05TrzmR7wZBMFBXbuYkjH1mOaGNqN8RrZmD5QfXj6rW+DJn+QsfTrsOPpZSJFCqDBH4g+T30K2VE39EFBtbYodUbOkR68CUzDbMY10uAH5TGsAgR14D1WnqUadSaZflfAIniDaQekLO43B1KbnMcMroN+HRwHEXcelkFJv3WDaNFjTZz3vPUNbAkf5iVhar7+g/nxWh33rTWpsOrKd+7iSe35VmS6/ogO2RTz4ig39VWkDOhGdsr6Fay88jHrJXz1smrlxFF3J7D7GV9E06gc0OGjgCD3CDIfaG7wtllrbZjTpdmlxeY9o9VxuqY4X/1XU/ta2mPAw9EaucajhyDAWD/AOnH2XK6rp/nVBCfMD1n6JjR8J+i8Hx7n5pBWFwUCR9VNTkg5dYUBcn0jYkGIP0QSNMjRMKXPKYXIHg3RGBf/aC34S0+zghWG3VH7OgGdNB8ZN/QIOpMqkNAI5fID/Qe6GxOHBB8o1EROg0jqLxzkpuDxHkbJ8sDXlA/ndOquEWdbX2JCDL7wYv7vjaFSIytaXD/AA5nNI7ZSuqYJubLlgggch5bLjm+t6tNxJMsMdg429irXHY7Ftw1LFtxD4JYC1oA1tY8fwlB1HaWBAIzNLhzZBc3iCCLhT1MP4tIDPOUeR5DSQeZjhz+SyX9fqU8MzFsc7EMOUvBaM7Wm0jIBMHhEqxbtAvptxNAOBd5nU3eXPwMA6O49UHKt8C777WDhlIcBHIBrYVE59113eXdintFprMY+hWECagID8o/DUbwAsA75wuVbS2XVw9RzKzCx3W4I5tP5h1CCTZbz41OGl8OmG6wLz6Lte5e2w+l4DvxMktnizWPRcy+znZ7nYnxQHZWAiRbzugWPMCTHIonaW+D31fEpBlItdGZg80gxmJ0n0QD7+bU8bG1rmGuyDo1lgB6yfVZwDkJ7I6vVc8mo90ueS5xgXJMkuPNBVsTMXMIBXsgkG1/infczaSLieqRv4p5GU99eR5rkEoEbhgQ69xMLxMgQACAAf3UbXR7lL4lv5pqg94gUZelLuaa0WPogc0z9VZ7OdPxPtHHtPqFWaDvEq0wrLW5DUcJJOn8ug6S3DMcwEWMNkaRb9pI7oZ+Ab5iSQBHHhyjhYx6ollDjPAWN+RMnU9TzsvMuNCLxe3efmewCDH727NLcjw4Fv4SOOY6HqDEcxCtt3cXhamz2YbE1SyXOMG1g/M3K6/Apd5qTXUXgvAtLQ6BLmmT1mPoFiKeUvb4k5LB2XWL/HRB2HZFKhSBp4bEUfDdcMPmyk65fNpN7q0bguTw8cxb63XB61NoLg24kwYiRwMcFb7B27iqB/snOLQfwukt/wBuyDslIOBMyOXsUza2xW12RVpMeOEi/pyWbwP2jOH/AFKQJ4lp/dEV/tVpAwaNUdRlI05TKAKlsWhhc7hLG5ahDfEqAPqtbNNpExGpi05VzYvgAdlst5t96VenlpgglzSZBFrzr3WICBzqp/f3UTtLfy6e86JhCBh0I5ppT8q85iCEheaSnsbzStp3QRlqfSpWnqE/KJSPxFg0aWQDVytBs+nmZPQd+vxOqz5V1sOv5cusG3SfnxQdApjKAAAL3iYlol0SbgcOfFJUqHTTl6X/AJznovLyCo23s4VgIs4EkHhfUFZShs8vJEgQSDqdDFl5eQHUcAxvCT/iv7BEVaka3Xl5BCas6WUL63AgJF5ADXaD8FGB1SryBcqR2i8vII8xSkWXl5AyF7KvLyDzm2lRgLy8gZUR+wjDnDmAfUER815eQf/Z"/>
          <p:cNvSpPr>
            <a:spLocks noChangeAspect="1" noChangeArrowheads="1"/>
          </p:cNvSpPr>
          <p:nvPr/>
        </p:nvSpPr>
        <p:spPr bwMode="auto">
          <a:xfrm>
            <a:off x="155575" y="-754063"/>
            <a:ext cx="1524000" cy="15811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74756" name="AutoShape 4" descr="data:image/jpeg;base64,/9j/4AAQSkZJRgABAQAAAQABAAD/2wCEAAkGBhQSERQTEhQVFRUWGBUXFxgUGBQVFxgUFxgVFBYXFhUXHCYeFxojGRQUHy8gJScpLCwsFx4xNTAqNSYsLCkBCQoKBQUFDQUFDSkYEhgpKSkpKSkpKSkpKSkpKSkpKSkpKSkpKSkpKSkpKSkpKSkpKSkpKSkpKSkpKSkpKSkpKf/AABEIAKYAoAMBIgACEQEDEQH/xAAcAAABBQEBAQAAAAAAAAAAAAAEAQIDBQYHAAj/xAA+EAABAwIDBgQDBwEGBwAAAAABAAIRAyEEEjEFBkFRYXETIoGRobHBBxQyQlLR8BUjJGKC4fEWJTNDcpKi/8QAFAEBAAAAAAAAAAAAAAAAAAAAAP/EABQRAQAAAAAAAAAAAAAAAAAAAAD/2gAMAwEAAhEDEQA/ANHTdYdh8gn5wVDQHlHYKWkIBQIXTqmylL0jn8kDXO6JraiUlNbqgeXppcnwlpMug8KYUlJl0mqfTtKAqiwaJmIpIHFbcpUTFR4a7g0eZx/yjQd0NV3kadKVVw5gN+pQGFycwgqqO8tHjmb/AOQH0VjhXB4DmEOHMEICSyEobKbxU1F0FAtKinPpQnscmVnSgiexDVQiCVE5yAenU8qUBCteiXOsgQheamsUrDCCIpgF1KXXToQOpsspaDI1QwfCKpO4oI80E8lnd7d4zh2htMjxX8T+Vv6o58lonm65FvHjjVxVVx/UQOgbYD4IB3Yh5JcSSTck6nnKttnbTLCPwd3Tb2QmzNmOq/hk6aBbnYv2YOfBqk02nUAguPpEBBmMZVztdBaeuk35kaqXdnadXDOPlJpu/KdJn8p4HVdXwO4GEogRTzHnUOb2BsFPtDY1J1N1PI0NcCIAFuoPC90FDhcSKrGvYZa4SD+6lZKzW7dV1GvUwjpIlzmHkRGYduPqtOCgPps8sqGoIU1N3lTapQCEqGoNUSaUobEiLIB6LE9Owp8qV1OboG5bpC5KQoigcGpCUuZNKBC5EUnxZRUaUqd9GECubdcj29gS3F1WnUvcfRxzA+xXWgud74UCMW94H6AY5Bov0QaTcoNY1ogTx7roeDrWAJjquXYGoaNJlRl7D6RPS6sXb3V2+U1MKybAeao4nkGt4oOnPOl0LjsSxrSXOAF9Ss3sLaNSuHsqEB7RaAQNLGDfjoqDHbMfUcXeE2rVkAeNUeBE6hrbR0QEfdv+Yue27HUTUa4REkim6/HQFX9KjIUOEwLmU5e1niRH9nIbEiwnhorCg4hoQI1sJsJ7jdLSbKCOkzzIfGUIMoymzLKGxVSZ6IK2joFLUrcEO2YHYfIJ1U2k2jUmyBC5ObYIWhjqbnZRUYTwAcCfaUS/WEDXFMzqV3IqF7ggkoVYRAqDUqvc5P8AFsgnqYloEuIaOZIAn1VTtbDU6xaAWl0tcIIIdlbUa5pg6+ZpAOuVYzfDHmpiKjOFIAAcJMEkjmZVBgdpPovD6Zyub0B+CDe7JxrQ4U6kFhMduBWl2dsRjfK1lMCSQ5us8+hXLsFtVz3lzjLs2Y6CZMmwXR9jbRBZmHAD3QWXieFiWRxI69we6uq2GYXua7uOFisVt3DPrEPpVTTeNYEh15Fhe2iP2XXfTpE1qhc/i5wy6TAAPC5QaAu84aNADb2UhB0AKpv6qWt8eA9rG5niYlmYNsRxkhBO+1WlTMOw9QHUQ5hDhzabSg07cE8nS3WymFB1MXHqLqt2dvlTxDIomKh1a6MwBuCIMFWbdoiA0kExfiPX/RAPVqfFAYs2R9XDSZYRNjHD3KrMcHsBLmEDnFvdAM14gE2AaPaLrDbxbw+MSGvLWD8LRF44vNxJ5QVc72bVNOnTpsIl4lx18rQ0RHUn4LDYio43gewA1QR1a0EECIuNLHmC0BTVNsPqlrXEgAGS2zieYPA2VdVd2Cia+/8AOaDTf8ZVqdPIxxedA+rlcW6WBAE9zKhp7y4iYdXcSdSMsNnQNtrxVAXTy1PtxSB1p6yg2zN63sZDvNJs6oR5RzJEZlWYjeys95yvLWgyMkAuAEX7n4LN4nEFwEkkcF7DCTA4/KL+10Bm0sc6o5z6hzOcRJgCwADRbXjdVlQclLWOZ3S0dAOCLYQBcn0gD1KCtpVi0hw4La7vbVtBmHiOzptPLusm7CQZFxy91osDsV7sC2s1rwAHy8A5YDz+I6Dug0NLCVGuhjDWB4Oqvp+pOhCs6GyKky+nh6YH6XPqv7F77R2XP8PvXVpQ3MHAfqBkeq227exNoYypTdWa6hh5lznDI57R+VrXea+kxEIId4dq+FhKuX/vuFFltWUjnrPHTNkaOoKxzMUXeVxlp4RI79EbvvtgYjFuNOBRpf2VFrbNFNh1A6uk+yqMLOb3Pw/dAdRr+G6GE+W0jW2l1b4Pe6s08HDjmufdUj8rW5jqbISpiukIOj4Hflv5n+GTbmPhorf+q1XC1QlpE2Igj0XIACRJWj3M2m4F1Bx8rgSzo4C4B6hBHtxzfEYZN235ggDn0VRiHNOhPdwBV3tugXOYABcAuJNhpbrxuqavh4nj8kATmcbHshqtP+eqLc08L9rr1GlNuBt2ugDd80vDsrT+gudGV7fUEJrt264MBrXEcA4T8YCCpeZU+GdDSeJsOg4/slxmz6lO9Sm5omASCBPLNonuAyiOQ9yEEBn0TgkaFbbs7DOLxNOgCGh5Jc7kxol0czAsgs90t03Ysh1SWUA7IXN/E5/BrZ5GJPoidr7OrUtlYZpeWsD6k0xo453nM4/mghsDS8rf0NmNwj/CpiKTsoAN4dpM85uqD7VK7WU8PQBEkvdA/RIu4dXadigwOB2bUxFVlCmJe8xoTA4utwAv7LquK2nV2dsqpTq1TVfldSw7zOfK6GgVD/hBeWnkLrIfZpXazF1yYk4eqW85YWvgd7I/7V8ZDsPhQbU2Auji4NDG+3nPqg53Gg5IzBCSZ7nsNVBVsLqNtQwQPzG/aLBA/F1sxMacPRC6GeCnqiDHL9lEb9UDs0j6q13VqgYugSJHiMBnTzHL9VVMZxR2yqgZWpONgKlIz2eCg0+0NgvJzZ33gxaBYWAOgVr9n2yqHjObXY2o8AOYXglsaO8htIsfZGVGS1pA0AjmJgDuZsqyq57HtqU2nMwhwi8iYc0jqJHchB2vBUmBvlawAcg0D4BZjfDdrCYqk/wxR+8NaXMNMsz5m3AIaZIJELJN247GudmJyAkNp/laA4gZm8XHiSjfujQIgT6COOo0QYelSteR/LSrvC0OmvfSJFu0e6JoYWlSbmqO83mu6JkSbehEICptnUUhP84cuPsEBW36bRgMQJsWAR1D2ALm9SJcOq3O3pOCqExd1MepIcfgPgsFWHmN+XxlA2V0PdHZQw9HB4xw8zsUyTyo1GvoNHbM4H2XOSOq7pidh/3P7sLFtBjGxwqsaHNI6+I0FBe4/Cip5SNY91xDe7aZr4x7iZDIpNPSn5Z9SCfVdkr7XAwhxOkUPF/zFmaP/ay4CX2km/1lBebrn++YcN1fUawxrDrH0i/op969qCri8TXcfLncGwPMQ05QBOgtr1VFgtpOovFVji1zc2Uj8sgtkdYcVW18QXuLjPGPggKr18xJiOg5JcOZIQLavBFYV8egKCTLckyR9UpjsOkKA1Cm+JogIzgcz3hOovlw4AEH2KCnkUXghL2N4ucwe7kHU/vbmtE03AwPlA+CH/qGWwomNTPlFgb3FoMH/dS/1l0RVpiwaJp3GgEEHpxSvx9J05TrzmR7wZBMFBXbuYkjH1mOaGNqN8RrZmD5QfXj6rW+DJn+QsfTrsOPpZSJFCqDBH4g+T30K2VE39EFBtbYodUbOkR68CUzDbMY10uAH5TGsAgR14D1WnqUadSaZflfAIniDaQekLO43B1KbnMcMroN+HRwHEXcelkFJv3WDaNFjTZz3vPUNbAkf5iVhar7+g/nxWh33rTWpsOrKd+7iSe35VmS6/ogO2RTz4ig39VWkDOhGdsr6Fay88jHrJXz1smrlxFF3J7D7GV9E06gc0OGjgCD3CDIfaG7wtllrbZjTpdmlxeY9o9VxuqY4X/1XU/ta2mPAw9EaucajhyDAWD/AOnH2XK6rp/nVBCfMD1n6JjR8J+i8Hx7n5pBWFwUCR9VNTkg5dYUBcn0jYkGIP0QSNMjRMKXPKYXIHg3RGBf/aC34S0+zghWG3VH7OgGdNB8ZN/QIOpMqkNAI5fID/Qe6GxOHBB8o1EROg0jqLxzkpuDxHkbJ8sDXlA/ndOquEWdbX2JCDL7wYv7vjaFSIytaXD/AA5nNI7ZSuqYJubLlgggch5bLjm+t6tNxJMsMdg429irXHY7Ftw1LFtxD4JYC1oA1tY8fwlB1HaWBAIzNLhzZBc3iCCLhT1MP4tIDPOUeR5DSQeZjhz+SyX9fqU8MzFsc7EMOUvBaM7Wm0jIBMHhEqxbtAvptxNAOBd5nU3eXPwMA6O49UHKt8C777WDhlIcBHIBrYVE59113eXdintFprMY+hWECagID8o/DUbwAsA75wuVbS2XVw9RzKzCx3W4I5tP5h1CCTZbz41OGl8OmG6wLz6Lte5e2w+l4DvxMktnizWPRcy+znZ7nYnxQHZWAiRbzugWPMCTHIonaW+D31fEpBlItdGZg80gxmJ0n0QD7+bU8bG1rmGuyDo1lgB6yfVZwDkJ7I6vVc8mo90ueS5xgXJMkuPNBVsTMXMIBXsgkG1/infczaSLieqRv4p5GU99eR5rkEoEbhgQ69xMLxMgQACAAf3UbXR7lL4lv5pqg94gUZelLuaa0WPogc0z9VZ7OdPxPtHHtPqFWaDvEq0wrLW5DUcJJOn8ug6S3DMcwEWMNkaRb9pI7oZ+Ab5iSQBHHhyjhYx6ollDjPAWN+RMnU9TzsvMuNCLxe3efmewCDH727NLcjw4Fv4SOOY6HqDEcxCtt3cXhamz2YbE1SyXOMG1g/M3K6/Apd5qTXUXgvAtLQ6BLmmT1mPoFiKeUvb4k5LB2XWL/HRB2HZFKhSBp4bEUfDdcMPmyk65fNpN7q0bguTw8cxb63XB61NoLg24kwYiRwMcFb7B27iqB/snOLQfwukt/wBuyDslIOBMyOXsUza2xW12RVpMeOEi/pyWbwP2jOH/AFKQJ4lp/dEV/tVpAwaNUdRlI05TKAKlsWhhc7hLG5ahDfEqAPqtbNNpExGpi05VzYvgAdlst5t96VenlpgglzSZBFrzr3WICBzqp/f3UTtLfy6e86JhCBh0I5ppT8q85iCEheaSnsbzStp3QRlqfSpWnqE/KJSPxFg0aWQDVytBs+nmZPQd+vxOqz5V1sOv5cusG3SfnxQdApjKAAAL3iYlol0SbgcOfFJUqHTTl6X/AJznovLyCo23s4VgIs4EkHhfUFZShs8vJEgQSDqdDFl5eQHUcAxvCT/iv7BEVaka3Xl5BCas6WUL63AgJF5ADXaD8FGB1SryBcqR2i8vII8xSkWXl5AyF7KvLyDzm2lRgLy8gZUR+wjDnDmAfUER815eQf/Z"/>
          <p:cNvSpPr>
            <a:spLocks noChangeAspect="1" noChangeArrowheads="1"/>
          </p:cNvSpPr>
          <p:nvPr/>
        </p:nvSpPr>
        <p:spPr bwMode="auto">
          <a:xfrm>
            <a:off x="155575" y="-754063"/>
            <a:ext cx="1524000" cy="15811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74758" name="AutoShape 6" descr="data:image/jpeg;base64,/9j/4AAQSkZJRgABAQAAAQABAAD/2wCEAAkGBhQSERQTEhQVFRUWGBUXFxgUGBQVFxgUFxgVFBYXFhUXHCYeFxojGRQUHy8gJScpLCwsFx4xNTAqNSYsLCkBCQoKBQUFDQUFDSkYEhgpKSkpKSkpKSkpKSkpKSkpKSkpKSkpKSkpKSkpKSkpKSkpKSkpKSkpKSkpKSkpKSkpKf/AABEIAKYAoAMBIgACEQEDEQH/xAAcAAABBQEBAQAAAAAAAAAAAAAEAQIDBQYHAAj/xAA+EAABAwIDBgQDBwEGBwAAAAABAAIRAyEEEjEFBkFRYXETIoGRobHBBxQyQlLR8BUjJGKC4fEWJTNDcpKi/8QAFAEBAAAAAAAAAAAAAAAAAAAAAP/EABQRAQAAAAAAAAAAAAAAAAAAAAD/2gAMAwEAAhEDEQA/ANHTdYdh8gn5wVDQHlHYKWkIBQIXTqmylL0jn8kDXO6JraiUlNbqgeXppcnwlpMug8KYUlJl0mqfTtKAqiwaJmIpIHFbcpUTFR4a7g0eZx/yjQd0NV3kadKVVw5gN+pQGFycwgqqO8tHjmb/AOQH0VjhXB4DmEOHMEICSyEobKbxU1F0FAtKinPpQnscmVnSgiexDVQiCVE5yAenU8qUBCteiXOsgQheamsUrDCCIpgF1KXXToQOpsspaDI1QwfCKpO4oI80E8lnd7d4zh2htMjxX8T+Vv6o58lonm65FvHjjVxVVx/UQOgbYD4IB3Yh5JcSSTck6nnKttnbTLCPwd3Tb2QmzNmOq/hk6aBbnYv2YOfBqk02nUAguPpEBBmMZVztdBaeuk35kaqXdnadXDOPlJpu/KdJn8p4HVdXwO4GEogRTzHnUOb2BsFPtDY1J1N1PI0NcCIAFuoPC90FDhcSKrGvYZa4SD+6lZKzW7dV1GvUwjpIlzmHkRGYduPqtOCgPps8sqGoIU1N3lTapQCEqGoNUSaUobEiLIB6LE9Owp8qV1OboG5bpC5KQoigcGpCUuZNKBC5EUnxZRUaUqd9GECubdcj29gS3F1WnUvcfRxzA+xXWgud74UCMW94H6AY5Bov0QaTcoNY1ogTx7roeDrWAJjquXYGoaNJlRl7D6RPS6sXb3V2+U1MKybAeao4nkGt4oOnPOl0LjsSxrSXOAF9Ss3sLaNSuHsqEB7RaAQNLGDfjoqDHbMfUcXeE2rVkAeNUeBE6hrbR0QEfdv+Yue27HUTUa4REkim6/HQFX9KjIUOEwLmU5e1niRH9nIbEiwnhorCg4hoQI1sJsJ7jdLSbKCOkzzIfGUIMoymzLKGxVSZ6IK2joFLUrcEO2YHYfIJ1U2k2jUmyBC5ObYIWhjqbnZRUYTwAcCfaUS/WEDXFMzqV3IqF7ggkoVYRAqDUqvc5P8AFsgnqYloEuIaOZIAn1VTtbDU6xaAWl0tcIIIdlbUa5pg6+ZpAOuVYzfDHmpiKjOFIAAcJMEkjmZVBgdpPovD6Zyub0B+CDe7JxrQ4U6kFhMduBWl2dsRjfK1lMCSQ5us8+hXLsFtVz3lzjLs2Y6CZMmwXR9jbRBZmHAD3QWXieFiWRxI69we6uq2GYXua7uOFisVt3DPrEPpVTTeNYEh15Fhe2iP2XXfTpE1qhc/i5wy6TAAPC5QaAu84aNADb2UhB0AKpv6qWt8eA9rG5niYlmYNsRxkhBO+1WlTMOw9QHUQ5hDhzabSg07cE8nS3WymFB1MXHqLqt2dvlTxDIomKh1a6MwBuCIMFWbdoiA0kExfiPX/RAPVqfFAYs2R9XDSZYRNjHD3KrMcHsBLmEDnFvdAM14gE2AaPaLrDbxbw+MSGvLWD8LRF44vNxJ5QVc72bVNOnTpsIl4lx18rQ0RHUn4LDYio43gewA1QR1a0EECIuNLHmC0BTVNsPqlrXEgAGS2zieYPA2VdVd2Cia+/8AOaDTf8ZVqdPIxxedA+rlcW6WBAE9zKhp7y4iYdXcSdSMsNnQNtrxVAXTy1PtxSB1p6yg2zN63sZDvNJs6oR5RzJEZlWYjeys95yvLWgyMkAuAEX7n4LN4nEFwEkkcF7DCTA4/KL+10Bm0sc6o5z6hzOcRJgCwADRbXjdVlQclLWOZ3S0dAOCLYQBcn0gD1KCtpVi0hw4La7vbVtBmHiOzptPLusm7CQZFxy91osDsV7sC2s1rwAHy8A5YDz+I6Dug0NLCVGuhjDWB4Oqvp+pOhCs6GyKky+nh6YH6XPqv7F77R2XP8PvXVpQ3MHAfqBkeq227exNoYypTdWa6hh5lznDI57R+VrXea+kxEIId4dq+FhKuX/vuFFltWUjnrPHTNkaOoKxzMUXeVxlp4RI79EbvvtgYjFuNOBRpf2VFrbNFNh1A6uk+yqMLOb3Pw/dAdRr+G6GE+W0jW2l1b4Pe6s08HDjmufdUj8rW5jqbISpiukIOj4Hflv5n+GTbmPhorf+q1XC1QlpE2Igj0XIACRJWj3M2m4F1Bx8rgSzo4C4B6hBHtxzfEYZN235ggDn0VRiHNOhPdwBV3tugXOYABcAuJNhpbrxuqavh4nj8kATmcbHshqtP+eqLc08L9rr1GlNuBt2ugDd80vDsrT+gudGV7fUEJrt264MBrXEcA4T8YCCpeZU+GdDSeJsOg4/slxmz6lO9Sm5omASCBPLNonuAyiOQ9yEEBn0TgkaFbbs7DOLxNOgCGh5Jc7kxol0czAsgs90t03Ysh1SWUA7IXN/E5/BrZ5GJPoidr7OrUtlYZpeWsD6k0xo453nM4/mghsDS8rf0NmNwj/CpiKTsoAN4dpM85uqD7VK7WU8PQBEkvdA/RIu4dXadigwOB2bUxFVlCmJe8xoTA4utwAv7LquK2nV2dsqpTq1TVfldSw7zOfK6GgVD/hBeWnkLrIfZpXazF1yYk4eqW85YWvgd7I/7V8ZDsPhQbU2Auji4NDG+3nPqg53Gg5IzBCSZ7nsNVBVsLqNtQwQPzG/aLBA/F1sxMacPRC6GeCnqiDHL9lEb9UDs0j6q13VqgYugSJHiMBnTzHL9VVMZxR2yqgZWpONgKlIz2eCg0+0NgvJzZ33gxaBYWAOgVr9n2yqHjObXY2o8AOYXglsaO8htIsfZGVGS1pA0AjmJgDuZsqyq57HtqU2nMwhwi8iYc0jqJHchB2vBUmBvlawAcg0D4BZjfDdrCYqk/wxR+8NaXMNMsz5m3AIaZIJELJN247GudmJyAkNp/laA4gZm8XHiSjfujQIgT6COOo0QYelSteR/LSrvC0OmvfSJFu0e6JoYWlSbmqO83mu6JkSbehEICptnUUhP84cuPsEBW36bRgMQJsWAR1D2ALm9SJcOq3O3pOCqExd1MepIcfgPgsFWHmN+XxlA2V0PdHZQw9HB4xw8zsUyTyo1GvoNHbM4H2XOSOq7pidh/3P7sLFtBjGxwqsaHNI6+I0FBe4/Cip5SNY91xDe7aZr4x7iZDIpNPSn5Z9SCfVdkr7XAwhxOkUPF/zFmaP/ay4CX2km/1lBebrn++YcN1fUawxrDrH0i/op969qCri8TXcfLncGwPMQ05QBOgtr1VFgtpOovFVji1zc2Uj8sgtkdYcVW18QXuLjPGPggKr18xJiOg5JcOZIQLavBFYV8egKCTLckyR9UpjsOkKA1Cm+JogIzgcz3hOovlw4AEH2KCnkUXghL2N4ucwe7kHU/vbmtE03AwPlA+CH/qGWwomNTPlFgb3FoMH/dS/1l0RVpiwaJp3GgEEHpxSvx9J05TrzmR7wZBMFBXbuYkjH1mOaGNqN8RrZmD5QfXj6rW+DJn+QsfTrsOPpZSJFCqDBH4g+T30K2VE39EFBtbYodUbOkR68CUzDbMY10uAH5TGsAgR14D1WnqUadSaZflfAIniDaQekLO43B1KbnMcMroN+HRwHEXcelkFJv3WDaNFjTZz3vPUNbAkf5iVhar7+g/nxWh33rTWpsOrKd+7iSe35VmS6/ogO2RTz4ig39VWkDOhGdsr6Fay88jHrJXz1smrlxFF3J7D7GV9E06gc0OGjgCD3CDIfaG7wtllrbZjTpdmlxeY9o9VxuqY4X/1XU/ta2mPAw9EaucajhyDAWD/AOnH2XK6rp/nVBCfMD1n6JjR8J+i8Hx7n5pBWFwUCR9VNTkg5dYUBcn0jYkGIP0QSNMjRMKXPKYXIHg3RGBf/aC34S0+zghWG3VH7OgGdNB8ZN/QIOpMqkNAI5fID/Qe6GxOHBB8o1EROg0jqLxzkpuDxHkbJ8sDXlA/ndOquEWdbX2JCDL7wYv7vjaFSIytaXD/AA5nNI7ZSuqYJubLlgggch5bLjm+t6tNxJMsMdg429irXHY7Ftw1LFtxD4JYC1oA1tY8fwlB1HaWBAIzNLhzZBc3iCCLhT1MP4tIDPOUeR5DSQeZjhz+SyX9fqU8MzFsc7EMOUvBaM7Wm0jIBMHhEqxbtAvptxNAOBd5nU3eXPwMA6O49UHKt8C777WDhlIcBHIBrYVE59113eXdintFprMY+hWECagID8o/DUbwAsA75wuVbS2XVw9RzKzCx3W4I5tP5h1CCTZbz41OGl8OmG6wLz6Lte5e2w+l4DvxMktnizWPRcy+znZ7nYnxQHZWAiRbzugWPMCTHIonaW+D31fEpBlItdGZg80gxmJ0n0QD7+bU8bG1rmGuyDo1lgB6yfVZwDkJ7I6vVc8mo90ueS5xgXJMkuPNBVsTMXMIBXsgkG1/infczaSLieqRv4p5GU99eR5rkEoEbhgQ69xMLxMgQACAAf3UbXR7lL4lv5pqg94gUZelLuaa0WPogc0z9VZ7OdPxPtHHtPqFWaDvEq0wrLW5DUcJJOn8ug6S3DMcwEWMNkaRb9pI7oZ+Ab5iSQBHHhyjhYx6ollDjPAWN+RMnU9TzsvMuNCLxe3efmewCDH727NLcjw4Fv4SOOY6HqDEcxCtt3cXhamz2YbE1SyXOMG1g/M3K6/Apd5qTXUXgvAtLQ6BLmmT1mPoFiKeUvb4k5LB2XWL/HRB2HZFKhSBp4bEUfDdcMPmyk65fNpN7q0bguTw8cxb63XB61NoLg24kwYiRwMcFb7B27iqB/snOLQfwukt/wBuyDslIOBMyOXsUza2xW12RVpMeOEi/pyWbwP2jOH/AFKQJ4lp/dEV/tVpAwaNUdRlI05TKAKlsWhhc7hLG5ahDfEqAPqtbNNpExGpi05VzYvgAdlst5t96VenlpgglzSZBFrzr3WICBzqp/f3UTtLfy6e86JhCBh0I5ppT8q85iCEheaSnsbzStp3QRlqfSpWnqE/KJSPxFg0aWQDVytBs+nmZPQd+vxOqz5V1sOv5cusG3SfnxQdApjKAAAL3iYlol0SbgcOfFJUqHTTl6X/AJznovLyCo23s4VgIs4EkHhfUFZShs8vJEgQSDqdDFl5eQHUcAxvCT/iv7BEVaka3Xl5BCas6WUL63AgJF5ADXaD8FGB1SryBcqR2i8vII8xSkWXl5AyF7KvLyDzm2lRgLy8gZUR+wjDnDmAfUER815eQf/Z"/>
          <p:cNvSpPr>
            <a:spLocks noChangeAspect="1" noChangeArrowheads="1"/>
          </p:cNvSpPr>
          <p:nvPr/>
        </p:nvSpPr>
        <p:spPr bwMode="auto">
          <a:xfrm>
            <a:off x="155575" y="-754063"/>
            <a:ext cx="1524000" cy="15811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74760" name="AutoShape 8" descr="data:image/jpeg;base64,/9j/4AAQSkZJRgABAQAAAQABAAD/2wCEAAkGBhQSERQTEhQVFRUWGBUXFxgUGBQVFxgUFxgVFBYXFhUXHCYeFxojGRQUHy8gJScpLCwsFx4xNTAqNSYsLCkBCQoKBQUFDQUFDSkYEhgpKSkpKSkpKSkpKSkpKSkpKSkpKSkpKSkpKSkpKSkpKSkpKSkpKSkpKSkpKSkpKSkpKf/AABEIAKYAoAMBIgACEQEDEQH/xAAcAAABBQEBAQAAAAAAAAAAAAAEAQIDBQYHAAj/xAA+EAABAwIDBgQDBwEGBwAAAAABAAIRAyEEEjEFBkFRYXETIoGRobHBBxQyQlLR8BUjJGKC4fEWJTNDcpKi/8QAFAEBAAAAAAAAAAAAAAAAAAAAAP/EABQRAQAAAAAAAAAAAAAAAAAAAAD/2gAMAwEAAhEDEQA/ANHTdYdh8gn5wVDQHlHYKWkIBQIXTqmylL0jn8kDXO6JraiUlNbqgeXppcnwlpMug8KYUlJl0mqfTtKAqiwaJmIpIHFbcpUTFR4a7g0eZx/yjQd0NV3kadKVVw5gN+pQGFycwgqqO8tHjmb/AOQH0VjhXB4DmEOHMEICSyEobKbxU1F0FAtKinPpQnscmVnSgiexDVQiCVE5yAenU8qUBCteiXOsgQheamsUrDCCIpgF1KXXToQOpsspaDI1QwfCKpO4oI80E8lnd7d4zh2htMjxX8T+Vv6o58lonm65FvHjjVxVVx/UQOgbYD4IB3Yh5JcSSTck6nnKttnbTLCPwd3Tb2QmzNmOq/hk6aBbnYv2YOfBqk02nUAguPpEBBmMZVztdBaeuk35kaqXdnadXDOPlJpu/KdJn8p4HVdXwO4GEogRTzHnUOb2BsFPtDY1J1N1PI0NcCIAFuoPC90FDhcSKrGvYZa4SD+6lZKzW7dV1GvUwjpIlzmHkRGYduPqtOCgPps8sqGoIU1N3lTapQCEqGoNUSaUobEiLIB6LE9Owp8qV1OboG5bpC5KQoigcGpCUuZNKBC5EUnxZRUaUqd9GECubdcj29gS3F1WnUvcfRxzA+xXWgud74UCMW94H6AY5Bov0QaTcoNY1ogTx7roeDrWAJjquXYGoaNJlRl7D6RPS6sXb3V2+U1MKybAeao4nkGt4oOnPOl0LjsSxrSXOAF9Ss3sLaNSuHsqEB7RaAQNLGDfjoqDHbMfUcXeE2rVkAeNUeBE6hrbR0QEfdv+Yue27HUTUa4REkim6/HQFX9KjIUOEwLmU5e1niRH9nIbEiwnhorCg4hoQI1sJsJ7jdLSbKCOkzzIfGUIMoymzLKGxVSZ6IK2joFLUrcEO2YHYfIJ1U2k2jUmyBC5ObYIWhjqbnZRUYTwAcCfaUS/WEDXFMzqV3IqF7ggkoVYRAqDUqvc5P8AFsgnqYloEuIaOZIAn1VTtbDU6xaAWl0tcIIIdlbUa5pg6+ZpAOuVYzfDHmpiKjOFIAAcJMEkjmZVBgdpPovD6Zyub0B+CDe7JxrQ4U6kFhMduBWl2dsRjfK1lMCSQ5us8+hXLsFtVz3lzjLs2Y6CZMmwXR9jbRBZmHAD3QWXieFiWRxI69we6uq2GYXua7uOFisVt3DPrEPpVTTeNYEh15Fhe2iP2XXfTpE1qhc/i5wy6TAAPC5QaAu84aNADb2UhB0AKpv6qWt8eA9rG5niYlmYNsRxkhBO+1WlTMOw9QHUQ5hDhzabSg07cE8nS3WymFB1MXHqLqt2dvlTxDIomKh1a6MwBuCIMFWbdoiA0kExfiPX/RAPVqfFAYs2R9XDSZYRNjHD3KrMcHsBLmEDnFvdAM14gE2AaPaLrDbxbw+MSGvLWD8LRF44vNxJ5QVc72bVNOnTpsIl4lx18rQ0RHUn4LDYio43gewA1QR1a0EECIuNLHmC0BTVNsPqlrXEgAGS2zieYPA2VdVd2Cia+/8AOaDTf8ZVqdPIxxedA+rlcW6WBAE9zKhp7y4iYdXcSdSMsNnQNtrxVAXTy1PtxSB1p6yg2zN63sZDvNJs6oR5RzJEZlWYjeys95yvLWgyMkAuAEX7n4LN4nEFwEkkcF7DCTA4/KL+10Bm0sc6o5z6hzOcRJgCwADRbXjdVlQclLWOZ3S0dAOCLYQBcn0gD1KCtpVi0hw4La7vbVtBmHiOzptPLusm7CQZFxy91osDsV7sC2s1rwAHy8A5YDz+I6Dug0NLCVGuhjDWB4Oqvp+pOhCs6GyKky+nh6YH6XPqv7F77R2XP8PvXVpQ3MHAfqBkeq227exNoYypTdWa6hh5lznDI57R+VrXea+kxEIId4dq+FhKuX/vuFFltWUjnrPHTNkaOoKxzMUXeVxlp4RI79EbvvtgYjFuNOBRpf2VFrbNFNh1A6uk+yqMLOb3Pw/dAdRr+G6GE+W0jW2l1b4Pe6s08HDjmufdUj8rW5jqbISpiukIOj4Hflv5n+GTbmPhorf+q1XC1QlpE2Igj0XIACRJWj3M2m4F1Bx8rgSzo4C4B6hBHtxzfEYZN235ggDn0VRiHNOhPdwBV3tugXOYABcAuJNhpbrxuqavh4nj8kATmcbHshqtP+eqLc08L9rr1GlNuBt2ugDd80vDsrT+gudGV7fUEJrt264MBrXEcA4T8YCCpeZU+GdDSeJsOg4/slxmz6lO9Sm5omASCBPLNonuAyiOQ9yEEBn0TgkaFbbs7DOLxNOgCGh5Jc7kxol0czAsgs90t03Ysh1SWUA7IXN/E5/BrZ5GJPoidr7OrUtlYZpeWsD6k0xo453nM4/mghsDS8rf0NmNwj/CpiKTsoAN4dpM85uqD7VK7WU8PQBEkvdA/RIu4dXadigwOB2bUxFVlCmJe8xoTA4utwAv7LquK2nV2dsqpTq1TVfldSw7zOfK6GgVD/hBeWnkLrIfZpXazF1yYk4eqW85YWvgd7I/7V8ZDsPhQbU2Auji4NDG+3nPqg53Gg5IzBCSZ7nsNVBVsLqNtQwQPzG/aLBA/F1sxMacPRC6GeCnqiDHL9lEb9UDs0j6q13VqgYugSJHiMBnTzHL9VVMZxR2yqgZWpONgKlIz2eCg0+0NgvJzZ33gxaBYWAOgVr9n2yqHjObXY2o8AOYXglsaO8htIsfZGVGS1pA0AjmJgDuZsqyq57HtqU2nMwhwi8iYc0jqJHchB2vBUmBvlawAcg0D4BZjfDdrCYqk/wxR+8NaXMNMsz5m3AIaZIJELJN247GudmJyAkNp/laA4gZm8XHiSjfujQIgT6COOo0QYelSteR/LSrvC0OmvfSJFu0e6JoYWlSbmqO83mu6JkSbehEICptnUUhP84cuPsEBW36bRgMQJsWAR1D2ALm9SJcOq3O3pOCqExd1MepIcfgPgsFWHmN+XxlA2V0PdHZQw9HB4xw8zsUyTyo1GvoNHbM4H2XOSOq7pidh/3P7sLFtBjGxwqsaHNI6+I0FBe4/Cip5SNY91xDe7aZr4x7iZDIpNPSn5Z9SCfVdkr7XAwhxOkUPF/zFmaP/ay4CX2km/1lBebrn++YcN1fUawxrDrH0i/op969qCri8TXcfLncGwPMQ05QBOgtr1VFgtpOovFVji1zc2Uj8sgtkdYcVW18QXuLjPGPggKr18xJiOg5JcOZIQLavBFYV8egKCTLckyR9UpjsOkKA1Cm+JogIzgcz3hOovlw4AEH2KCnkUXghL2N4ucwe7kHU/vbmtE03AwPlA+CH/qGWwomNTPlFgb3FoMH/dS/1l0RVpiwaJp3GgEEHpxSvx9J05TrzmR7wZBMFBXbuYkjH1mOaGNqN8RrZmD5QfXj6rW+DJn+QsfTrsOPpZSJFCqDBH4g+T30K2VE39EFBtbYodUbOkR68CUzDbMY10uAH5TGsAgR14D1WnqUadSaZflfAIniDaQekLO43B1KbnMcMroN+HRwHEXcelkFJv3WDaNFjTZz3vPUNbAkf5iVhar7+g/nxWh33rTWpsOrKd+7iSe35VmS6/ogO2RTz4ig39VWkDOhGdsr6Fay88jHrJXz1smrlxFF3J7D7GV9E06gc0OGjgCD3CDIfaG7wtllrbZjTpdmlxeY9o9VxuqY4X/1XU/ta2mPAw9EaucajhyDAWD/AOnH2XK6rp/nVBCfMD1n6JjR8J+i8Hx7n5pBWFwUCR9VNTkg5dYUBcn0jYkGIP0QSNMjRMKXPKYXIHg3RGBf/aC34S0+zghWG3VH7OgGdNB8ZN/QIOpMqkNAI5fID/Qe6GxOHBB8o1EROg0jqLxzkpuDxHkbJ8sDXlA/ndOquEWdbX2JCDL7wYv7vjaFSIytaXD/AA5nNI7ZSuqYJubLlgggch5bLjm+t6tNxJMsMdg429irXHY7Ftw1LFtxD4JYC1oA1tY8fwlB1HaWBAIzNLhzZBc3iCCLhT1MP4tIDPOUeR5DSQeZjhz+SyX9fqU8MzFsc7EMOUvBaM7Wm0jIBMHhEqxbtAvptxNAOBd5nU3eXPwMA6O49UHKt8C777WDhlIcBHIBrYVE59113eXdintFprMY+hWECagID8o/DUbwAsA75wuVbS2XVw9RzKzCx3W4I5tP5h1CCTZbz41OGl8OmG6wLz6Lte5e2w+l4DvxMktnizWPRcy+znZ7nYnxQHZWAiRbzugWPMCTHIonaW+D31fEpBlItdGZg80gxmJ0n0QD7+bU8bG1rmGuyDo1lgB6yfVZwDkJ7I6vVc8mo90ueS5xgXJMkuPNBVsTMXMIBXsgkG1/infczaSLieqRv4p5GU99eR5rkEoEbhgQ69xMLxMgQACAAf3UbXR7lL4lv5pqg94gUZelLuaa0WPogc0z9VZ7OdPxPtHHtPqFWaDvEq0wrLW5DUcJJOn8ug6S3DMcwEWMNkaRb9pI7oZ+Ab5iSQBHHhyjhYx6ollDjPAWN+RMnU9TzsvMuNCLxe3efmewCDH727NLcjw4Fv4SOOY6HqDEcxCtt3cXhamz2YbE1SyXOMG1g/M3K6/Apd5qTXUXgvAtLQ6BLmmT1mPoFiKeUvb4k5LB2XWL/HRB2HZFKhSBp4bEUfDdcMPmyk65fNpN7q0bguTw8cxb63XB61NoLg24kwYiRwMcFb7B27iqB/snOLQfwukt/wBuyDslIOBMyOXsUza2xW12RVpMeOEi/pyWbwP2jOH/AFKQJ4lp/dEV/tVpAwaNUdRlI05TKAKlsWhhc7hLG5ahDfEqAPqtbNNpExGpi05VzYvgAdlst5t96VenlpgglzSZBFrzr3WICBzqp/f3UTtLfy6e86JhCBh0I5ppT8q85iCEheaSnsbzStp3QRlqfSpWnqE/KJSPxFg0aWQDVytBs+nmZPQd+vxOqz5V1sOv5cusG3SfnxQdApjKAAAL3iYlol0SbgcOfFJUqHTTl6X/AJznovLyCo23s4VgIs4EkHhfUFZShs8vJEgQSDqdDFl5eQHUcAxvCT/iv7BEVaka3Xl5BCas6WUL63AgJF5ADXaD8FGB1SryBcqR2i8vII8xSkWXl5AyF7KvLyDzm2lRgLy8gZUR+wjDnDmAfUER815eQf/Z"/>
          <p:cNvSpPr>
            <a:spLocks noChangeAspect="1" noChangeArrowheads="1"/>
          </p:cNvSpPr>
          <p:nvPr/>
        </p:nvSpPr>
        <p:spPr bwMode="auto">
          <a:xfrm>
            <a:off x="155575" y="-754063"/>
            <a:ext cx="1524000" cy="15811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1" name="TextBox 10"/>
          <p:cNvSpPr txBox="1"/>
          <p:nvPr/>
        </p:nvSpPr>
        <p:spPr>
          <a:xfrm>
            <a:off x="285720" y="1714488"/>
            <a:ext cx="8572560" cy="2215991"/>
          </a:xfrm>
          <a:prstGeom prst="rect">
            <a:avLst/>
          </a:prstGeom>
          <a:noFill/>
        </p:spPr>
        <p:txBody>
          <a:bodyPr wrap="square" rtlCol="0">
            <a:spAutoFit/>
          </a:bodyPr>
          <a:lstStyle/>
          <a:p>
            <a:pPr>
              <a:spcBef>
                <a:spcPts val="1200"/>
              </a:spcBef>
            </a:pPr>
            <a:r>
              <a:rPr lang="en-NZ" b="1" i="1" dirty="0" smtClean="0"/>
              <a:t>Question:</a:t>
            </a:r>
          </a:p>
          <a:p>
            <a:pPr>
              <a:spcBef>
                <a:spcPts val="1200"/>
              </a:spcBef>
            </a:pPr>
            <a:r>
              <a:rPr lang="en-NZ" i="1" dirty="0" smtClean="0"/>
              <a:t>Which </a:t>
            </a:r>
            <a:r>
              <a:rPr lang="en-NZ" i="1" dirty="0" smtClean="0"/>
              <a:t>way of describing the situation is the right </a:t>
            </a:r>
            <a:r>
              <a:rPr lang="en-NZ" i="1" dirty="0" smtClean="0"/>
              <a:t>way? </a:t>
            </a:r>
          </a:p>
          <a:p>
            <a:pPr>
              <a:spcBef>
                <a:spcPts val="1200"/>
              </a:spcBef>
            </a:pPr>
            <a:r>
              <a:rPr lang="en-NZ" i="1" dirty="0" smtClean="0"/>
              <a:t>The </a:t>
            </a:r>
            <a:r>
              <a:rPr lang="en-NZ" i="1" dirty="0" smtClean="0"/>
              <a:t>“body swap” description? Or what Williams says above?</a:t>
            </a:r>
            <a:endParaRPr lang="en-US" dirty="0" smtClean="0"/>
          </a:p>
          <a:p>
            <a:pPr>
              <a:spcBef>
                <a:spcPts val="1200"/>
              </a:spcBef>
            </a:pPr>
            <a:r>
              <a:rPr lang="en-NZ" i="1" dirty="0" smtClean="0"/>
              <a:t>(Could the distinction between qualitative and quantitative identity help here?)</a:t>
            </a:r>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1">
                                            <p:txEl>
                                              <p:pRg st="1" end="1"/>
                                            </p:txEl>
                                          </p:spTgt>
                                        </p:tgtEl>
                                        <p:attrNameLst>
                                          <p:attrName>style.visibility</p:attrName>
                                        </p:attrNameLst>
                                      </p:cBhvr>
                                      <p:to>
                                        <p:strVal val="visible"/>
                                      </p:to>
                                    </p:set>
                                    <p:animEffect transition="in" filter="blinds(horizontal)">
                                      <p:cBhvr>
                                        <p:cTn id="7" dur="500"/>
                                        <p:tgtEl>
                                          <p:spTgt spid="11">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1">
                                            <p:txEl>
                                              <p:pRg st="0" end="0"/>
                                            </p:txEl>
                                          </p:spTgt>
                                        </p:tgtEl>
                                        <p:attrNameLst>
                                          <p:attrName>style.visibility</p:attrName>
                                        </p:attrNameLst>
                                      </p:cBhvr>
                                      <p:to>
                                        <p:strVal val="visible"/>
                                      </p:to>
                                    </p:set>
                                    <p:animEffect transition="in" filter="blinds(horizontal)">
                                      <p:cBhvr>
                                        <p:cTn id="12" dur="500"/>
                                        <p:tgtEl>
                                          <p:spTgt spid="1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1">
                                            <p:txEl>
                                              <p:pRg st="2" end="2"/>
                                            </p:txEl>
                                          </p:spTgt>
                                        </p:tgtEl>
                                        <p:attrNameLst>
                                          <p:attrName>style.visibility</p:attrName>
                                        </p:attrNameLst>
                                      </p:cBhvr>
                                      <p:to>
                                        <p:strVal val="visible"/>
                                      </p:to>
                                    </p:set>
                                    <p:animEffect transition="in" filter="blinds(horizontal)">
                                      <p:cBhvr>
                                        <p:cTn id="17" dur="500"/>
                                        <p:tgtEl>
                                          <p:spTgt spid="1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1">
                                            <p:txEl>
                                              <p:pRg st="3" end="3"/>
                                            </p:txEl>
                                          </p:spTgt>
                                        </p:tgtEl>
                                        <p:attrNameLst>
                                          <p:attrName>style.visibility</p:attrName>
                                        </p:attrNameLst>
                                      </p:cBhvr>
                                      <p:to>
                                        <p:strVal val="visible"/>
                                      </p:to>
                                    </p:set>
                                    <p:animEffect transition="in" filter="blinds(horizontal)">
                                      <p:cBhvr>
                                        <p:cTn id="22" dur="500"/>
                                        <p:tgtEl>
                                          <p:spTgt spid="1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5</a:t>
            </a:r>
            <a:endParaRPr lang="en-US" sz="2800" dirty="0">
              <a:solidFill>
                <a:srgbClr val="FFFFFF"/>
              </a:solidFill>
            </a:endParaRPr>
          </a:p>
        </p:txBody>
      </p:sp>
      <p:sp>
        <p:nvSpPr>
          <p:cNvPr id="4" name="2 CuadroTexto"/>
          <p:cNvSpPr txBox="1">
            <a:spLocks noChangeArrowheads="1"/>
          </p:cNvSpPr>
          <p:nvPr/>
        </p:nvSpPr>
        <p:spPr bwMode="auto">
          <a:xfrm>
            <a:off x="2928926" y="0"/>
            <a:ext cx="4357718" cy="1569660"/>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rgbClr val="FF6730"/>
                </a:solidFill>
              </a:rPr>
              <a:t>Personal Identity: </a:t>
            </a:r>
            <a:r>
              <a:rPr lang="en-US" sz="1600" i="1" dirty="0" smtClean="0">
                <a:solidFill>
                  <a:schemeClr val="bg1"/>
                </a:solidFill>
              </a:rPr>
              <a:t>Locke - Memory</a:t>
            </a:r>
            <a:endParaRPr lang="en-US" sz="1600" dirty="0" smtClean="0">
              <a:solidFill>
                <a:schemeClr val="bg1"/>
              </a:solidFill>
            </a:endParaRPr>
          </a:p>
          <a:p>
            <a:r>
              <a:rPr lang="en-US" sz="1600" i="1" dirty="0" smtClean="0">
                <a:solidFill>
                  <a:schemeClr val="bg1"/>
                </a:solidFill>
              </a:rPr>
              <a:t>Personal Identity: </a:t>
            </a:r>
            <a:r>
              <a:rPr lang="en-US" sz="1600" i="1" dirty="0" err="1" smtClean="0">
                <a:solidFill>
                  <a:schemeClr val="bg1"/>
                </a:solidFill>
              </a:rPr>
              <a:t>Parfit</a:t>
            </a:r>
            <a:r>
              <a:rPr lang="en-US" sz="1600" i="1" dirty="0" smtClean="0">
                <a:solidFill>
                  <a:schemeClr val="bg1"/>
                </a:solidFill>
              </a:rPr>
              <a:t> - Nihilism</a:t>
            </a:r>
            <a:endParaRPr lang="en-US" sz="1600" dirty="0" smtClean="0">
              <a:solidFill>
                <a:schemeClr val="bg1"/>
              </a:solidFill>
            </a:endParaRPr>
          </a:p>
          <a:p>
            <a:r>
              <a:rPr lang="en-US" sz="1600" i="1" dirty="0" smtClean="0">
                <a:solidFill>
                  <a:schemeClr val="bg1"/>
                </a:solidFill>
              </a:rPr>
              <a:t>Williams: The Self and the Future</a:t>
            </a:r>
            <a:endParaRPr lang="en-US" sz="1600" dirty="0" smtClean="0">
              <a:solidFill>
                <a:schemeClr val="bg1"/>
              </a:solidFill>
            </a:endParaRPr>
          </a:p>
          <a:p>
            <a:r>
              <a:rPr lang="en-US" sz="1600" i="1" dirty="0" smtClean="0">
                <a:solidFill>
                  <a:schemeClr val="bg1"/>
                </a:solidFill>
              </a:rPr>
              <a:t>Personal Identity and </a:t>
            </a:r>
            <a:r>
              <a:rPr lang="en-US" sz="1600" i="1" dirty="0" err="1" smtClean="0">
                <a:solidFill>
                  <a:schemeClr val="bg1"/>
                </a:solidFill>
              </a:rPr>
              <a:t>Indexicality</a:t>
            </a:r>
            <a:endParaRPr lang="en-US" sz="1600" i="1" dirty="0" smtClean="0">
              <a:solidFill>
                <a:schemeClr val="bg1"/>
              </a:solidFill>
            </a:endParaRPr>
          </a:p>
          <a:p>
            <a:r>
              <a:rPr lang="en-US" sz="1600" i="1" dirty="0" smtClean="0">
                <a:solidFill>
                  <a:schemeClr val="bg1"/>
                </a:solidFill>
              </a:rPr>
              <a:t>Final Reflection</a:t>
            </a:r>
            <a:endParaRPr lang="en-US" sz="1600" dirty="0" smtClean="0">
              <a:solidFill>
                <a:schemeClr val="bg1"/>
              </a:solidFill>
            </a:endParaRPr>
          </a:p>
          <a:p>
            <a:r>
              <a:rPr lang="en-US" sz="1600" i="1" dirty="0" smtClean="0">
                <a:solidFill>
                  <a:schemeClr val="bg1"/>
                </a:solidFill>
              </a:rPr>
              <a:t>	</a:t>
            </a:r>
            <a:endParaRPr lang="en-US" sz="1600" dirty="0">
              <a:solidFill>
                <a:schemeClr val="bg1"/>
              </a:solidFill>
              <a:latin typeface="Verdana" charset="0"/>
            </a:endParaRPr>
          </a:p>
        </p:txBody>
      </p:sp>
      <p:sp>
        <p:nvSpPr>
          <p:cNvPr id="6" name="Rectangle 5"/>
          <p:cNvSpPr/>
          <p:nvPr/>
        </p:nvSpPr>
        <p:spPr>
          <a:xfrm>
            <a:off x="2643174" y="1428736"/>
            <a:ext cx="6215106" cy="5000660"/>
          </a:xfrm>
          <a:prstGeom prst="rect">
            <a:avLst/>
          </a:prstGeom>
          <a:solidFill>
            <a:schemeClr val="bg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dirty="0" smtClean="0">
                <a:solidFill>
                  <a:schemeClr val="tx1"/>
                </a:solidFill>
              </a:rPr>
              <a:t> </a:t>
            </a:r>
            <a:endParaRPr lang="en-US" dirty="0">
              <a:solidFill>
                <a:schemeClr val="tx1"/>
              </a:solidFill>
            </a:endParaRPr>
          </a:p>
        </p:txBody>
      </p:sp>
      <p:sp>
        <p:nvSpPr>
          <p:cNvPr id="8" name="Rectangle 1"/>
          <p:cNvSpPr>
            <a:spLocks noChangeArrowheads="1"/>
          </p:cNvSpPr>
          <p:nvPr/>
        </p:nvSpPr>
        <p:spPr bwMode="auto">
          <a:xfrm>
            <a:off x="2786050" y="1500174"/>
            <a:ext cx="571504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algn="l" defTabSz="914400" rtl="0" eaLnBrk="1" fontAlgn="base" latinLnBrk="0" hangingPunct="1">
              <a:lnSpc>
                <a:spcPct val="100000"/>
              </a:lnSpc>
              <a:spcBef>
                <a:spcPct val="0"/>
              </a:spcBef>
              <a:spcAft>
                <a:spcPct val="0"/>
              </a:spcAft>
              <a:buClrTx/>
              <a:buSzTx/>
              <a:buFontTx/>
              <a:buNone/>
              <a:tabLst/>
            </a:pPr>
            <a:r>
              <a:rPr kumimoji="0" lang="en-NZ" altLang="zh-CN" b="1" i="1" u="none" strike="noStrike" cap="none" normalizeH="0" baseline="0" dirty="0" smtClean="0">
                <a:ln>
                  <a:noFill/>
                </a:ln>
                <a:solidFill>
                  <a:schemeClr val="tx1"/>
                </a:solidFill>
                <a:effectLst/>
                <a:latin typeface="Times"/>
                <a:ea typeface="SimSun" pitchFamily="2" charset="-122"/>
                <a:cs typeface="Times New Roman" pitchFamily="18" charset="0"/>
              </a:rPr>
              <a:t>Warm-up exercise: </a:t>
            </a:r>
            <a:r>
              <a:rPr kumimoji="0" lang="en-NZ" altLang="zh-CN" b="0" i="1" u="none" strike="noStrike" cap="none" normalizeH="0" baseline="0" dirty="0" smtClean="0">
                <a:ln>
                  <a:noFill/>
                </a:ln>
                <a:solidFill>
                  <a:srgbClr val="FF6730"/>
                </a:solidFill>
                <a:effectLst/>
                <a:latin typeface="Times"/>
                <a:ea typeface="SimSun" pitchFamily="2" charset="-122"/>
                <a:cs typeface="Times New Roman" pitchFamily="18" charset="0"/>
              </a:rPr>
              <a:t>(groups 3-4)</a:t>
            </a:r>
          </a:p>
          <a:p>
            <a:pPr marR="0" lvl="0" algn="l" defTabSz="914400" rtl="0" eaLnBrk="1" fontAlgn="base" latinLnBrk="0" hangingPunct="1">
              <a:lnSpc>
                <a:spcPct val="100000"/>
              </a:lnSpc>
              <a:spcBef>
                <a:spcPct val="0"/>
              </a:spcBef>
              <a:spcAft>
                <a:spcPct val="0"/>
              </a:spcAft>
              <a:buClrTx/>
              <a:buSzTx/>
              <a:buFontTx/>
              <a:buNone/>
              <a:tabLst/>
            </a:pPr>
            <a:endParaRPr kumimoji="0" lang="en-NZ" altLang="zh-CN" b="0" i="1" u="none" strike="noStrike" cap="none" normalizeH="0" baseline="0" dirty="0" smtClean="0">
              <a:ln>
                <a:noFill/>
              </a:ln>
              <a:solidFill>
                <a:schemeClr val="tx1"/>
              </a:solidFill>
              <a:effectLst/>
              <a:latin typeface="Times"/>
              <a:ea typeface="SimSun" pitchFamily="2" charset="-122"/>
              <a:cs typeface="Times New Roman" pitchFamily="18" charset="0"/>
            </a:endParaRPr>
          </a:p>
          <a:p>
            <a:pPr marR="0" lvl="0" algn="l" defTabSz="914400" rtl="0" eaLnBrk="1" fontAlgn="base" latinLnBrk="0" hangingPunct="1">
              <a:lnSpc>
                <a:spcPct val="100000"/>
              </a:lnSpc>
              <a:spcBef>
                <a:spcPct val="0"/>
              </a:spcBef>
              <a:spcAft>
                <a:spcPct val="0"/>
              </a:spcAft>
              <a:buClrTx/>
              <a:buSzTx/>
              <a:buFontTx/>
              <a:buNone/>
              <a:tabLst/>
            </a:pPr>
            <a:r>
              <a:rPr kumimoji="0" lang="en-NZ" altLang="zh-CN" b="0" i="1" u="none" strike="noStrike" cap="none" normalizeH="0" baseline="0" dirty="0" smtClean="0">
                <a:ln>
                  <a:noFill/>
                </a:ln>
                <a:solidFill>
                  <a:schemeClr val="tx1"/>
                </a:solidFill>
                <a:effectLst/>
                <a:latin typeface="Times"/>
                <a:ea typeface="SimSun" pitchFamily="2" charset="-122"/>
                <a:cs typeface="Times New Roman" pitchFamily="18" charset="0"/>
              </a:rPr>
              <a:t>1)  Are you </a:t>
            </a:r>
            <a:r>
              <a:rPr kumimoji="0" lang="en-NZ" altLang="zh-CN" b="1" i="1" u="none" strike="noStrike" cap="none" normalizeH="0" baseline="0" dirty="0" smtClean="0">
                <a:ln>
                  <a:noFill/>
                </a:ln>
                <a:solidFill>
                  <a:schemeClr val="tx1"/>
                </a:solidFill>
                <a:effectLst/>
                <a:latin typeface="Times"/>
                <a:ea typeface="SimSun" pitchFamily="2" charset="-122"/>
                <a:cs typeface="Times New Roman" pitchFamily="18" charset="0"/>
              </a:rPr>
              <a:t>the same person</a:t>
            </a:r>
            <a:r>
              <a:rPr kumimoji="0" lang="en-NZ" altLang="zh-CN" b="0" i="1" u="none" strike="noStrike" cap="none" normalizeH="0" baseline="0" dirty="0" smtClean="0">
                <a:ln>
                  <a:noFill/>
                </a:ln>
                <a:solidFill>
                  <a:schemeClr val="tx1"/>
                </a:solidFill>
                <a:effectLst/>
                <a:latin typeface="Times"/>
                <a:ea typeface="SimSun" pitchFamily="2" charset="-122"/>
                <a:cs typeface="Times New Roman" pitchFamily="18" charset="0"/>
              </a:rPr>
              <a:t> you were </a:t>
            </a:r>
            <a:r>
              <a:rPr kumimoji="0" lang="en-NZ" altLang="zh-CN" b="0" i="1" u="none" strike="noStrike" cap="none" normalizeH="0" baseline="0" dirty="0" smtClean="0">
                <a:ln>
                  <a:noFill/>
                </a:ln>
                <a:solidFill>
                  <a:srgbClr val="0070C0"/>
                </a:solidFill>
                <a:effectLst/>
                <a:latin typeface="Times"/>
                <a:ea typeface="SimSun" pitchFamily="2" charset="-122"/>
                <a:cs typeface="Times New Roman" pitchFamily="18" charset="0"/>
              </a:rPr>
              <a:t>two years ago</a:t>
            </a:r>
            <a:r>
              <a:rPr kumimoji="0" lang="en-NZ" altLang="zh-CN" b="0" i="1" u="none" strike="noStrike" cap="none" normalizeH="0" baseline="0" dirty="0" smtClean="0">
                <a:ln>
                  <a:noFill/>
                </a:ln>
                <a:solidFill>
                  <a:schemeClr val="tx1"/>
                </a:solidFill>
                <a:effectLst/>
                <a:latin typeface="Times"/>
                <a:ea typeface="SimSun" pitchFamily="2" charset="-122"/>
                <a:cs typeface="Times New Roman" pitchFamily="18" charset="0"/>
              </a:rPr>
              <a:t>? </a:t>
            </a:r>
            <a:endParaRPr kumimoji="0" lang="en-US" altLang="zh-CN" b="0" i="0" u="none" strike="noStrike" cap="none" normalizeH="0" baseline="0" dirty="0" smtClean="0">
              <a:ln>
                <a:noFill/>
              </a:ln>
              <a:solidFill>
                <a:schemeClr val="tx1"/>
              </a:solidFill>
              <a:effectLst/>
              <a:latin typeface="Arial" pitchFamily="34" charset="0"/>
              <a:cs typeface="Arial" pitchFamily="34" charset="0"/>
            </a:endParaRPr>
          </a:p>
          <a:p>
            <a:pPr marR="0" lvl="0" algn="l" defTabSz="914400" rtl="0" eaLnBrk="0" fontAlgn="base" latinLnBrk="0" hangingPunct="0">
              <a:lnSpc>
                <a:spcPct val="100000"/>
              </a:lnSpc>
              <a:spcBef>
                <a:spcPct val="0"/>
              </a:spcBef>
              <a:spcAft>
                <a:spcPct val="0"/>
              </a:spcAft>
              <a:buClrTx/>
              <a:buSzTx/>
              <a:buFontTx/>
              <a:buNone/>
              <a:tabLst/>
            </a:pPr>
            <a:r>
              <a:rPr kumimoji="0" lang="en-NZ" altLang="zh-CN" b="0" i="1" u="none" strike="noStrike" cap="none" normalizeH="0" baseline="0" dirty="0" smtClean="0">
                <a:ln>
                  <a:noFill/>
                </a:ln>
                <a:solidFill>
                  <a:schemeClr val="tx1"/>
                </a:solidFill>
                <a:effectLst/>
                <a:latin typeface="Times"/>
                <a:ea typeface="SimSun" pitchFamily="2" charset="-122"/>
                <a:cs typeface="Times New Roman" pitchFamily="18" charset="0"/>
              </a:rPr>
              <a:t>     Are you </a:t>
            </a:r>
            <a:r>
              <a:rPr kumimoji="0" lang="en-NZ" altLang="zh-CN" b="1" i="1" u="none" strike="noStrike" cap="none" normalizeH="0" baseline="0" dirty="0" smtClean="0">
                <a:ln>
                  <a:noFill/>
                </a:ln>
                <a:solidFill>
                  <a:schemeClr val="tx1"/>
                </a:solidFill>
                <a:effectLst/>
                <a:latin typeface="Times"/>
                <a:ea typeface="SimSun" pitchFamily="2" charset="-122"/>
                <a:cs typeface="Times New Roman" pitchFamily="18" charset="0"/>
              </a:rPr>
              <a:t>the same person</a:t>
            </a:r>
            <a:r>
              <a:rPr kumimoji="0" lang="en-NZ" altLang="zh-CN" b="0" i="1" u="none" strike="noStrike" cap="none" normalizeH="0" baseline="0" dirty="0" smtClean="0">
                <a:ln>
                  <a:noFill/>
                </a:ln>
                <a:solidFill>
                  <a:schemeClr val="tx1"/>
                </a:solidFill>
                <a:effectLst/>
                <a:latin typeface="Times"/>
                <a:ea typeface="SimSun" pitchFamily="2" charset="-122"/>
                <a:cs typeface="Times New Roman" pitchFamily="18" charset="0"/>
              </a:rPr>
              <a:t> you were </a:t>
            </a:r>
            <a:r>
              <a:rPr kumimoji="0" lang="en-NZ" altLang="zh-CN" b="0" i="1" u="none" strike="noStrike" cap="none" normalizeH="0" baseline="0" dirty="0" smtClean="0">
                <a:ln>
                  <a:noFill/>
                </a:ln>
                <a:solidFill>
                  <a:srgbClr val="0070C0"/>
                </a:solidFill>
                <a:effectLst/>
                <a:latin typeface="Times"/>
                <a:ea typeface="SimSun" pitchFamily="2" charset="-122"/>
                <a:cs typeface="Times New Roman" pitchFamily="18" charset="0"/>
              </a:rPr>
              <a:t>at age 3</a:t>
            </a:r>
            <a:r>
              <a:rPr kumimoji="0" lang="en-NZ" altLang="zh-CN" b="0" i="1" u="none" strike="noStrike" cap="none" normalizeH="0" baseline="0" dirty="0" smtClean="0">
                <a:ln>
                  <a:noFill/>
                </a:ln>
                <a:solidFill>
                  <a:schemeClr val="tx1"/>
                </a:solidFill>
                <a:effectLst/>
                <a:latin typeface="Times"/>
                <a:ea typeface="SimSun" pitchFamily="2" charset="-122"/>
                <a:cs typeface="Times New Roman" pitchFamily="18" charset="0"/>
              </a:rPr>
              <a:t>?</a:t>
            </a:r>
            <a:endParaRPr kumimoji="0" lang="en-US" altLang="zh-CN" b="0" i="0" u="none" strike="noStrike" cap="none" normalizeH="0" baseline="0" dirty="0" smtClean="0">
              <a:ln>
                <a:noFill/>
              </a:ln>
              <a:solidFill>
                <a:schemeClr val="tx1"/>
              </a:solidFill>
              <a:effectLst/>
              <a:latin typeface="Arial" pitchFamily="34" charset="0"/>
              <a:cs typeface="Arial" pitchFamily="34" charset="0"/>
            </a:endParaRPr>
          </a:p>
          <a:p>
            <a:pPr marR="0" lvl="0" algn="l" defTabSz="914400" rtl="0" eaLnBrk="0" fontAlgn="base" latinLnBrk="0" hangingPunct="0">
              <a:lnSpc>
                <a:spcPct val="100000"/>
              </a:lnSpc>
              <a:spcBef>
                <a:spcPct val="0"/>
              </a:spcBef>
              <a:spcAft>
                <a:spcPct val="0"/>
              </a:spcAft>
              <a:buClrTx/>
              <a:buSzTx/>
              <a:buFontTx/>
              <a:buNone/>
              <a:tabLst/>
            </a:pPr>
            <a:r>
              <a:rPr lang="en-NZ" altLang="zh-CN" i="1" dirty="0" smtClean="0">
                <a:latin typeface="Times"/>
                <a:ea typeface="SimSun" pitchFamily="2" charset="-122"/>
                <a:cs typeface="Times New Roman" pitchFamily="18" charset="0"/>
              </a:rPr>
              <a:t>Co</a:t>
            </a:r>
            <a:r>
              <a:rPr kumimoji="0" lang="en-NZ" altLang="zh-CN" b="0" i="1" u="none" strike="noStrike" cap="none" normalizeH="0" baseline="0" dirty="0" smtClean="0">
                <a:ln>
                  <a:noFill/>
                </a:ln>
                <a:solidFill>
                  <a:schemeClr val="tx1"/>
                </a:solidFill>
                <a:effectLst/>
                <a:latin typeface="Times"/>
                <a:ea typeface="SimSun" pitchFamily="2" charset="-122"/>
                <a:cs typeface="Times New Roman" pitchFamily="18" charset="0"/>
              </a:rPr>
              <a:t>nsider these</a:t>
            </a:r>
            <a:r>
              <a:rPr kumimoji="0" lang="en-NZ" altLang="zh-CN" b="0" i="1" u="none" strike="noStrike" cap="none" normalizeH="0" dirty="0" smtClean="0">
                <a:ln>
                  <a:noFill/>
                </a:ln>
                <a:solidFill>
                  <a:schemeClr val="tx1"/>
                </a:solidFill>
                <a:effectLst/>
                <a:latin typeface="Times"/>
                <a:ea typeface="SimSun" pitchFamily="2" charset="-122"/>
                <a:cs typeface="Times New Roman" pitchFamily="18" charset="0"/>
              </a:rPr>
              <a:t> questions </a:t>
            </a:r>
            <a:r>
              <a:rPr lang="en-NZ" altLang="zh-CN" i="1" dirty="0" smtClean="0">
                <a:latin typeface="Times"/>
                <a:ea typeface="SimSun" pitchFamily="2" charset="-122"/>
                <a:cs typeface="Times New Roman" pitchFamily="18" charset="0"/>
              </a:rPr>
              <a:t>regarding</a:t>
            </a:r>
            <a:r>
              <a:rPr kumimoji="0" lang="en-NZ" altLang="zh-CN" b="0" i="1" u="none" strike="noStrike" cap="none" normalizeH="0" baseline="0" dirty="0" smtClean="0">
                <a:ln>
                  <a:noFill/>
                </a:ln>
                <a:solidFill>
                  <a:schemeClr val="tx1"/>
                </a:solidFill>
                <a:effectLst/>
                <a:latin typeface="Times"/>
                <a:ea typeface="SimSun" pitchFamily="2" charset="-122"/>
                <a:cs typeface="Times New Roman" pitchFamily="18" charset="0"/>
              </a:rPr>
              <a:t> both </a:t>
            </a:r>
            <a:r>
              <a:rPr kumimoji="0" lang="en-NZ" altLang="zh-CN" b="1" i="1" u="none" strike="noStrike" cap="none" normalizeH="0" baseline="0" dirty="0" smtClean="0">
                <a:ln>
                  <a:noFill/>
                </a:ln>
                <a:solidFill>
                  <a:schemeClr val="tx1"/>
                </a:solidFill>
                <a:effectLst/>
                <a:latin typeface="Times"/>
                <a:ea typeface="SimSun" pitchFamily="2" charset="-122"/>
                <a:cs typeface="Times New Roman" pitchFamily="18" charset="0"/>
              </a:rPr>
              <a:t>qualitative</a:t>
            </a:r>
            <a:r>
              <a:rPr kumimoji="0" lang="en-NZ" altLang="zh-CN" b="0" i="1" u="none" strike="noStrike" cap="none" normalizeH="0" baseline="0" dirty="0" smtClean="0">
                <a:ln>
                  <a:noFill/>
                </a:ln>
                <a:solidFill>
                  <a:schemeClr val="tx1"/>
                </a:solidFill>
                <a:effectLst/>
                <a:latin typeface="Times"/>
                <a:ea typeface="SimSun" pitchFamily="2" charset="-122"/>
                <a:cs typeface="Times New Roman" pitchFamily="18" charset="0"/>
              </a:rPr>
              <a:t> AN</a:t>
            </a:r>
            <a:r>
              <a:rPr kumimoji="0" lang="en-NZ" altLang="zh-CN" b="0" i="1" u="none" strike="noStrike" cap="none" normalizeH="0" dirty="0" smtClean="0">
                <a:ln>
                  <a:noFill/>
                </a:ln>
                <a:solidFill>
                  <a:schemeClr val="tx1"/>
                </a:solidFill>
                <a:effectLst/>
                <a:latin typeface="Times"/>
                <a:ea typeface="SimSun" pitchFamily="2" charset="-122"/>
                <a:cs typeface="Times New Roman" pitchFamily="18" charset="0"/>
              </a:rPr>
              <a:t>D</a:t>
            </a:r>
            <a:r>
              <a:rPr kumimoji="0" lang="en-NZ" altLang="zh-CN" b="0" i="1" u="none" strike="noStrike" cap="none" normalizeH="0" baseline="0" dirty="0" smtClean="0">
                <a:ln>
                  <a:noFill/>
                </a:ln>
                <a:solidFill>
                  <a:schemeClr val="tx1"/>
                </a:solidFill>
                <a:effectLst/>
                <a:latin typeface="Times"/>
                <a:ea typeface="SimSun" pitchFamily="2" charset="-122"/>
                <a:cs typeface="Times New Roman" pitchFamily="18" charset="0"/>
              </a:rPr>
              <a:t> </a:t>
            </a:r>
            <a:r>
              <a:rPr kumimoji="0" lang="en-NZ" altLang="zh-CN" b="1" i="1" u="none" strike="noStrike" cap="none" normalizeH="0" baseline="0" dirty="0" smtClean="0">
                <a:ln>
                  <a:noFill/>
                </a:ln>
                <a:solidFill>
                  <a:schemeClr val="tx1"/>
                </a:solidFill>
                <a:effectLst/>
                <a:latin typeface="Times"/>
                <a:ea typeface="SimSun" pitchFamily="2" charset="-122"/>
                <a:cs typeface="Times New Roman" pitchFamily="18" charset="0"/>
              </a:rPr>
              <a:t>quantitative</a:t>
            </a:r>
            <a:r>
              <a:rPr kumimoji="0" lang="en-NZ" altLang="zh-CN" b="0" i="1" u="none" strike="noStrike" cap="none" normalizeH="0" baseline="0" dirty="0" smtClean="0">
                <a:ln>
                  <a:noFill/>
                </a:ln>
                <a:solidFill>
                  <a:schemeClr val="tx1"/>
                </a:solidFill>
                <a:effectLst/>
                <a:latin typeface="Times"/>
                <a:ea typeface="SimSun" pitchFamily="2" charset="-122"/>
                <a:cs typeface="Times New Roman" pitchFamily="18" charset="0"/>
              </a:rPr>
              <a:t> identity.</a:t>
            </a:r>
            <a:endParaRPr kumimoji="0" lang="en-US" altLang="zh-CN" b="0" i="0" u="none" strike="noStrike" cap="none" normalizeH="0" baseline="0" dirty="0" smtClean="0">
              <a:ln>
                <a:noFill/>
              </a:ln>
              <a:solidFill>
                <a:schemeClr val="tx1"/>
              </a:solidFill>
              <a:effectLst/>
              <a:latin typeface="Arial" pitchFamily="34" charset="0"/>
              <a:cs typeface="Arial" pitchFamily="34" charset="0"/>
            </a:endParaRPr>
          </a:p>
          <a:p>
            <a:pPr marR="0" lvl="0" algn="l" defTabSz="914400" rtl="0" eaLnBrk="0" fontAlgn="base" latinLnBrk="0" hangingPunct="0">
              <a:lnSpc>
                <a:spcPct val="100000"/>
              </a:lnSpc>
              <a:spcBef>
                <a:spcPct val="0"/>
              </a:spcBef>
              <a:spcAft>
                <a:spcPct val="0"/>
              </a:spcAft>
              <a:buClrTx/>
              <a:buSzTx/>
              <a:buFontTx/>
              <a:buNone/>
              <a:tabLst/>
            </a:pPr>
            <a:endParaRPr kumimoji="0" lang="en-NZ" altLang="zh-CN" b="0" i="1" u="none" strike="noStrike" cap="none" normalizeH="0" baseline="0" dirty="0" smtClean="0">
              <a:ln>
                <a:noFill/>
              </a:ln>
              <a:solidFill>
                <a:schemeClr val="tx1"/>
              </a:solidFill>
              <a:effectLst/>
              <a:latin typeface="Times"/>
              <a:ea typeface="SimSun" pitchFamily="2" charset="-122"/>
              <a:cs typeface="Times New Roman" pitchFamily="18" charset="0"/>
            </a:endParaRPr>
          </a:p>
          <a:p>
            <a:pPr marR="0" lvl="0" algn="l" defTabSz="914400" rtl="0" eaLnBrk="0" fontAlgn="base" latinLnBrk="0" hangingPunct="0">
              <a:lnSpc>
                <a:spcPct val="100000"/>
              </a:lnSpc>
              <a:spcBef>
                <a:spcPct val="0"/>
              </a:spcBef>
              <a:spcAft>
                <a:spcPct val="0"/>
              </a:spcAft>
              <a:buClrTx/>
              <a:buSzTx/>
              <a:buFontTx/>
              <a:buNone/>
              <a:tabLst/>
            </a:pPr>
            <a:r>
              <a:rPr lang="en-NZ" altLang="zh-CN" i="1" dirty="0" smtClean="0">
                <a:latin typeface="Times"/>
                <a:ea typeface="SimSun" pitchFamily="2" charset="-122"/>
                <a:cs typeface="Times New Roman" pitchFamily="18" charset="0"/>
              </a:rPr>
              <a:t>2</a:t>
            </a:r>
            <a:r>
              <a:rPr kumimoji="0" lang="en-NZ" altLang="zh-CN" b="0" i="1" u="none" strike="noStrike" cap="none" normalizeH="0" baseline="0" dirty="0" smtClean="0">
                <a:ln>
                  <a:noFill/>
                </a:ln>
                <a:solidFill>
                  <a:schemeClr val="tx1"/>
                </a:solidFill>
                <a:effectLst/>
                <a:latin typeface="Times"/>
                <a:ea typeface="SimSun" pitchFamily="2" charset="-122"/>
                <a:cs typeface="Times New Roman" pitchFamily="18" charset="0"/>
              </a:rPr>
              <a:t>) What makes you the same person, or not in the </a:t>
            </a:r>
            <a:r>
              <a:rPr kumimoji="0" lang="en-NZ" altLang="zh-CN" b="1" i="1" u="none" strike="noStrike" cap="none" normalizeH="0" baseline="0" dirty="0" smtClean="0">
                <a:ln>
                  <a:noFill/>
                </a:ln>
                <a:solidFill>
                  <a:schemeClr val="tx1"/>
                </a:solidFill>
                <a:effectLst/>
                <a:latin typeface="Times"/>
                <a:ea typeface="SimSun" pitchFamily="2" charset="-122"/>
                <a:cs typeface="Times New Roman" pitchFamily="18" charset="0"/>
              </a:rPr>
              <a:t>quantitative</a:t>
            </a:r>
            <a:r>
              <a:rPr kumimoji="0" lang="en-NZ" altLang="zh-CN" b="0" i="1" u="none" strike="noStrike" cap="none" normalizeH="0" baseline="0" dirty="0" smtClean="0">
                <a:ln>
                  <a:noFill/>
                </a:ln>
                <a:solidFill>
                  <a:schemeClr val="tx1"/>
                </a:solidFill>
                <a:effectLst/>
                <a:latin typeface="Times"/>
                <a:ea typeface="SimSun" pitchFamily="2" charset="-122"/>
                <a:cs typeface="Times New Roman" pitchFamily="18" charset="0"/>
              </a:rPr>
              <a:t> sense? In</a:t>
            </a:r>
            <a:r>
              <a:rPr kumimoji="0" lang="en-NZ" altLang="zh-CN" b="0" i="1" u="none" strike="noStrike" cap="none" normalizeH="0" dirty="0" smtClean="0">
                <a:ln>
                  <a:noFill/>
                </a:ln>
                <a:solidFill>
                  <a:schemeClr val="tx1"/>
                </a:solidFill>
                <a:effectLst/>
                <a:latin typeface="Times"/>
                <a:ea typeface="SimSun" pitchFamily="2" charset="-122"/>
                <a:cs typeface="Times New Roman" pitchFamily="18" charset="0"/>
              </a:rPr>
              <a:t> other words, do you have any </a:t>
            </a:r>
            <a:r>
              <a:rPr kumimoji="0" lang="en-NZ" altLang="zh-CN" b="0" i="1" u="none" strike="noStrike" cap="none" normalizeH="0" baseline="0" dirty="0" smtClean="0">
                <a:ln>
                  <a:noFill/>
                </a:ln>
                <a:solidFill>
                  <a:srgbClr val="0070C0"/>
                </a:solidFill>
                <a:effectLst/>
                <a:latin typeface="Times"/>
                <a:ea typeface="SimSun" pitchFamily="2" charset="-122"/>
                <a:cs typeface="Times New Roman" pitchFamily="18" charset="0"/>
              </a:rPr>
              <a:t>essential properties</a:t>
            </a:r>
            <a:r>
              <a:rPr kumimoji="0" lang="en-NZ" altLang="zh-CN" b="0" i="1" u="none" strike="noStrike" cap="none" normalizeH="0" baseline="0" dirty="0" smtClean="0">
                <a:ln>
                  <a:noFill/>
                </a:ln>
                <a:solidFill>
                  <a:schemeClr val="tx1"/>
                </a:solidFill>
                <a:effectLst/>
                <a:latin typeface="Times"/>
                <a:ea typeface="SimSun" pitchFamily="2" charset="-122"/>
                <a:cs typeface="Times New Roman" pitchFamily="18" charset="0"/>
              </a:rPr>
              <a:t>? For example, would you still be you if you changed:</a:t>
            </a:r>
            <a:endParaRPr kumimoji="0" lang="en-US" altLang="zh-CN" b="0" i="0" u="none" strike="noStrike" cap="none" normalizeH="0" baseline="0" dirty="0" smtClean="0">
              <a:ln>
                <a:noFill/>
              </a:ln>
              <a:solidFill>
                <a:schemeClr val="tx1"/>
              </a:solidFill>
              <a:effectLst/>
              <a:latin typeface="Arial" pitchFamily="34" charset="0"/>
              <a:cs typeface="Arial" pitchFamily="34" charset="0"/>
            </a:endParaRPr>
          </a:p>
          <a:p>
            <a:pPr marR="0" lvl="0" algn="l" defTabSz="914400" rtl="0" eaLnBrk="0" fontAlgn="base" latinLnBrk="0" hangingPunct="0">
              <a:lnSpc>
                <a:spcPct val="100000"/>
              </a:lnSpc>
              <a:spcBef>
                <a:spcPct val="0"/>
              </a:spcBef>
              <a:spcAft>
                <a:spcPct val="0"/>
              </a:spcAft>
              <a:buClrTx/>
              <a:buSzTx/>
              <a:buFontTx/>
              <a:buNone/>
              <a:tabLst/>
            </a:pPr>
            <a:r>
              <a:rPr kumimoji="0" lang="en-NZ" altLang="zh-CN" b="0" i="1" u="none" strike="noStrike" cap="none" normalizeH="0" baseline="0" dirty="0" smtClean="0">
                <a:ln>
                  <a:noFill/>
                </a:ln>
                <a:solidFill>
                  <a:schemeClr val="tx1"/>
                </a:solidFill>
                <a:effectLst/>
                <a:latin typeface="Times"/>
                <a:ea typeface="SimSun" pitchFamily="2" charset="-122"/>
                <a:cs typeface="Times New Roman" pitchFamily="18" charset="0"/>
              </a:rPr>
              <a:t>	- your appearance?</a:t>
            </a:r>
            <a:endParaRPr kumimoji="0" lang="en-US" altLang="zh-CN" b="0" i="0" u="none" strike="noStrike" cap="none" normalizeH="0" baseline="0" dirty="0" smtClean="0">
              <a:ln>
                <a:noFill/>
              </a:ln>
              <a:solidFill>
                <a:schemeClr val="tx1"/>
              </a:solidFill>
              <a:effectLst/>
              <a:latin typeface="Arial" pitchFamily="34" charset="0"/>
              <a:cs typeface="Arial" pitchFamily="34" charset="0"/>
            </a:endParaRPr>
          </a:p>
          <a:p>
            <a:pPr marR="0" lvl="0" algn="l" defTabSz="914400" rtl="0" eaLnBrk="0" fontAlgn="base" latinLnBrk="0" hangingPunct="0">
              <a:lnSpc>
                <a:spcPct val="100000"/>
              </a:lnSpc>
              <a:spcBef>
                <a:spcPct val="0"/>
              </a:spcBef>
              <a:spcAft>
                <a:spcPct val="0"/>
              </a:spcAft>
              <a:buClrTx/>
              <a:buSzTx/>
              <a:buFontTx/>
              <a:buNone/>
              <a:tabLst/>
            </a:pPr>
            <a:r>
              <a:rPr kumimoji="0" lang="en-NZ" altLang="zh-CN" b="0" i="1" u="none" strike="noStrike" cap="none" normalizeH="0" baseline="0" dirty="0" smtClean="0">
                <a:ln>
                  <a:noFill/>
                </a:ln>
                <a:solidFill>
                  <a:schemeClr val="tx1"/>
                </a:solidFill>
                <a:effectLst/>
                <a:latin typeface="Times"/>
                <a:ea typeface="SimSun" pitchFamily="2" charset="-122"/>
                <a:cs typeface="Times New Roman" pitchFamily="18" charset="0"/>
              </a:rPr>
              <a:t>	- your gender?</a:t>
            </a:r>
            <a:endParaRPr kumimoji="0" lang="en-US" altLang="zh-CN" b="0" i="0" u="none" strike="noStrike" cap="none" normalizeH="0" baseline="0" dirty="0" smtClean="0">
              <a:ln>
                <a:noFill/>
              </a:ln>
              <a:solidFill>
                <a:schemeClr val="tx1"/>
              </a:solidFill>
              <a:effectLst/>
              <a:latin typeface="Arial" pitchFamily="34" charset="0"/>
              <a:cs typeface="Arial" pitchFamily="34" charset="0"/>
            </a:endParaRPr>
          </a:p>
          <a:p>
            <a:pPr marR="0" lvl="0" algn="l" defTabSz="914400" rtl="0" eaLnBrk="0" fontAlgn="base" latinLnBrk="0" hangingPunct="0">
              <a:lnSpc>
                <a:spcPct val="100000"/>
              </a:lnSpc>
              <a:spcBef>
                <a:spcPct val="0"/>
              </a:spcBef>
              <a:spcAft>
                <a:spcPct val="0"/>
              </a:spcAft>
              <a:buClrTx/>
              <a:buSzTx/>
              <a:buFontTx/>
              <a:buNone/>
              <a:tabLst/>
            </a:pPr>
            <a:r>
              <a:rPr kumimoji="0" lang="en-NZ" altLang="zh-CN" b="0" i="1" u="none" strike="noStrike" cap="none" normalizeH="0" baseline="0" dirty="0" smtClean="0">
                <a:ln>
                  <a:noFill/>
                </a:ln>
                <a:solidFill>
                  <a:schemeClr val="tx1"/>
                </a:solidFill>
                <a:effectLst/>
                <a:latin typeface="Times"/>
                <a:ea typeface="SimSun" pitchFamily="2" charset="-122"/>
                <a:cs typeface="Times New Roman" pitchFamily="18" charset="0"/>
              </a:rPr>
              <a:t>	- your life history?</a:t>
            </a:r>
            <a:endParaRPr kumimoji="0" lang="en-US" altLang="zh-CN" b="0" i="0" u="none" strike="noStrike" cap="none" normalizeH="0" baseline="0" dirty="0" smtClean="0">
              <a:ln>
                <a:noFill/>
              </a:ln>
              <a:solidFill>
                <a:schemeClr val="tx1"/>
              </a:solidFill>
              <a:effectLst/>
              <a:latin typeface="Arial" pitchFamily="34" charset="0"/>
              <a:cs typeface="Arial" pitchFamily="34" charset="0"/>
            </a:endParaRPr>
          </a:p>
          <a:p>
            <a:pPr marR="0" lvl="0" algn="l" defTabSz="914400" rtl="0" eaLnBrk="0" fontAlgn="base" latinLnBrk="0" hangingPunct="0">
              <a:lnSpc>
                <a:spcPct val="100000"/>
              </a:lnSpc>
              <a:spcBef>
                <a:spcPct val="0"/>
              </a:spcBef>
              <a:spcAft>
                <a:spcPct val="0"/>
              </a:spcAft>
              <a:buClrTx/>
              <a:buSzTx/>
              <a:buFontTx/>
              <a:buNone/>
              <a:tabLst/>
            </a:pPr>
            <a:r>
              <a:rPr kumimoji="0" lang="en-NZ" altLang="zh-CN" b="0" i="1" u="none" strike="noStrike" cap="none" normalizeH="0" baseline="0" dirty="0" smtClean="0">
                <a:ln>
                  <a:noFill/>
                </a:ln>
                <a:solidFill>
                  <a:schemeClr val="tx1"/>
                </a:solidFill>
                <a:effectLst/>
                <a:latin typeface="Times"/>
                <a:ea typeface="SimSun" pitchFamily="2" charset="-122"/>
                <a:cs typeface="Times New Roman" pitchFamily="18" charset="0"/>
              </a:rPr>
              <a:t>	- your parents?</a:t>
            </a:r>
            <a:endParaRPr kumimoji="0" lang="en-US" altLang="zh-CN" b="0" i="0" u="none" strike="noStrike" cap="none" normalizeH="0" baseline="0" dirty="0" smtClean="0">
              <a:ln>
                <a:noFill/>
              </a:ln>
              <a:solidFill>
                <a:schemeClr val="tx1"/>
              </a:solidFill>
              <a:effectLst/>
              <a:latin typeface="Arial" pitchFamily="34" charset="0"/>
              <a:cs typeface="Arial" pitchFamily="34" charset="0"/>
            </a:endParaRPr>
          </a:p>
          <a:p>
            <a:pPr marR="0" lvl="0" algn="l" defTabSz="914400" rtl="0" eaLnBrk="0" fontAlgn="base" latinLnBrk="0" hangingPunct="0">
              <a:lnSpc>
                <a:spcPct val="100000"/>
              </a:lnSpc>
              <a:spcBef>
                <a:spcPct val="0"/>
              </a:spcBef>
              <a:spcAft>
                <a:spcPct val="0"/>
              </a:spcAft>
              <a:buClrTx/>
              <a:buSzTx/>
              <a:buFontTx/>
              <a:buNone/>
              <a:tabLst/>
            </a:pPr>
            <a:r>
              <a:rPr kumimoji="0" lang="en-NZ" altLang="zh-CN" b="0" i="1" u="none" strike="noStrike" cap="none" normalizeH="0" baseline="0" dirty="0" smtClean="0">
                <a:ln>
                  <a:noFill/>
                </a:ln>
                <a:solidFill>
                  <a:schemeClr val="tx1"/>
                </a:solidFill>
                <a:effectLst/>
                <a:latin typeface="Times"/>
                <a:ea typeface="SimSun" pitchFamily="2" charset="-122"/>
                <a:cs typeface="Times New Roman" pitchFamily="18" charset="0"/>
              </a:rPr>
              <a:t>	- your DNA…?</a:t>
            </a:r>
            <a:endParaRPr kumimoji="0" lang="en-NZ" altLang="zh-CN" b="0" i="0" u="none" strike="noStrike" cap="none" normalizeH="0" baseline="0" dirty="0" smtClean="0">
              <a:ln>
                <a:noFill/>
              </a:ln>
              <a:solidFill>
                <a:schemeClr val="tx1"/>
              </a:solidFill>
              <a:effectLst/>
              <a:latin typeface="Arial" pitchFamily="34" charset="0"/>
              <a:cs typeface="Arial" pitchFamily="34" charset="0"/>
            </a:endParaRPr>
          </a:p>
        </p:txBody>
      </p:sp>
      <p:pic>
        <p:nvPicPr>
          <p:cNvPr id="52226" name="rg_hi" descr="ANd9GcRuQCEp13CNGlNqBk14DKAmINOexrX1ADZN1kl7zJoLZCmF2w1q"/>
          <p:cNvPicPr>
            <a:picLocks noChangeAspect="1" noChangeArrowheads="1"/>
          </p:cNvPicPr>
          <p:nvPr/>
        </p:nvPicPr>
        <p:blipFill>
          <a:blip r:embed="rId3"/>
          <a:srcRect/>
          <a:stretch>
            <a:fillRect/>
          </a:stretch>
        </p:blipFill>
        <p:spPr bwMode="auto">
          <a:xfrm>
            <a:off x="0" y="1571612"/>
            <a:ext cx="2619375" cy="1743075"/>
          </a:xfrm>
          <a:prstGeom prst="rect">
            <a:avLst/>
          </a:prstGeom>
          <a:noFill/>
          <a:ln w="9525">
            <a:noFill/>
            <a:miter lim="800000"/>
            <a:headEnd/>
            <a:tailEnd/>
          </a:ln>
        </p:spPr>
      </p:pic>
      <p:pic>
        <p:nvPicPr>
          <p:cNvPr id="52227" name="il_fi" descr="personal-id"/>
          <p:cNvPicPr>
            <a:picLocks noChangeAspect="1" noChangeArrowheads="1"/>
          </p:cNvPicPr>
          <p:nvPr/>
        </p:nvPicPr>
        <p:blipFill>
          <a:blip r:embed="rId4"/>
          <a:srcRect/>
          <a:stretch>
            <a:fillRect/>
          </a:stretch>
        </p:blipFill>
        <p:spPr bwMode="auto">
          <a:xfrm>
            <a:off x="0" y="3429000"/>
            <a:ext cx="2562225" cy="30099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5</a:t>
            </a:r>
            <a:endParaRPr lang="en-US" sz="2800" dirty="0">
              <a:solidFill>
                <a:srgbClr val="FFFFFF"/>
              </a:solidFill>
            </a:endParaRPr>
          </a:p>
        </p:txBody>
      </p:sp>
      <p:sp>
        <p:nvSpPr>
          <p:cNvPr id="4" name="2 CuadroTexto"/>
          <p:cNvSpPr txBox="1">
            <a:spLocks noChangeArrowheads="1"/>
          </p:cNvSpPr>
          <p:nvPr/>
        </p:nvSpPr>
        <p:spPr bwMode="auto">
          <a:xfrm>
            <a:off x="2928926" y="0"/>
            <a:ext cx="4357718" cy="1569660"/>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chemeClr val="bg1"/>
                </a:solidFill>
              </a:rPr>
              <a:t>Personal Identity: Locke - Memory</a:t>
            </a:r>
            <a:endParaRPr lang="en-US" sz="1600" dirty="0" smtClean="0">
              <a:solidFill>
                <a:schemeClr val="bg1"/>
              </a:solidFill>
            </a:endParaRPr>
          </a:p>
          <a:p>
            <a:r>
              <a:rPr lang="en-US" sz="1600" i="1" dirty="0" smtClean="0">
                <a:solidFill>
                  <a:schemeClr val="bg1"/>
                </a:solidFill>
              </a:rPr>
              <a:t>Personal Identity: </a:t>
            </a:r>
            <a:r>
              <a:rPr lang="en-US" sz="1600" i="1" dirty="0" err="1" smtClean="0">
                <a:solidFill>
                  <a:schemeClr val="bg1"/>
                </a:solidFill>
              </a:rPr>
              <a:t>Parfit</a:t>
            </a:r>
            <a:r>
              <a:rPr lang="en-US" sz="1600" i="1" dirty="0" smtClean="0">
                <a:solidFill>
                  <a:schemeClr val="bg1"/>
                </a:solidFill>
              </a:rPr>
              <a:t> - Nihilism</a:t>
            </a:r>
            <a:endParaRPr lang="en-US" sz="1600" dirty="0" smtClean="0">
              <a:solidFill>
                <a:schemeClr val="bg1"/>
              </a:solidFill>
            </a:endParaRPr>
          </a:p>
          <a:p>
            <a:r>
              <a:rPr lang="en-US" sz="1600" i="1" dirty="0" smtClean="0">
                <a:solidFill>
                  <a:schemeClr val="bg1"/>
                </a:solidFill>
              </a:rPr>
              <a:t>Williams</a:t>
            </a:r>
            <a:r>
              <a:rPr lang="en-US" sz="1600" i="1" dirty="0" smtClean="0">
                <a:solidFill>
                  <a:schemeClr val="bg1"/>
                </a:solidFill>
              </a:rPr>
              <a:t>: The Self and the Future</a:t>
            </a:r>
            <a:endParaRPr lang="en-US" sz="1600" dirty="0" smtClean="0">
              <a:solidFill>
                <a:schemeClr val="bg1"/>
              </a:solidFill>
            </a:endParaRPr>
          </a:p>
          <a:p>
            <a:r>
              <a:rPr lang="en-US" sz="1600" i="1" dirty="0" smtClean="0">
                <a:solidFill>
                  <a:srgbClr val="FF6730"/>
                </a:solidFill>
              </a:rPr>
              <a:t>Personal Identity and </a:t>
            </a:r>
            <a:r>
              <a:rPr lang="en-US" sz="1600" i="1" dirty="0" err="1" smtClean="0">
                <a:solidFill>
                  <a:srgbClr val="FF6730"/>
                </a:solidFill>
              </a:rPr>
              <a:t>Indexicality</a:t>
            </a:r>
            <a:endParaRPr lang="en-US" sz="1600" i="1" dirty="0" smtClean="0">
              <a:solidFill>
                <a:srgbClr val="FF6730"/>
              </a:solidFill>
            </a:endParaRPr>
          </a:p>
          <a:p>
            <a:r>
              <a:rPr lang="en-US" sz="1600" i="1" dirty="0" smtClean="0">
                <a:solidFill>
                  <a:schemeClr val="bg1"/>
                </a:solidFill>
              </a:rPr>
              <a:t>Final Reflection</a:t>
            </a:r>
            <a:endParaRPr lang="en-US" sz="1600" dirty="0" smtClean="0">
              <a:solidFill>
                <a:schemeClr val="bg1"/>
              </a:solidFill>
            </a:endParaRPr>
          </a:p>
          <a:p>
            <a:r>
              <a:rPr lang="en-US" sz="1600" i="1" dirty="0" smtClean="0">
                <a:solidFill>
                  <a:schemeClr val="bg1"/>
                </a:solidFill>
              </a:rPr>
              <a:t>	</a:t>
            </a:r>
            <a:endParaRPr lang="en-US" sz="1600" dirty="0">
              <a:solidFill>
                <a:schemeClr val="bg1"/>
              </a:solidFill>
              <a:latin typeface="Verdana" charset="0"/>
            </a:endParaRPr>
          </a:p>
        </p:txBody>
      </p:sp>
      <p:sp>
        <p:nvSpPr>
          <p:cNvPr id="74754" name="AutoShape 2" descr="data:image/jpeg;base64,/9j/4AAQSkZJRgABAQAAAQABAAD/2wCEAAkGBhQSERQTEhQVFRUWGBUXFxgUGBQVFxgUFxgVFBYXFhUXHCYeFxojGRQUHy8gJScpLCwsFx4xNTAqNSYsLCkBCQoKBQUFDQUFDSkYEhgpKSkpKSkpKSkpKSkpKSkpKSkpKSkpKSkpKSkpKSkpKSkpKSkpKSkpKSkpKSkpKSkpKf/AABEIAKYAoAMBIgACEQEDEQH/xAAcAAABBQEBAQAAAAAAAAAAAAAEAQIDBQYHAAj/xAA+EAABAwIDBgQDBwEGBwAAAAABAAIRAyEEEjEFBkFRYXETIoGRobHBBxQyQlLR8BUjJGKC4fEWJTNDcpKi/8QAFAEBAAAAAAAAAAAAAAAAAAAAAP/EABQRAQAAAAAAAAAAAAAAAAAAAAD/2gAMAwEAAhEDEQA/ANHTdYdh8gn5wVDQHlHYKWkIBQIXTqmylL0jn8kDXO6JraiUlNbqgeXppcnwlpMug8KYUlJl0mqfTtKAqiwaJmIpIHFbcpUTFR4a7g0eZx/yjQd0NV3kadKVVw5gN+pQGFycwgqqO8tHjmb/AOQH0VjhXB4DmEOHMEICSyEobKbxU1F0FAtKinPpQnscmVnSgiexDVQiCVE5yAenU8qUBCteiXOsgQheamsUrDCCIpgF1KXXToQOpsspaDI1QwfCKpO4oI80E8lnd7d4zh2htMjxX8T+Vv6o58lonm65FvHjjVxVVx/UQOgbYD4IB3Yh5JcSSTck6nnKttnbTLCPwd3Tb2QmzNmOq/hk6aBbnYv2YOfBqk02nUAguPpEBBmMZVztdBaeuk35kaqXdnadXDOPlJpu/KdJn8p4HVdXwO4GEogRTzHnUOb2BsFPtDY1J1N1PI0NcCIAFuoPC90FDhcSKrGvYZa4SD+6lZKzW7dV1GvUwjpIlzmHkRGYduPqtOCgPps8sqGoIU1N3lTapQCEqGoNUSaUobEiLIB6LE9Owp8qV1OboG5bpC5KQoigcGpCUuZNKBC5EUnxZRUaUqd9GECubdcj29gS3F1WnUvcfRxzA+xXWgud74UCMW94H6AY5Bov0QaTcoNY1ogTx7roeDrWAJjquXYGoaNJlRl7D6RPS6sXb3V2+U1MKybAeao4nkGt4oOnPOl0LjsSxrSXOAF9Ss3sLaNSuHsqEB7RaAQNLGDfjoqDHbMfUcXeE2rVkAeNUeBE6hrbR0QEfdv+Yue27HUTUa4REkim6/HQFX9KjIUOEwLmU5e1niRH9nIbEiwnhorCg4hoQI1sJsJ7jdLSbKCOkzzIfGUIMoymzLKGxVSZ6IK2joFLUrcEO2YHYfIJ1U2k2jUmyBC5ObYIWhjqbnZRUYTwAcCfaUS/WEDXFMzqV3IqF7ggkoVYRAqDUqvc5P8AFsgnqYloEuIaOZIAn1VTtbDU6xaAWl0tcIIIdlbUa5pg6+ZpAOuVYzfDHmpiKjOFIAAcJMEkjmZVBgdpPovD6Zyub0B+CDe7JxrQ4U6kFhMduBWl2dsRjfK1lMCSQ5us8+hXLsFtVz3lzjLs2Y6CZMmwXR9jbRBZmHAD3QWXieFiWRxI69we6uq2GYXua7uOFisVt3DPrEPpVTTeNYEh15Fhe2iP2XXfTpE1qhc/i5wy6TAAPC5QaAu84aNADb2UhB0AKpv6qWt8eA9rG5niYlmYNsRxkhBO+1WlTMOw9QHUQ5hDhzabSg07cE8nS3WymFB1MXHqLqt2dvlTxDIomKh1a6MwBuCIMFWbdoiA0kExfiPX/RAPVqfFAYs2R9XDSZYRNjHD3KrMcHsBLmEDnFvdAM14gE2AaPaLrDbxbw+MSGvLWD8LRF44vNxJ5QVc72bVNOnTpsIl4lx18rQ0RHUn4LDYio43gewA1QR1a0EECIuNLHmC0BTVNsPqlrXEgAGS2zieYPA2VdVd2Cia+/8AOaDTf8ZVqdPIxxedA+rlcW6WBAE9zKhp7y4iYdXcSdSMsNnQNtrxVAXTy1PtxSB1p6yg2zN63sZDvNJs6oR5RzJEZlWYjeys95yvLWgyMkAuAEX7n4LN4nEFwEkkcF7DCTA4/KL+10Bm0sc6o5z6hzOcRJgCwADRbXjdVlQclLWOZ3S0dAOCLYQBcn0gD1KCtpVi0hw4La7vbVtBmHiOzptPLusm7CQZFxy91osDsV7sC2s1rwAHy8A5YDz+I6Dug0NLCVGuhjDWB4Oqvp+pOhCs6GyKky+nh6YH6XPqv7F77R2XP8PvXVpQ3MHAfqBkeq227exNoYypTdWa6hh5lznDI57R+VrXea+kxEIId4dq+FhKuX/vuFFltWUjnrPHTNkaOoKxzMUXeVxlp4RI79EbvvtgYjFuNOBRpf2VFrbNFNh1A6uk+yqMLOb3Pw/dAdRr+G6GE+W0jW2l1b4Pe6s08HDjmufdUj8rW5jqbISpiukIOj4Hflv5n+GTbmPhorf+q1XC1QlpE2Igj0XIACRJWj3M2m4F1Bx8rgSzo4C4B6hBHtxzfEYZN235ggDn0VRiHNOhPdwBV3tugXOYABcAuJNhpbrxuqavh4nj8kATmcbHshqtP+eqLc08L9rr1GlNuBt2ugDd80vDsrT+gudGV7fUEJrt264MBrXEcA4T8YCCpeZU+GdDSeJsOg4/slxmz6lO9Sm5omASCBPLNonuAyiOQ9yEEBn0TgkaFbbs7DOLxNOgCGh5Jc7kxol0czAsgs90t03Ysh1SWUA7IXN/E5/BrZ5GJPoidr7OrUtlYZpeWsD6k0xo453nM4/mghsDS8rf0NmNwj/CpiKTsoAN4dpM85uqD7VK7WU8PQBEkvdA/RIu4dXadigwOB2bUxFVlCmJe8xoTA4utwAv7LquK2nV2dsqpTq1TVfldSw7zOfK6GgVD/hBeWnkLrIfZpXazF1yYk4eqW85YWvgd7I/7V8ZDsPhQbU2Auji4NDG+3nPqg53Gg5IzBCSZ7nsNVBVsLqNtQwQPzG/aLBA/F1sxMacPRC6GeCnqiDHL9lEb9UDs0j6q13VqgYugSJHiMBnTzHL9VVMZxR2yqgZWpONgKlIz2eCg0+0NgvJzZ33gxaBYWAOgVr9n2yqHjObXY2o8AOYXglsaO8htIsfZGVGS1pA0AjmJgDuZsqyq57HtqU2nMwhwi8iYc0jqJHchB2vBUmBvlawAcg0D4BZjfDdrCYqk/wxR+8NaXMNMsz5m3AIaZIJELJN247GudmJyAkNp/laA4gZm8XHiSjfujQIgT6COOo0QYelSteR/LSrvC0OmvfSJFu0e6JoYWlSbmqO83mu6JkSbehEICptnUUhP84cuPsEBW36bRgMQJsWAR1D2ALm9SJcOq3O3pOCqExd1MepIcfgPgsFWHmN+XxlA2V0PdHZQw9HB4xw8zsUyTyo1GvoNHbM4H2XOSOq7pidh/3P7sLFtBjGxwqsaHNI6+I0FBe4/Cip5SNY91xDe7aZr4x7iZDIpNPSn5Z9SCfVdkr7XAwhxOkUPF/zFmaP/ay4CX2km/1lBebrn++YcN1fUawxrDrH0i/op969qCri8TXcfLncGwPMQ05QBOgtr1VFgtpOovFVji1zc2Uj8sgtkdYcVW18QXuLjPGPggKr18xJiOg5JcOZIQLavBFYV8egKCTLckyR9UpjsOkKA1Cm+JogIzgcz3hOovlw4AEH2KCnkUXghL2N4ucwe7kHU/vbmtE03AwPlA+CH/qGWwomNTPlFgb3FoMH/dS/1l0RVpiwaJp3GgEEHpxSvx9J05TrzmR7wZBMFBXbuYkjH1mOaGNqN8RrZmD5QfXj6rW+DJn+QsfTrsOPpZSJFCqDBH4g+T30K2VE39EFBtbYodUbOkR68CUzDbMY10uAH5TGsAgR14D1WnqUadSaZflfAIniDaQekLO43B1KbnMcMroN+HRwHEXcelkFJv3WDaNFjTZz3vPUNbAkf5iVhar7+g/nxWh33rTWpsOrKd+7iSe35VmS6/ogO2RTz4ig39VWkDOhGdsr6Fay88jHrJXz1smrlxFF3J7D7GV9E06gc0OGjgCD3CDIfaG7wtllrbZjTpdmlxeY9o9VxuqY4X/1XU/ta2mPAw9EaucajhyDAWD/AOnH2XK6rp/nVBCfMD1n6JjR8J+i8Hx7n5pBWFwUCR9VNTkg5dYUBcn0jYkGIP0QSNMjRMKXPKYXIHg3RGBf/aC34S0+zghWG3VH7OgGdNB8ZN/QIOpMqkNAI5fID/Qe6GxOHBB8o1EROg0jqLxzkpuDxHkbJ8sDXlA/ndOquEWdbX2JCDL7wYv7vjaFSIytaXD/AA5nNI7ZSuqYJubLlgggch5bLjm+t6tNxJMsMdg429irXHY7Ftw1LFtxD4JYC1oA1tY8fwlB1HaWBAIzNLhzZBc3iCCLhT1MP4tIDPOUeR5DSQeZjhz+SyX9fqU8MzFsc7EMOUvBaM7Wm0jIBMHhEqxbtAvptxNAOBd5nU3eXPwMA6O49UHKt8C777WDhlIcBHIBrYVE59113eXdintFprMY+hWECagID8o/DUbwAsA75wuVbS2XVw9RzKzCx3W4I5tP5h1CCTZbz41OGl8OmG6wLz6Lte5e2w+l4DvxMktnizWPRcy+znZ7nYnxQHZWAiRbzugWPMCTHIonaW+D31fEpBlItdGZg80gxmJ0n0QD7+bU8bG1rmGuyDo1lgB6yfVZwDkJ7I6vVc8mo90ueS5xgXJMkuPNBVsTMXMIBXsgkG1/infczaSLieqRv4p5GU99eR5rkEoEbhgQ69xMLxMgQACAAf3UbXR7lL4lv5pqg94gUZelLuaa0WPogc0z9VZ7OdPxPtHHtPqFWaDvEq0wrLW5DUcJJOn8ug6S3DMcwEWMNkaRb9pI7oZ+Ab5iSQBHHhyjhYx6ollDjPAWN+RMnU9TzsvMuNCLxe3efmewCDH727NLcjw4Fv4SOOY6HqDEcxCtt3cXhamz2YbE1SyXOMG1g/M3K6/Apd5qTXUXgvAtLQ6BLmmT1mPoFiKeUvb4k5LB2XWL/HRB2HZFKhSBp4bEUfDdcMPmyk65fNpN7q0bguTw8cxb63XB61NoLg24kwYiRwMcFb7B27iqB/snOLQfwukt/wBuyDslIOBMyOXsUza2xW12RVpMeOEi/pyWbwP2jOH/AFKQJ4lp/dEV/tVpAwaNUdRlI05TKAKlsWhhc7hLG5ahDfEqAPqtbNNpExGpi05VzYvgAdlst5t96VenlpgglzSZBFrzr3WICBzqp/f3UTtLfy6e86JhCBh0I5ppT8q85iCEheaSnsbzStp3QRlqfSpWnqE/KJSPxFg0aWQDVytBs+nmZPQd+vxOqz5V1sOv5cusG3SfnxQdApjKAAAL3iYlol0SbgcOfFJUqHTTl6X/AJznovLyCo23s4VgIs4EkHhfUFZShs8vJEgQSDqdDFl5eQHUcAxvCT/iv7BEVaka3Xl5BCas6WUL63AgJF5ADXaD8FGB1SryBcqR2i8vII8xSkWXl5AyF7KvLyDzm2lRgLy8gZUR+wjDnDmAfUER815eQf/Z"/>
          <p:cNvSpPr>
            <a:spLocks noChangeAspect="1" noChangeArrowheads="1"/>
          </p:cNvSpPr>
          <p:nvPr/>
        </p:nvSpPr>
        <p:spPr bwMode="auto">
          <a:xfrm>
            <a:off x="155575" y="-754063"/>
            <a:ext cx="1524000" cy="15811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74756" name="AutoShape 4" descr="data:image/jpeg;base64,/9j/4AAQSkZJRgABAQAAAQABAAD/2wCEAAkGBhQSERQTEhQVFRUWGBUXFxgUGBQVFxgUFxgVFBYXFhUXHCYeFxojGRQUHy8gJScpLCwsFx4xNTAqNSYsLCkBCQoKBQUFDQUFDSkYEhgpKSkpKSkpKSkpKSkpKSkpKSkpKSkpKSkpKSkpKSkpKSkpKSkpKSkpKSkpKSkpKSkpKf/AABEIAKYAoAMBIgACEQEDEQH/xAAcAAABBQEBAQAAAAAAAAAAAAAEAQIDBQYHAAj/xAA+EAABAwIDBgQDBwEGBwAAAAABAAIRAyEEEjEFBkFRYXETIoGRobHBBxQyQlLR8BUjJGKC4fEWJTNDcpKi/8QAFAEBAAAAAAAAAAAAAAAAAAAAAP/EABQRAQAAAAAAAAAAAAAAAAAAAAD/2gAMAwEAAhEDEQA/ANHTdYdh8gn5wVDQHlHYKWkIBQIXTqmylL0jn8kDXO6JraiUlNbqgeXppcnwlpMug8KYUlJl0mqfTtKAqiwaJmIpIHFbcpUTFR4a7g0eZx/yjQd0NV3kadKVVw5gN+pQGFycwgqqO8tHjmb/AOQH0VjhXB4DmEOHMEICSyEobKbxU1F0FAtKinPpQnscmVnSgiexDVQiCVE5yAenU8qUBCteiXOsgQheamsUrDCCIpgF1KXXToQOpsspaDI1QwfCKpO4oI80E8lnd7d4zh2htMjxX8T+Vv6o58lonm65FvHjjVxVVx/UQOgbYD4IB3Yh5JcSSTck6nnKttnbTLCPwd3Tb2QmzNmOq/hk6aBbnYv2YOfBqk02nUAguPpEBBmMZVztdBaeuk35kaqXdnadXDOPlJpu/KdJn8p4HVdXwO4GEogRTzHnUOb2BsFPtDY1J1N1PI0NcCIAFuoPC90FDhcSKrGvYZa4SD+6lZKzW7dV1GvUwjpIlzmHkRGYduPqtOCgPps8sqGoIU1N3lTapQCEqGoNUSaUobEiLIB6LE9Owp8qV1OboG5bpC5KQoigcGpCUuZNKBC5EUnxZRUaUqd9GECubdcj29gS3F1WnUvcfRxzA+xXWgud74UCMW94H6AY5Bov0QaTcoNY1ogTx7roeDrWAJjquXYGoaNJlRl7D6RPS6sXb3V2+U1MKybAeao4nkGt4oOnPOl0LjsSxrSXOAF9Ss3sLaNSuHsqEB7RaAQNLGDfjoqDHbMfUcXeE2rVkAeNUeBE6hrbR0QEfdv+Yue27HUTUa4REkim6/HQFX9KjIUOEwLmU5e1niRH9nIbEiwnhorCg4hoQI1sJsJ7jdLSbKCOkzzIfGUIMoymzLKGxVSZ6IK2joFLUrcEO2YHYfIJ1U2k2jUmyBC5ObYIWhjqbnZRUYTwAcCfaUS/WEDXFMzqV3IqF7ggkoVYRAqDUqvc5P8AFsgnqYloEuIaOZIAn1VTtbDU6xaAWl0tcIIIdlbUa5pg6+ZpAOuVYzfDHmpiKjOFIAAcJMEkjmZVBgdpPovD6Zyub0B+CDe7JxrQ4U6kFhMduBWl2dsRjfK1lMCSQ5us8+hXLsFtVz3lzjLs2Y6CZMmwXR9jbRBZmHAD3QWXieFiWRxI69we6uq2GYXua7uOFisVt3DPrEPpVTTeNYEh15Fhe2iP2XXfTpE1qhc/i5wy6TAAPC5QaAu84aNADb2UhB0AKpv6qWt8eA9rG5niYlmYNsRxkhBO+1WlTMOw9QHUQ5hDhzabSg07cE8nS3WymFB1MXHqLqt2dvlTxDIomKh1a6MwBuCIMFWbdoiA0kExfiPX/RAPVqfFAYs2R9XDSZYRNjHD3KrMcHsBLmEDnFvdAM14gE2AaPaLrDbxbw+MSGvLWD8LRF44vNxJ5QVc72bVNOnTpsIl4lx18rQ0RHUn4LDYio43gewA1QR1a0EECIuNLHmC0BTVNsPqlrXEgAGS2zieYPA2VdVd2Cia+/8AOaDTf8ZVqdPIxxedA+rlcW6WBAE9zKhp7y4iYdXcSdSMsNnQNtrxVAXTy1PtxSB1p6yg2zN63sZDvNJs6oR5RzJEZlWYjeys95yvLWgyMkAuAEX7n4LN4nEFwEkkcF7DCTA4/KL+10Bm0sc6o5z6hzOcRJgCwADRbXjdVlQclLWOZ3S0dAOCLYQBcn0gD1KCtpVi0hw4La7vbVtBmHiOzptPLusm7CQZFxy91osDsV7sC2s1rwAHy8A5YDz+I6Dug0NLCVGuhjDWB4Oqvp+pOhCs6GyKky+nh6YH6XPqv7F77R2XP8PvXVpQ3MHAfqBkeq227exNoYypTdWa6hh5lznDI57R+VrXea+kxEIId4dq+FhKuX/vuFFltWUjnrPHTNkaOoKxzMUXeVxlp4RI79EbvvtgYjFuNOBRpf2VFrbNFNh1A6uk+yqMLOb3Pw/dAdRr+G6GE+W0jW2l1b4Pe6s08HDjmufdUj8rW5jqbISpiukIOj4Hflv5n+GTbmPhorf+q1XC1QlpE2Igj0XIACRJWj3M2m4F1Bx8rgSzo4C4B6hBHtxzfEYZN235ggDn0VRiHNOhPdwBV3tugXOYABcAuJNhpbrxuqavh4nj8kATmcbHshqtP+eqLc08L9rr1GlNuBt2ugDd80vDsrT+gudGV7fUEJrt264MBrXEcA4T8YCCpeZU+GdDSeJsOg4/slxmz6lO9Sm5omASCBPLNonuAyiOQ9yEEBn0TgkaFbbs7DOLxNOgCGh5Jc7kxol0czAsgs90t03Ysh1SWUA7IXN/E5/BrZ5GJPoidr7OrUtlYZpeWsD6k0xo453nM4/mghsDS8rf0NmNwj/CpiKTsoAN4dpM85uqD7VK7WU8PQBEkvdA/RIu4dXadigwOB2bUxFVlCmJe8xoTA4utwAv7LquK2nV2dsqpTq1TVfldSw7zOfK6GgVD/hBeWnkLrIfZpXazF1yYk4eqW85YWvgd7I/7V8ZDsPhQbU2Auji4NDG+3nPqg53Gg5IzBCSZ7nsNVBVsLqNtQwQPzG/aLBA/F1sxMacPRC6GeCnqiDHL9lEb9UDs0j6q13VqgYugSJHiMBnTzHL9VVMZxR2yqgZWpONgKlIz2eCg0+0NgvJzZ33gxaBYWAOgVr9n2yqHjObXY2o8AOYXglsaO8htIsfZGVGS1pA0AjmJgDuZsqyq57HtqU2nMwhwi8iYc0jqJHchB2vBUmBvlawAcg0D4BZjfDdrCYqk/wxR+8NaXMNMsz5m3AIaZIJELJN247GudmJyAkNp/laA4gZm8XHiSjfujQIgT6COOo0QYelSteR/LSrvC0OmvfSJFu0e6JoYWlSbmqO83mu6JkSbehEICptnUUhP84cuPsEBW36bRgMQJsWAR1D2ALm9SJcOq3O3pOCqExd1MepIcfgPgsFWHmN+XxlA2V0PdHZQw9HB4xw8zsUyTyo1GvoNHbM4H2XOSOq7pidh/3P7sLFtBjGxwqsaHNI6+I0FBe4/Cip5SNY91xDe7aZr4x7iZDIpNPSn5Z9SCfVdkr7XAwhxOkUPF/zFmaP/ay4CX2km/1lBebrn++YcN1fUawxrDrH0i/op969qCri8TXcfLncGwPMQ05QBOgtr1VFgtpOovFVji1zc2Uj8sgtkdYcVW18QXuLjPGPggKr18xJiOg5JcOZIQLavBFYV8egKCTLckyR9UpjsOkKA1Cm+JogIzgcz3hOovlw4AEH2KCnkUXghL2N4ucwe7kHU/vbmtE03AwPlA+CH/qGWwomNTPlFgb3FoMH/dS/1l0RVpiwaJp3GgEEHpxSvx9J05TrzmR7wZBMFBXbuYkjH1mOaGNqN8RrZmD5QfXj6rW+DJn+QsfTrsOPpZSJFCqDBH4g+T30K2VE39EFBtbYodUbOkR68CUzDbMY10uAH5TGsAgR14D1WnqUadSaZflfAIniDaQekLO43B1KbnMcMroN+HRwHEXcelkFJv3WDaNFjTZz3vPUNbAkf5iVhar7+g/nxWh33rTWpsOrKd+7iSe35VmS6/ogO2RTz4ig39VWkDOhGdsr6Fay88jHrJXz1smrlxFF3J7D7GV9E06gc0OGjgCD3CDIfaG7wtllrbZjTpdmlxeY9o9VxuqY4X/1XU/ta2mPAw9EaucajhyDAWD/AOnH2XK6rp/nVBCfMD1n6JjR8J+i8Hx7n5pBWFwUCR9VNTkg5dYUBcn0jYkGIP0QSNMjRMKXPKYXIHg3RGBf/aC34S0+zghWG3VH7OgGdNB8ZN/QIOpMqkNAI5fID/Qe6GxOHBB8o1EROg0jqLxzkpuDxHkbJ8sDXlA/ndOquEWdbX2JCDL7wYv7vjaFSIytaXD/AA5nNI7ZSuqYJubLlgggch5bLjm+t6tNxJMsMdg429irXHY7Ftw1LFtxD4JYC1oA1tY8fwlB1HaWBAIzNLhzZBc3iCCLhT1MP4tIDPOUeR5DSQeZjhz+SyX9fqU8MzFsc7EMOUvBaM7Wm0jIBMHhEqxbtAvptxNAOBd5nU3eXPwMA6O49UHKt8C777WDhlIcBHIBrYVE59113eXdintFprMY+hWECagID8o/DUbwAsA75wuVbS2XVw9RzKzCx3W4I5tP5h1CCTZbz41OGl8OmG6wLz6Lte5e2w+l4DvxMktnizWPRcy+znZ7nYnxQHZWAiRbzugWPMCTHIonaW+D31fEpBlItdGZg80gxmJ0n0QD7+bU8bG1rmGuyDo1lgB6yfVZwDkJ7I6vVc8mo90ueS5xgXJMkuPNBVsTMXMIBXsgkG1/infczaSLieqRv4p5GU99eR5rkEoEbhgQ69xMLxMgQACAAf3UbXR7lL4lv5pqg94gUZelLuaa0WPogc0z9VZ7OdPxPtHHtPqFWaDvEq0wrLW5DUcJJOn8ug6S3DMcwEWMNkaRb9pI7oZ+Ab5iSQBHHhyjhYx6ollDjPAWN+RMnU9TzsvMuNCLxe3efmewCDH727NLcjw4Fv4SOOY6HqDEcxCtt3cXhamz2YbE1SyXOMG1g/M3K6/Apd5qTXUXgvAtLQ6BLmmT1mPoFiKeUvb4k5LB2XWL/HRB2HZFKhSBp4bEUfDdcMPmyk65fNpN7q0bguTw8cxb63XB61NoLg24kwYiRwMcFb7B27iqB/snOLQfwukt/wBuyDslIOBMyOXsUza2xW12RVpMeOEi/pyWbwP2jOH/AFKQJ4lp/dEV/tVpAwaNUdRlI05TKAKlsWhhc7hLG5ahDfEqAPqtbNNpExGpi05VzYvgAdlst5t96VenlpgglzSZBFrzr3WICBzqp/f3UTtLfy6e86JhCBh0I5ppT8q85iCEheaSnsbzStp3QRlqfSpWnqE/KJSPxFg0aWQDVytBs+nmZPQd+vxOqz5V1sOv5cusG3SfnxQdApjKAAAL3iYlol0SbgcOfFJUqHTTl6X/AJznovLyCo23s4VgIs4EkHhfUFZShs8vJEgQSDqdDFl5eQHUcAxvCT/iv7BEVaka3Xl5BCas6WUL63AgJF5ADXaD8FGB1SryBcqR2i8vII8xSkWXl5AyF7KvLyDzm2lRgLy8gZUR+wjDnDmAfUER815eQf/Z"/>
          <p:cNvSpPr>
            <a:spLocks noChangeAspect="1" noChangeArrowheads="1"/>
          </p:cNvSpPr>
          <p:nvPr/>
        </p:nvSpPr>
        <p:spPr bwMode="auto">
          <a:xfrm>
            <a:off x="155575" y="-754063"/>
            <a:ext cx="1524000" cy="15811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74758" name="AutoShape 6" descr="data:image/jpeg;base64,/9j/4AAQSkZJRgABAQAAAQABAAD/2wCEAAkGBhQSERQTEhQVFRUWGBUXFxgUGBQVFxgUFxgVFBYXFhUXHCYeFxojGRQUHy8gJScpLCwsFx4xNTAqNSYsLCkBCQoKBQUFDQUFDSkYEhgpKSkpKSkpKSkpKSkpKSkpKSkpKSkpKSkpKSkpKSkpKSkpKSkpKSkpKSkpKSkpKSkpKf/AABEIAKYAoAMBIgACEQEDEQH/xAAcAAABBQEBAQAAAAAAAAAAAAAEAQIDBQYHAAj/xAA+EAABAwIDBgQDBwEGBwAAAAABAAIRAyEEEjEFBkFRYXETIoGRobHBBxQyQlLR8BUjJGKC4fEWJTNDcpKi/8QAFAEBAAAAAAAAAAAAAAAAAAAAAP/EABQRAQAAAAAAAAAAAAAAAAAAAAD/2gAMAwEAAhEDEQA/ANHTdYdh8gn5wVDQHlHYKWkIBQIXTqmylL0jn8kDXO6JraiUlNbqgeXppcnwlpMug8KYUlJl0mqfTtKAqiwaJmIpIHFbcpUTFR4a7g0eZx/yjQd0NV3kadKVVw5gN+pQGFycwgqqO8tHjmb/AOQH0VjhXB4DmEOHMEICSyEobKbxU1F0FAtKinPpQnscmVnSgiexDVQiCVE5yAenU8qUBCteiXOsgQheamsUrDCCIpgF1KXXToQOpsspaDI1QwfCKpO4oI80E8lnd7d4zh2htMjxX8T+Vv6o58lonm65FvHjjVxVVx/UQOgbYD4IB3Yh5JcSSTck6nnKttnbTLCPwd3Tb2QmzNmOq/hk6aBbnYv2YOfBqk02nUAguPpEBBmMZVztdBaeuk35kaqXdnadXDOPlJpu/KdJn8p4HVdXwO4GEogRTzHnUOb2BsFPtDY1J1N1PI0NcCIAFuoPC90FDhcSKrGvYZa4SD+6lZKzW7dV1GvUwjpIlzmHkRGYduPqtOCgPps8sqGoIU1N3lTapQCEqGoNUSaUobEiLIB6LE9Owp8qV1OboG5bpC5KQoigcGpCUuZNKBC5EUnxZRUaUqd9GECubdcj29gS3F1WnUvcfRxzA+xXWgud74UCMW94H6AY5Bov0QaTcoNY1ogTx7roeDrWAJjquXYGoaNJlRl7D6RPS6sXb3V2+U1MKybAeao4nkGt4oOnPOl0LjsSxrSXOAF9Ss3sLaNSuHsqEB7RaAQNLGDfjoqDHbMfUcXeE2rVkAeNUeBE6hrbR0QEfdv+Yue27HUTUa4REkim6/HQFX9KjIUOEwLmU5e1niRH9nIbEiwnhorCg4hoQI1sJsJ7jdLSbKCOkzzIfGUIMoymzLKGxVSZ6IK2joFLUrcEO2YHYfIJ1U2k2jUmyBC5ObYIWhjqbnZRUYTwAcCfaUS/WEDXFMzqV3IqF7ggkoVYRAqDUqvc5P8AFsgnqYloEuIaOZIAn1VTtbDU6xaAWl0tcIIIdlbUa5pg6+ZpAOuVYzfDHmpiKjOFIAAcJMEkjmZVBgdpPovD6Zyub0B+CDe7JxrQ4U6kFhMduBWl2dsRjfK1lMCSQ5us8+hXLsFtVz3lzjLs2Y6CZMmwXR9jbRBZmHAD3QWXieFiWRxI69we6uq2GYXua7uOFisVt3DPrEPpVTTeNYEh15Fhe2iP2XXfTpE1qhc/i5wy6TAAPC5QaAu84aNADb2UhB0AKpv6qWt8eA9rG5niYlmYNsRxkhBO+1WlTMOw9QHUQ5hDhzabSg07cE8nS3WymFB1MXHqLqt2dvlTxDIomKh1a6MwBuCIMFWbdoiA0kExfiPX/RAPVqfFAYs2R9XDSZYRNjHD3KrMcHsBLmEDnFvdAM14gE2AaPaLrDbxbw+MSGvLWD8LRF44vNxJ5QVc72bVNOnTpsIl4lx18rQ0RHUn4LDYio43gewA1QR1a0EECIuNLHmC0BTVNsPqlrXEgAGS2zieYPA2VdVd2Cia+/8AOaDTf8ZVqdPIxxedA+rlcW6WBAE9zKhp7y4iYdXcSdSMsNnQNtrxVAXTy1PtxSB1p6yg2zN63sZDvNJs6oR5RzJEZlWYjeys95yvLWgyMkAuAEX7n4LN4nEFwEkkcF7DCTA4/KL+10Bm0sc6o5z6hzOcRJgCwADRbXjdVlQclLWOZ3S0dAOCLYQBcn0gD1KCtpVi0hw4La7vbVtBmHiOzptPLusm7CQZFxy91osDsV7sC2s1rwAHy8A5YDz+I6Dug0NLCVGuhjDWB4Oqvp+pOhCs6GyKky+nh6YH6XPqv7F77R2XP8PvXVpQ3MHAfqBkeq227exNoYypTdWa6hh5lznDI57R+VrXea+kxEIId4dq+FhKuX/vuFFltWUjnrPHTNkaOoKxzMUXeVxlp4RI79EbvvtgYjFuNOBRpf2VFrbNFNh1A6uk+yqMLOb3Pw/dAdRr+G6GE+W0jW2l1b4Pe6s08HDjmufdUj8rW5jqbISpiukIOj4Hflv5n+GTbmPhorf+q1XC1QlpE2Igj0XIACRJWj3M2m4F1Bx8rgSzo4C4B6hBHtxzfEYZN235ggDn0VRiHNOhPdwBV3tugXOYABcAuJNhpbrxuqavh4nj8kATmcbHshqtP+eqLc08L9rr1GlNuBt2ugDd80vDsrT+gudGV7fUEJrt264MBrXEcA4T8YCCpeZU+GdDSeJsOg4/slxmz6lO9Sm5omASCBPLNonuAyiOQ9yEEBn0TgkaFbbs7DOLxNOgCGh5Jc7kxol0czAsgs90t03Ysh1SWUA7IXN/E5/BrZ5GJPoidr7OrUtlYZpeWsD6k0xo453nM4/mghsDS8rf0NmNwj/CpiKTsoAN4dpM85uqD7VK7WU8PQBEkvdA/RIu4dXadigwOB2bUxFVlCmJe8xoTA4utwAv7LquK2nV2dsqpTq1TVfldSw7zOfK6GgVD/hBeWnkLrIfZpXazF1yYk4eqW85YWvgd7I/7V8ZDsPhQbU2Auji4NDG+3nPqg53Gg5IzBCSZ7nsNVBVsLqNtQwQPzG/aLBA/F1sxMacPRC6GeCnqiDHL9lEb9UDs0j6q13VqgYugSJHiMBnTzHL9VVMZxR2yqgZWpONgKlIz2eCg0+0NgvJzZ33gxaBYWAOgVr9n2yqHjObXY2o8AOYXglsaO8htIsfZGVGS1pA0AjmJgDuZsqyq57HtqU2nMwhwi8iYc0jqJHchB2vBUmBvlawAcg0D4BZjfDdrCYqk/wxR+8NaXMNMsz5m3AIaZIJELJN247GudmJyAkNp/laA4gZm8XHiSjfujQIgT6COOo0QYelSteR/LSrvC0OmvfSJFu0e6JoYWlSbmqO83mu6JkSbehEICptnUUhP84cuPsEBW36bRgMQJsWAR1D2ALm9SJcOq3O3pOCqExd1MepIcfgPgsFWHmN+XxlA2V0PdHZQw9HB4xw8zsUyTyo1GvoNHbM4H2XOSOq7pidh/3P7sLFtBjGxwqsaHNI6+I0FBe4/Cip5SNY91xDe7aZr4x7iZDIpNPSn5Z9SCfVdkr7XAwhxOkUPF/zFmaP/ay4CX2km/1lBebrn++YcN1fUawxrDrH0i/op969qCri8TXcfLncGwPMQ05QBOgtr1VFgtpOovFVji1zc2Uj8sgtkdYcVW18QXuLjPGPggKr18xJiOg5JcOZIQLavBFYV8egKCTLckyR9UpjsOkKA1Cm+JogIzgcz3hOovlw4AEH2KCnkUXghL2N4ucwe7kHU/vbmtE03AwPlA+CH/qGWwomNTPlFgb3FoMH/dS/1l0RVpiwaJp3GgEEHpxSvx9J05TrzmR7wZBMFBXbuYkjH1mOaGNqN8RrZmD5QfXj6rW+DJn+QsfTrsOPpZSJFCqDBH4g+T30K2VE39EFBtbYodUbOkR68CUzDbMY10uAH5TGsAgR14D1WnqUadSaZflfAIniDaQekLO43B1KbnMcMroN+HRwHEXcelkFJv3WDaNFjTZz3vPUNbAkf5iVhar7+g/nxWh33rTWpsOrKd+7iSe35VmS6/ogO2RTz4ig39VWkDOhGdsr6Fay88jHrJXz1smrlxFF3J7D7GV9E06gc0OGjgCD3CDIfaG7wtllrbZjTpdmlxeY9o9VxuqY4X/1XU/ta2mPAw9EaucajhyDAWD/AOnH2XK6rp/nVBCfMD1n6JjR8J+i8Hx7n5pBWFwUCR9VNTkg5dYUBcn0jYkGIP0QSNMjRMKXPKYXIHg3RGBf/aC34S0+zghWG3VH7OgGdNB8ZN/QIOpMqkNAI5fID/Qe6GxOHBB8o1EROg0jqLxzkpuDxHkbJ8sDXlA/ndOquEWdbX2JCDL7wYv7vjaFSIytaXD/AA5nNI7ZSuqYJubLlgggch5bLjm+t6tNxJMsMdg429irXHY7Ftw1LFtxD4JYC1oA1tY8fwlB1HaWBAIzNLhzZBc3iCCLhT1MP4tIDPOUeR5DSQeZjhz+SyX9fqU8MzFsc7EMOUvBaM7Wm0jIBMHhEqxbtAvptxNAOBd5nU3eXPwMA6O49UHKt8C777WDhlIcBHIBrYVE59113eXdintFprMY+hWECagID8o/DUbwAsA75wuVbS2XVw9RzKzCx3W4I5tP5h1CCTZbz41OGl8OmG6wLz6Lte5e2w+l4DvxMktnizWPRcy+znZ7nYnxQHZWAiRbzugWPMCTHIonaW+D31fEpBlItdGZg80gxmJ0n0QD7+bU8bG1rmGuyDo1lgB6yfVZwDkJ7I6vVc8mo90ueS5xgXJMkuPNBVsTMXMIBXsgkG1/infczaSLieqRv4p5GU99eR5rkEoEbhgQ69xMLxMgQACAAf3UbXR7lL4lv5pqg94gUZelLuaa0WPogc0z9VZ7OdPxPtHHtPqFWaDvEq0wrLW5DUcJJOn8ug6S3DMcwEWMNkaRb9pI7oZ+Ab5iSQBHHhyjhYx6ollDjPAWN+RMnU9TzsvMuNCLxe3efmewCDH727NLcjw4Fv4SOOY6HqDEcxCtt3cXhamz2YbE1SyXOMG1g/M3K6/Apd5qTXUXgvAtLQ6BLmmT1mPoFiKeUvb4k5LB2XWL/HRB2HZFKhSBp4bEUfDdcMPmyk65fNpN7q0bguTw8cxb63XB61NoLg24kwYiRwMcFb7B27iqB/snOLQfwukt/wBuyDslIOBMyOXsUza2xW12RVpMeOEi/pyWbwP2jOH/AFKQJ4lp/dEV/tVpAwaNUdRlI05TKAKlsWhhc7hLG5ahDfEqAPqtbNNpExGpi05VzYvgAdlst5t96VenlpgglzSZBFrzr3WICBzqp/f3UTtLfy6e86JhCBh0I5ppT8q85iCEheaSnsbzStp3QRlqfSpWnqE/KJSPxFg0aWQDVytBs+nmZPQd+vxOqz5V1sOv5cusG3SfnxQdApjKAAAL3iYlol0SbgcOfFJUqHTTl6X/AJznovLyCo23s4VgIs4EkHhfUFZShs8vJEgQSDqdDFl5eQHUcAxvCT/iv7BEVaka3Xl5BCas6WUL63AgJF5ADXaD8FGB1SryBcqR2i8vII8xSkWXl5AyF7KvLyDzm2lRgLy8gZUR+wjDnDmAfUER815eQf/Z"/>
          <p:cNvSpPr>
            <a:spLocks noChangeAspect="1" noChangeArrowheads="1"/>
          </p:cNvSpPr>
          <p:nvPr/>
        </p:nvSpPr>
        <p:spPr bwMode="auto">
          <a:xfrm>
            <a:off x="155575" y="-754063"/>
            <a:ext cx="1524000" cy="15811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74760" name="AutoShape 8" descr="data:image/jpeg;base64,/9j/4AAQSkZJRgABAQAAAQABAAD/2wCEAAkGBhQSERQTEhQVFRUWGBUXFxgUGBQVFxgUFxgVFBYXFhUXHCYeFxojGRQUHy8gJScpLCwsFx4xNTAqNSYsLCkBCQoKBQUFDQUFDSkYEhgpKSkpKSkpKSkpKSkpKSkpKSkpKSkpKSkpKSkpKSkpKSkpKSkpKSkpKSkpKSkpKSkpKf/AABEIAKYAoAMBIgACEQEDEQH/xAAcAAABBQEBAQAAAAAAAAAAAAAEAQIDBQYHAAj/xAA+EAABAwIDBgQDBwEGBwAAAAABAAIRAyEEEjEFBkFRYXETIoGRobHBBxQyQlLR8BUjJGKC4fEWJTNDcpKi/8QAFAEBAAAAAAAAAAAAAAAAAAAAAP/EABQRAQAAAAAAAAAAAAAAAAAAAAD/2gAMAwEAAhEDEQA/ANHTdYdh8gn5wVDQHlHYKWkIBQIXTqmylL0jn8kDXO6JraiUlNbqgeXppcnwlpMug8KYUlJl0mqfTtKAqiwaJmIpIHFbcpUTFR4a7g0eZx/yjQd0NV3kadKVVw5gN+pQGFycwgqqO8tHjmb/AOQH0VjhXB4DmEOHMEICSyEobKbxU1F0FAtKinPpQnscmVnSgiexDVQiCVE5yAenU8qUBCteiXOsgQheamsUrDCCIpgF1KXXToQOpsspaDI1QwfCKpO4oI80E8lnd7d4zh2htMjxX8T+Vv6o58lonm65FvHjjVxVVx/UQOgbYD4IB3Yh5JcSSTck6nnKttnbTLCPwd3Tb2QmzNmOq/hk6aBbnYv2YOfBqk02nUAguPpEBBmMZVztdBaeuk35kaqXdnadXDOPlJpu/KdJn8p4HVdXwO4GEogRTzHnUOb2BsFPtDY1J1N1PI0NcCIAFuoPC90FDhcSKrGvYZa4SD+6lZKzW7dV1GvUwjpIlzmHkRGYduPqtOCgPps8sqGoIU1N3lTapQCEqGoNUSaUobEiLIB6LE9Owp8qV1OboG5bpC5KQoigcGpCUuZNKBC5EUnxZRUaUqd9GECubdcj29gS3F1WnUvcfRxzA+xXWgud74UCMW94H6AY5Bov0QaTcoNY1ogTx7roeDrWAJjquXYGoaNJlRl7D6RPS6sXb3V2+U1MKybAeao4nkGt4oOnPOl0LjsSxrSXOAF9Ss3sLaNSuHsqEB7RaAQNLGDfjoqDHbMfUcXeE2rVkAeNUeBE6hrbR0QEfdv+Yue27HUTUa4REkim6/HQFX9KjIUOEwLmU5e1niRH9nIbEiwnhorCg4hoQI1sJsJ7jdLSbKCOkzzIfGUIMoymzLKGxVSZ6IK2joFLUrcEO2YHYfIJ1U2k2jUmyBC5ObYIWhjqbnZRUYTwAcCfaUS/WEDXFMzqV3IqF7ggkoVYRAqDUqvc5P8AFsgnqYloEuIaOZIAn1VTtbDU6xaAWl0tcIIIdlbUa5pg6+ZpAOuVYzfDHmpiKjOFIAAcJMEkjmZVBgdpPovD6Zyub0B+CDe7JxrQ4U6kFhMduBWl2dsRjfK1lMCSQ5us8+hXLsFtVz3lzjLs2Y6CZMmwXR9jbRBZmHAD3QWXieFiWRxI69we6uq2GYXua7uOFisVt3DPrEPpVTTeNYEh15Fhe2iP2XXfTpE1qhc/i5wy6TAAPC5QaAu84aNADb2UhB0AKpv6qWt8eA9rG5niYlmYNsRxkhBO+1WlTMOw9QHUQ5hDhzabSg07cE8nS3WymFB1MXHqLqt2dvlTxDIomKh1a6MwBuCIMFWbdoiA0kExfiPX/RAPVqfFAYs2R9XDSZYRNjHD3KrMcHsBLmEDnFvdAM14gE2AaPaLrDbxbw+MSGvLWD8LRF44vNxJ5QVc72bVNOnTpsIl4lx18rQ0RHUn4LDYio43gewA1QR1a0EECIuNLHmC0BTVNsPqlrXEgAGS2zieYPA2VdVd2Cia+/8AOaDTf8ZVqdPIxxedA+rlcW6WBAE9zKhp7y4iYdXcSdSMsNnQNtrxVAXTy1PtxSB1p6yg2zN63sZDvNJs6oR5RzJEZlWYjeys95yvLWgyMkAuAEX7n4LN4nEFwEkkcF7DCTA4/KL+10Bm0sc6o5z6hzOcRJgCwADRbXjdVlQclLWOZ3S0dAOCLYQBcn0gD1KCtpVi0hw4La7vbVtBmHiOzptPLusm7CQZFxy91osDsV7sC2s1rwAHy8A5YDz+I6Dug0NLCVGuhjDWB4Oqvp+pOhCs6GyKky+nh6YH6XPqv7F77R2XP8PvXVpQ3MHAfqBkeq227exNoYypTdWa6hh5lznDI57R+VrXea+kxEIId4dq+FhKuX/vuFFltWUjnrPHTNkaOoKxzMUXeVxlp4RI79EbvvtgYjFuNOBRpf2VFrbNFNh1A6uk+yqMLOb3Pw/dAdRr+G6GE+W0jW2l1b4Pe6s08HDjmufdUj8rW5jqbISpiukIOj4Hflv5n+GTbmPhorf+q1XC1QlpE2Igj0XIACRJWj3M2m4F1Bx8rgSzo4C4B6hBHtxzfEYZN235ggDn0VRiHNOhPdwBV3tugXOYABcAuJNhpbrxuqavh4nj8kATmcbHshqtP+eqLc08L9rr1GlNuBt2ugDd80vDsrT+gudGV7fUEJrt264MBrXEcA4T8YCCpeZU+GdDSeJsOg4/slxmz6lO9Sm5omASCBPLNonuAyiOQ9yEEBn0TgkaFbbs7DOLxNOgCGh5Jc7kxol0czAsgs90t03Ysh1SWUA7IXN/E5/BrZ5GJPoidr7OrUtlYZpeWsD6k0xo453nM4/mghsDS8rf0NmNwj/CpiKTsoAN4dpM85uqD7VK7WU8PQBEkvdA/RIu4dXadigwOB2bUxFVlCmJe8xoTA4utwAv7LquK2nV2dsqpTq1TVfldSw7zOfK6GgVD/hBeWnkLrIfZpXazF1yYk4eqW85YWvgd7I/7V8ZDsPhQbU2Auji4NDG+3nPqg53Gg5IzBCSZ7nsNVBVsLqNtQwQPzG/aLBA/F1sxMacPRC6GeCnqiDHL9lEb9UDs0j6q13VqgYugSJHiMBnTzHL9VVMZxR2yqgZWpONgKlIz2eCg0+0NgvJzZ33gxaBYWAOgVr9n2yqHjObXY2o8AOYXglsaO8htIsfZGVGS1pA0AjmJgDuZsqyq57HtqU2nMwhwi8iYc0jqJHchB2vBUmBvlawAcg0D4BZjfDdrCYqk/wxR+8NaXMNMsz5m3AIaZIJELJN247GudmJyAkNp/laA4gZm8XHiSjfujQIgT6COOo0QYelSteR/LSrvC0OmvfSJFu0e6JoYWlSbmqO83mu6JkSbehEICptnUUhP84cuPsEBW36bRgMQJsWAR1D2ALm9SJcOq3O3pOCqExd1MepIcfgPgsFWHmN+XxlA2V0PdHZQw9HB4xw8zsUyTyo1GvoNHbM4H2XOSOq7pidh/3P7sLFtBjGxwqsaHNI6+I0FBe4/Cip5SNY91xDe7aZr4x7iZDIpNPSn5Z9SCfVdkr7XAwhxOkUPF/zFmaP/ay4CX2km/1lBebrn++YcN1fUawxrDrH0i/op969qCri8TXcfLncGwPMQ05QBOgtr1VFgtpOovFVji1zc2Uj8sgtkdYcVW18QXuLjPGPggKr18xJiOg5JcOZIQLavBFYV8egKCTLckyR9UpjsOkKA1Cm+JogIzgcz3hOovlw4AEH2KCnkUXghL2N4ucwe7kHU/vbmtE03AwPlA+CH/qGWwomNTPlFgb3FoMH/dS/1l0RVpiwaJp3GgEEHpxSvx9J05TrzmR7wZBMFBXbuYkjH1mOaGNqN8RrZmD5QfXj6rW+DJn+QsfTrsOPpZSJFCqDBH4g+T30K2VE39EFBtbYodUbOkR68CUzDbMY10uAH5TGsAgR14D1WnqUadSaZflfAIniDaQekLO43B1KbnMcMroN+HRwHEXcelkFJv3WDaNFjTZz3vPUNbAkf5iVhar7+g/nxWh33rTWpsOrKd+7iSe35VmS6/ogO2RTz4ig39VWkDOhGdsr6Fay88jHrJXz1smrlxFF3J7D7GV9E06gc0OGjgCD3CDIfaG7wtllrbZjTpdmlxeY9o9VxuqY4X/1XU/ta2mPAw9EaucajhyDAWD/AOnH2XK6rp/nVBCfMD1n6JjR8J+i8Hx7n5pBWFwUCR9VNTkg5dYUBcn0jYkGIP0QSNMjRMKXPKYXIHg3RGBf/aC34S0+zghWG3VH7OgGdNB8ZN/QIOpMqkNAI5fID/Qe6GxOHBB8o1EROg0jqLxzkpuDxHkbJ8sDXlA/ndOquEWdbX2JCDL7wYv7vjaFSIytaXD/AA5nNI7ZSuqYJubLlgggch5bLjm+t6tNxJMsMdg429irXHY7Ftw1LFtxD4JYC1oA1tY8fwlB1HaWBAIzNLhzZBc3iCCLhT1MP4tIDPOUeR5DSQeZjhz+SyX9fqU8MzFsc7EMOUvBaM7Wm0jIBMHhEqxbtAvptxNAOBd5nU3eXPwMA6O49UHKt8C777WDhlIcBHIBrYVE59113eXdintFprMY+hWECagID8o/DUbwAsA75wuVbS2XVw9RzKzCx3W4I5tP5h1CCTZbz41OGl8OmG6wLz6Lte5e2w+l4DvxMktnizWPRcy+znZ7nYnxQHZWAiRbzugWPMCTHIonaW+D31fEpBlItdGZg80gxmJ0n0QD7+bU8bG1rmGuyDo1lgB6yfVZwDkJ7I6vVc8mo90ueS5xgXJMkuPNBVsTMXMIBXsgkG1/infczaSLieqRv4p5GU99eR5rkEoEbhgQ69xMLxMgQACAAf3UbXR7lL4lv5pqg94gUZelLuaa0WPogc0z9VZ7OdPxPtHHtPqFWaDvEq0wrLW5DUcJJOn8ug6S3DMcwEWMNkaRb9pI7oZ+Ab5iSQBHHhyjhYx6ollDjPAWN+RMnU9TzsvMuNCLxe3efmewCDH727NLcjw4Fv4SOOY6HqDEcxCtt3cXhamz2YbE1SyXOMG1g/M3K6/Apd5qTXUXgvAtLQ6BLmmT1mPoFiKeUvb4k5LB2XWL/HRB2HZFKhSBp4bEUfDdcMPmyk65fNpN7q0bguTw8cxb63XB61NoLg24kwYiRwMcFb7B27iqB/snOLQfwukt/wBuyDslIOBMyOXsUza2xW12RVpMeOEi/pyWbwP2jOH/AFKQJ4lp/dEV/tVpAwaNUdRlI05TKAKlsWhhc7hLG5ahDfEqAPqtbNNpExGpi05VzYvgAdlst5t96VenlpgglzSZBFrzr3WICBzqp/f3UTtLfy6e86JhCBh0I5ppT8q85iCEheaSnsbzStp3QRlqfSpWnqE/KJSPxFg0aWQDVytBs+nmZPQd+vxOqz5V1sOv5cusG3SfnxQdApjKAAAL3iYlol0SbgcOfFJUqHTTl6X/AJznovLyCo23s4VgIs4EkHhfUFZShs8vJEgQSDqdDFl5eQHUcAxvCT/iv7BEVaka3Xl5BCas6WUL63AgJF5ADXaD8FGB1SryBcqR2i8vII8xSkWXl5AyF7KvLyDzm2lRgLy8gZUR+wjDnDmAfUER815eQf/Z"/>
          <p:cNvSpPr>
            <a:spLocks noChangeAspect="1" noChangeArrowheads="1"/>
          </p:cNvSpPr>
          <p:nvPr/>
        </p:nvSpPr>
        <p:spPr bwMode="auto">
          <a:xfrm>
            <a:off x="155575" y="-754063"/>
            <a:ext cx="1524000" cy="15811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1" name="TextBox 10"/>
          <p:cNvSpPr txBox="1"/>
          <p:nvPr/>
        </p:nvSpPr>
        <p:spPr>
          <a:xfrm>
            <a:off x="285720" y="1571612"/>
            <a:ext cx="8572560" cy="4944190"/>
          </a:xfrm>
          <a:prstGeom prst="rect">
            <a:avLst/>
          </a:prstGeom>
          <a:noFill/>
        </p:spPr>
        <p:txBody>
          <a:bodyPr wrap="square" rtlCol="0">
            <a:spAutoFit/>
          </a:bodyPr>
          <a:lstStyle/>
          <a:p>
            <a:r>
              <a:rPr lang="en-NZ" b="1" u="sng" dirty="0" smtClean="0">
                <a:solidFill>
                  <a:srgbClr val="C00000"/>
                </a:solidFill>
              </a:rPr>
              <a:t>Personhood and </a:t>
            </a:r>
            <a:r>
              <a:rPr lang="en-NZ" b="1" u="sng" dirty="0" err="1" smtClean="0">
                <a:solidFill>
                  <a:srgbClr val="C00000"/>
                </a:solidFill>
              </a:rPr>
              <a:t>Indexicality</a:t>
            </a:r>
            <a:endParaRPr lang="en-US" dirty="0" smtClean="0">
              <a:solidFill>
                <a:srgbClr val="C00000"/>
              </a:solidFill>
            </a:endParaRPr>
          </a:p>
          <a:p>
            <a:pPr>
              <a:spcBef>
                <a:spcPts val="600"/>
              </a:spcBef>
            </a:pPr>
            <a:r>
              <a:rPr lang="en-NZ" dirty="0" smtClean="0"/>
              <a:t>At the beginning of the course I asked you the question: </a:t>
            </a:r>
            <a:endParaRPr lang="en-US" dirty="0" smtClean="0"/>
          </a:p>
          <a:p>
            <a:r>
              <a:rPr lang="en-NZ" b="1" dirty="0" smtClean="0"/>
              <a:t>	1) What makes now </a:t>
            </a:r>
            <a:r>
              <a:rPr lang="en-NZ" b="1" dirty="0" err="1" smtClean="0"/>
              <a:t>now</a:t>
            </a:r>
            <a:r>
              <a:rPr lang="en-NZ" b="1" dirty="0" smtClean="0"/>
              <a:t>?</a:t>
            </a:r>
            <a:endParaRPr lang="en-US" dirty="0" smtClean="0"/>
          </a:p>
          <a:p>
            <a:r>
              <a:rPr lang="en-NZ" dirty="0" smtClean="0"/>
              <a:t>We saw that one possible answer to this question is</a:t>
            </a:r>
            <a:r>
              <a:rPr lang="en-NZ" dirty="0" smtClean="0">
                <a:solidFill>
                  <a:srgbClr val="0070C0"/>
                </a:solidFill>
              </a:rPr>
              <a:t>, “</a:t>
            </a:r>
            <a:r>
              <a:rPr lang="en-NZ" b="1" dirty="0" smtClean="0">
                <a:solidFill>
                  <a:srgbClr val="0070C0"/>
                </a:solidFill>
              </a:rPr>
              <a:t>Nothing, except that I utter the word at this time point</a:t>
            </a:r>
            <a:r>
              <a:rPr lang="en-NZ" dirty="0" smtClean="0">
                <a:solidFill>
                  <a:srgbClr val="0070C0"/>
                </a:solidFill>
              </a:rPr>
              <a:t>”.</a:t>
            </a:r>
            <a:r>
              <a:rPr lang="en-NZ" dirty="0" smtClean="0"/>
              <a:t> This gives us a </a:t>
            </a:r>
            <a:r>
              <a:rPr lang="en-NZ" i="1" dirty="0" smtClean="0">
                <a:solidFill>
                  <a:srgbClr val="0070C0"/>
                </a:solidFill>
              </a:rPr>
              <a:t>purely indexical</a:t>
            </a:r>
            <a:r>
              <a:rPr lang="en-NZ" i="1" dirty="0" smtClean="0"/>
              <a:t> </a:t>
            </a:r>
            <a:r>
              <a:rPr lang="en-NZ" dirty="0" smtClean="0"/>
              <a:t>analysis of </a:t>
            </a:r>
            <a:r>
              <a:rPr lang="en-NZ" dirty="0" err="1" smtClean="0"/>
              <a:t>nowness</a:t>
            </a:r>
            <a:r>
              <a:rPr lang="en-NZ" dirty="0" smtClean="0"/>
              <a:t>, and, metaphysically, it gives us a </a:t>
            </a:r>
            <a:r>
              <a:rPr lang="en-NZ" dirty="0" smtClean="0">
                <a:solidFill>
                  <a:srgbClr val="0070C0"/>
                </a:solidFill>
              </a:rPr>
              <a:t>4-dimensional ‘block’ universe</a:t>
            </a:r>
            <a:r>
              <a:rPr lang="en-NZ" dirty="0" smtClean="0"/>
              <a:t>.</a:t>
            </a:r>
          </a:p>
          <a:p>
            <a:r>
              <a:rPr lang="en-NZ" dirty="0" smtClean="0"/>
              <a:t>We have now examined the analogous questions:</a:t>
            </a:r>
          </a:p>
          <a:p>
            <a:r>
              <a:rPr lang="en-NZ" b="1" dirty="0" smtClean="0"/>
              <a:t>	2) What </a:t>
            </a:r>
            <a:r>
              <a:rPr lang="en-NZ" b="1" dirty="0" smtClean="0"/>
              <a:t>makes </a:t>
            </a:r>
            <a:r>
              <a:rPr lang="en-NZ" b="1" dirty="0" smtClean="0"/>
              <a:t>here </a:t>
            </a:r>
            <a:r>
              <a:rPr lang="en-NZ" b="1" dirty="0" err="1" smtClean="0"/>
              <a:t>here</a:t>
            </a:r>
            <a:r>
              <a:rPr lang="en-NZ" b="1" dirty="0" smtClean="0"/>
              <a:t>?</a:t>
            </a:r>
          </a:p>
          <a:p>
            <a:r>
              <a:rPr lang="en-NZ" dirty="0" smtClean="0"/>
              <a:t>- here the purely indexical view seems obvious.</a:t>
            </a:r>
            <a:endParaRPr lang="en-US" dirty="0" smtClean="0"/>
          </a:p>
          <a:p>
            <a:r>
              <a:rPr lang="en-NZ" b="1" dirty="0" smtClean="0"/>
              <a:t>	3) What </a:t>
            </a:r>
            <a:r>
              <a:rPr lang="en-NZ" b="1" dirty="0" smtClean="0"/>
              <a:t>makes </a:t>
            </a:r>
            <a:r>
              <a:rPr lang="en-NZ" b="1" dirty="0" smtClean="0"/>
              <a:t>the actual </a:t>
            </a:r>
            <a:r>
              <a:rPr lang="en-NZ" b="1" dirty="0" err="1" smtClean="0"/>
              <a:t>actual</a:t>
            </a:r>
            <a:r>
              <a:rPr lang="en-NZ" b="1" dirty="0" smtClean="0"/>
              <a:t>?</a:t>
            </a:r>
          </a:p>
          <a:p>
            <a:r>
              <a:rPr lang="en-NZ" dirty="0" smtClean="0"/>
              <a:t>-here a purely indexical view was strenuously resisted by the audience.</a:t>
            </a:r>
          </a:p>
          <a:p>
            <a:r>
              <a:rPr lang="en-NZ" dirty="0" smtClean="0"/>
              <a:t>Analogously, we  now ask:</a:t>
            </a:r>
          </a:p>
          <a:p>
            <a:r>
              <a:rPr lang="en-NZ" b="1" dirty="0" smtClean="0"/>
              <a:t>	4) What makes me </a:t>
            </a:r>
            <a:r>
              <a:rPr lang="en-NZ" b="1" dirty="0" err="1" smtClean="0"/>
              <a:t>me</a:t>
            </a:r>
            <a:r>
              <a:rPr lang="en-NZ" b="1" dirty="0" smtClean="0"/>
              <a:t>?</a:t>
            </a:r>
            <a:endParaRPr lang="en-US" dirty="0" smtClean="0"/>
          </a:p>
          <a:p>
            <a:endParaRPr lang="en-NZ" dirty="0" smtClean="0"/>
          </a:p>
          <a:p>
            <a:r>
              <a:rPr lang="en-NZ" dirty="0" smtClean="0"/>
              <a:t> </a:t>
            </a:r>
            <a:endParaRPr lang="en-US" dirty="0" smtClean="0"/>
          </a:p>
          <a:p>
            <a:endParaRPr lang="en-US" dirty="0"/>
          </a:p>
        </p:txBody>
      </p:sp>
      <p:sp>
        <p:nvSpPr>
          <p:cNvPr id="9" name="Rectangle 8"/>
          <p:cNvSpPr/>
          <p:nvPr/>
        </p:nvSpPr>
        <p:spPr>
          <a:xfrm>
            <a:off x="428596" y="5715016"/>
            <a:ext cx="8215370" cy="857256"/>
          </a:xfrm>
          <a:prstGeom prst="rect">
            <a:avLst/>
          </a:prstGeom>
          <a:solidFill>
            <a:schemeClr val="bg2"/>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Is question 4 just like question 2? If so, what would be the implications of that? If not, why not? Could consideration of questions 1 and 3 help with question 4?</a:t>
            </a:r>
            <a:endParaRPr lang="en-US"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blinds(horizontal)">
                                      <p:cBhvr>
                                        <p:cTn id="7" dur="5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1">
                                            <p:txEl>
                                              <p:pRg st="1" end="1"/>
                                            </p:txEl>
                                          </p:spTgt>
                                        </p:tgtEl>
                                        <p:attrNameLst>
                                          <p:attrName>style.visibility</p:attrName>
                                        </p:attrNameLst>
                                      </p:cBhvr>
                                      <p:to>
                                        <p:strVal val="visible"/>
                                      </p:to>
                                    </p:set>
                                    <p:animEffect transition="in" filter="blinds(horizontal)">
                                      <p:cBhvr>
                                        <p:cTn id="12" dur="500"/>
                                        <p:tgtEl>
                                          <p:spTgt spid="1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1">
                                            <p:txEl>
                                              <p:pRg st="2" end="2"/>
                                            </p:txEl>
                                          </p:spTgt>
                                        </p:tgtEl>
                                        <p:attrNameLst>
                                          <p:attrName>style.visibility</p:attrName>
                                        </p:attrNameLst>
                                      </p:cBhvr>
                                      <p:to>
                                        <p:strVal val="visible"/>
                                      </p:to>
                                    </p:set>
                                    <p:animEffect transition="in" filter="blinds(horizontal)">
                                      <p:cBhvr>
                                        <p:cTn id="17" dur="500"/>
                                        <p:tgtEl>
                                          <p:spTgt spid="1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1">
                                            <p:txEl>
                                              <p:pRg st="3" end="3"/>
                                            </p:txEl>
                                          </p:spTgt>
                                        </p:tgtEl>
                                        <p:attrNameLst>
                                          <p:attrName>style.visibility</p:attrName>
                                        </p:attrNameLst>
                                      </p:cBhvr>
                                      <p:to>
                                        <p:strVal val="visible"/>
                                      </p:to>
                                    </p:set>
                                    <p:animEffect transition="in" filter="blinds(horizontal)">
                                      <p:cBhvr>
                                        <p:cTn id="22" dur="500"/>
                                        <p:tgtEl>
                                          <p:spTgt spid="1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11">
                                            <p:txEl>
                                              <p:pRg st="4" end="4"/>
                                            </p:txEl>
                                          </p:spTgt>
                                        </p:tgtEl>
                                        <p:attrNameLst>
                                          <p:attrName>style.visibility</p:attrName>
                                        </p:attrNameLst>
                                      </p:cBhvr>
                                      <p:to>
                                        <p:strVal val="visible"/>
                                      </p:to>
                                    </p:set>
                                    <p:animEffect transition="in" filter="blinds(horizontal)">
                                      <p:cBhvr>
                                        <p:cTn id="27" dur="500"/>
                                        <p:tgtEl>
                                          <p:spTgt spid="1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11">
                                            <p:txEl>
                                              <p:pRg st="5" end="5"/>
                                            </p:txEl>
                                          </p:spTgt>
                                        </p:tgtEl>
                                        <p:attrNameLst>
                                          <p:attrName>style.visibility</p:attrName>
                                        </p:attrNameLst>
                                      </p:cBhvr>
                                      <p:to>
                                        <p:strVal val="visible"/>
                                      </p:to>
                                    </p:set>
                                    <p:animEffect transition="in" filter="blinds(horizontal)">
                                      <p:cBhvr>
                                        <p:cTn id="32" dur="500"/>
                                        <p:tgtEl>
                                          <p:spTgt spid="11">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11">
                                            <p:txEl>
                                              <p:pRg st="6" end="6"/>
                                            </p:txEl>
                                          </p:spTgt>
                                        </p:tgtEl>
                                        <p:attrNameLst>
                                          <p:attrName>style.visibility</p:attrName>
                                        </p:attrNameLst>
                                      </p:cBhvr>
                                      <p:to>
                                        <p:strVal val="visible"/>
                                      </p:to>
                                    </p:set>
                                    <p:animEffect transition="in" filter="blinds(horizontal)">
                                      <p:cBhvr>
                                        <p:cTn id="37" dur="500"/>
                                        <p:tgtEl>
                                          <p:spTgt spid="11">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11">
                                            <p:txEl>
                                              <p:pRg st="7" end="7"/>
                                            </p:txEl>
                                          </p:spTgt>
                                        </p:tgtEl>
                                        <p:attrNameLst>
                                          <p:attrName>style.visibility</p:attrName>
                                        </p:attrNameLst>
                                      </p:cBhvr>
                                      <p:to>
                                        <p:strVal val="visible"/>
                                      </p:to>
                                    </p:set>
                                    <p:animEffect transition="in" filter="blinds(horizontal)">
                                      <p:cBhvr>
                                        <p:cTn id="42" dur="500"/>
                                        <p:tgtEl>
                                          <p:spTgt spid="11">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11">
                                            <p:txEl>
                                              <p:pRg st="8" end="8"/>
                                            </p:txEl>
                                          </p:spTgt>
                                        </p:tgtEl>
                                        <p:attrNameLst>
                                          <p:attrName>style.visibility</p:attrName>
                                        </p:attrNameLst>
                                      </p:cBhvr>
                                      <p:to>
                                        <p:strVal val="visible"/>
                                      </p:to>
                                    </p:set>
                                    <p:animEffect transition="in" filter="blinds(horizontal)">
                                      <p:cBhvr>
                                        <p:cTn id="47" dur="500"/>
                                        <p:tgtEl>
                                          <p:spTgt spid="11">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11">
                                            <p:txEl>
                                              <p:pRg st="9" end="9"/>
                                            </p:txEl>
                                          </p:spTgt>
                                        </p:tgtEl>
                                        <p:attrNameLst>
                                          <p:attrName>style.visibility</p:attrName>
                                        </p:attrNameLst>
                                      </p:cBhvr>
                                      <p:to>
                                        <p:strVal val="visible"/>
                                      </p:to>
                                    </p:set>
                                    <p:animEffect transition="in" filter="blinds(horizontal)">
                                      <p:cBhvr>
                                        <p:cTn id="52" dur="500"/>
                                        <p:tgtEl>
                                          <p:spTgt spid="11">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11">
                                            <p:txEl>
                                              <p:pRg st="10" end="10"/>
                                            </p:txEl>
                                          </p:spTgt>
                                        </p:tgtEl>
                                        <p:attrNameLst>
                                          <p:attrName>style.visibility</p:attrName>
                                        </p:attrNameLst>
                                      </p:cBhvr>
                                      <p:to>
                                        <p:strVal val="visible"/>
                                      </p:to>
                                    </p:set>
                                    <p:animEffect transition="in" filter="blinds(horizontal)">
                                      <p:cBhvr>
                                        <p:cTn id="57" dur="500"/>
                                        <p:tgtEl>
                                          <p:spTgt spid="11">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nodeType="clickEffect">
                                  <p:stCondLst>
                                    <p:cond delay="0"/>
                                  </p:stCondLst>
                                  <p:childTnLst>
                                    <p:set>
                                      <p:cBhvr>
                                        <p:cTn id="61" dur="1" fill="hold">
                                          <p:stCondLst>
                                            <p:cond delay="0"/>
                                          </p:stCondLst>
                                        </p:cTn>
                                        <p:tgtEl>
                                          <p:spTgt spid="11">
                                            <p:txEl>
                                              <p:pRg st="12" end="12"/>
                                            </p:txEl>
                                          </p:spTgt>
                                        </p:tgtEl>
                                        <p:attrNameLst>
                                          <p:attrName>style.visibility</p:attrName>
                                        </p:attrNameLst>
                                      </p:cBhvr>
                                      <p:to>
                                        <p:strVal val="visible"/>
                                      </p:to>
                                    </p:set>
                                    <p:animEffect transition="in" filter="blinds(horizontal)">
                                      <p:cBhvr>
                                        <p:cTn id="62" dur="500"/>
                                        <p:tgtEl>
                                          <p:spTgt spid="11">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5</a:t>
            </a:r>
            <a:endParaRPr lang="en-US" sz="2800" dirty="0">
              <a:solidFill>
                <a:srgbClr val="FFFFFF"/>
              </a:solidFill>
            </a:endParaRPr>
          </a:p>
        </p:txBody>
      </p:sp>
      <p:sp>
        <p:nvSpPr>
          <p:cNvPr id="4" name="2 CuadroTexto"/>
          <p:cNvSpPr txBox="1">
            <a:spLocks noChangeArrowheads="1"/>
          </p:cNvSpPr>
          <p:nvPr/>
        </p:nvSpPr>
        <p:spPr bwMode="auto">
          <a:xfrm>
            <a:off x="2928926" y="0"/>
            <a:ext cx="4357718" cy="1569660"/>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chemeClr val="bg1"/>
                </a:solidFill>
              </a:rPr>
              <a:t>Personal Identity: Locke - Memory</a:t>
            </a:r>
            <a:endParaRPr lang="en-US" sz="1600" dirty="0" smtClean="0">
              <a:solidFill>
                <a:schemeClr val="bg1"/>
              </a:solidFill>
            </a:endParaRPr>
          </a:p>
          <a:p>
            <a:r>
              <a:rPr lang="en-US" sz="1600" i="1" dirty="0" smtClean="0">
                <a:solidFill>
                  <a:schemeClr val="bg1"/>
                </a:solidFill>
              </a:rPr>
              <a:t>Personal Identity: </a:t>
            </a:r>
            <a:r>
              <a:rPr lang="en-US" sz="1600" i="1" dirty="0" err="1" smtClean="0">
                <a:solidFill>
                  <a:schemeClr val="bg1"/>
                </a:solidFill>
              </a:rPr>
              <a:t>Parfit</a:t>
            </a:r>
            <a:r>
              <a:rPr lang="en-US" sz="1600" i="1" dirty="0" smtClean="0">
                <a:solidFill>
                  <a:schemeClr val="bg1"/>
                </a:solidFill>
              </a:rPr>
              <a:t> - Nihilism</a:t>
            </a:r>
            <a:endParaRPr lang="en-US" sz="1600" dirty="0" smtClean="0">
              <a:solidFill>
                <a:schemeClr val="bg1"/>
              </a:solidFill>
            </a:endParaRPr>
          </a:p>
          <a:p>
            <a:r>
              <a:rPr lang="en-US" sz="1600" i="1" dirty="0" smtClean="0">
                <a:solidFill>
                  <a:schemeClr val="bg1"/>
                </a:solidFill>
              </a:rPr>
              <a:t>Williams</a:t>
            </a:r>
            <a:r>
              <a:rPr lang="en-US" sz="1600" i="1" dirty="0" smtClean="0">
                <a:solidFill>
                  <a:schemeClr val="bg1"/>
                </a:solidFill>
              </a:rPr>
              <a:t>: The Self and the Future</a:t>
            </a:r>
            <a:endParaRPr lang="en-US" sz="1600" dirty="0" smtClean="0">
              <a:solidFill>
                <a:schemeClr val="bg1"/>
              </a:solidFill>
            </a:endParaRPr>
          </a:p>
          <a:p>
            <a:r>
              <a:rPr lang="en-US" sz="1600" i="1" dirty="0" smtClean="0">
                <a:solidFill>
                  <a:schemeClr val="bg1"/>
                </a:solidFill>
              </a:rPr>
              <a:t>Personal Identity and </a:t>
            </a:r>
            <a:r>
              <a:rPr lang="en-US" sz="1600" i="1" dirty="0" err="1" smtClean="0">
                <a:solidFill>
                  <a:schemeClr val="bg1"/>
                </a:solidFill>
              </a:rPr>
              <a:t>Indexicality</a:t>
            </a:r>
            <a:endParaRPr lang="en-US" sz="1600" i="1" dirty="0" smtClean="0">
              <a:solidFill>
                <a:schemeClr val="bg1"/>
              </a:solidFill>
            </a:endParaRPr>
          </a:p>
          <a:p>
            <a:r>
              <a:rPr lang="en-US" sz="1600" i="1" dirty="0" smtClean="0">
                <a:solidFill>
                  <a:srgbClr val="FF6730"/>
                </a:solidFill>
              </a:rPr>
              <a:t>Final Reflection</a:t>
            </a:r>
            <a:endParaRPr lang="en-US" sz="1600" dirty="0" smtClean="0">
              <a:solidFill>
                <a:srgbClr val="FF6730"/>
              </a:solidFill>
            </a:endParaRPr>
          </a:p>
          <a:p>
            <a:r>
              <a:rPr lang="en-US" sz="1600" i="1" dirty="0" smtClean="0">
                <a:solidFill>
                  <a:schemeClr val="bg1"/>
                </a:solidFill>
              </a:rPr>
              <a:t>	</a:t>
            </a:r>
            <a:endParaRPr lang="en-US" sz="1600" dirty="0">
              <a:solidFill>
                <a:schemeClr val="bg1"/>
              </a:solidFill>
              <a:latin typeface="Verdana" charset="0"/>
            </a:endParaRPr>
          </a:p>
        </p:txBody>
      </p:sp>
      <p:sp>
        <p:nvSpPr>
          <p:cNvPr id="74754" name="AutoShape 2" descr="data:image/jpeg;base64,/9j/4AAQSkZJRgABAQAAAQABAAD/2wCEAAkGBhQSERQTEhQVFRUWGBUXFxgUGBQVFxgUFxgVFBYXFhUXHCYeFxojGRQUHy8gJScpLCwsFx4xNTAqNSYsLCkBCQoKBQUFDQUFDSkYEhgpKSkpKSkpKSkpKSkpKSkpKSkpKSkpKSkpKSkpKSkpKSkpKSkpKSkpKSkpKSkpKSkpKf/AABEIAKYAoAMBIgACEQEDEQH/xAAcAAABBQEBAQAAAAAAAAAAAAAEAQIDBQYHAAj/xAA+EAABAwIDBgQDBwEGBwAAAAABAAIRAyEEEjEFBkFRYXETIoGRobHBBxQyQlLR8BUjJGKC4fEWJTNDcpKi/8QAFAEBAAAAAAAAAAAAAAAAAAAAAP/EABQRAQAAAAAAAAAAAAAAAAAAAAD/2gAMAwEAAhEDEQA/ANHTdYdh8gn5wVDQHlHYKWkIBQIXTqmylL0jn8kDXO6JraiUlNbqgeXppcnwlpMug8KYUlJl0mqfTtKAqiwaJmIpIHFbcpUTFR4a7g0eZx/yjQd0NV3kadKVVw5gN+pQGFycwgqqO8tHjmb/AOQH0VjhXB4DmEOHMEICSyEobKbxU1F0FAtKinPpQnscmVnSgiexDVQiCVE5yAenU8qUBCteiXOsgQheamsUrDCCIpgF1KXXToQOpsspaDI1QwfCKpO4oI80E8lnd7d4zh2htMjxX8T+Vv6o58lonm65FvHjjVxVVx/UQOgbYD4IB3Yh5JcSSTck6nnKttnbTLCPwd3Tb2QmzNmOq/hk6aBbnYv2YOfBqk02nUAguPpEBBmMZVztdBaeuk35kaqXdnadXDOPlJpu/KdJn8p4HVdXwO4GEogRTzHnUOb2BsFPtDY1J1N1PI0NcCIAFuoPC90FDhcSKrGvYZa4SD+6lZKzW7dV1GvUwjpIlzmHkRGYduPqtOCgPps8sqGoIU1N3lTapQCEqGoNUSaUobEiLIB6LE9Owp8qV1OboG5bpC5KQoigcGpCUuZNKBC5EUnxZRUaUqd9GECubdcj29gS3F1WnUvcfRxzA+xXWgud74UCMW94H6AY5Bov0QaTcoNY1ogTx7roeDrWAJjquXYGoaNJlRl7D6RPS6sXb3V2+U1MKybAeao4nkGt4oOnPOl0LjsSxrSXOAF9Ss3sLaNSuHsqEB7RaAQNLGDfjoqDHbMfUcXeE2rVkAeNUeBE6hrbR0QEfdv+Yue27HUTUa4REkim6/HQFX9KjIUOEwLmU5e1niRH9nIbEiwnhorCg4hoQI1sJsJ7jdLSbKCOkzzIfGUIMoymzLKGxVSZ6IK2joFLUrcEO2YHYfIJ1U2k2jUmyBC5ObYIWhjqbnZRUYTwAcCfaUS/WEDXFMzqV3IqF7ggkoVYRAqDUqvc5P8AFsgnqYloEuIaOZIAn1VTtbDU6xaAWl0tcIIIdlbUa5pg6+ZpAOuVYzfDHmpiKjOFIAAcJMEkjmZVBgdpPovD6Zyub0B+CDe7JxrQ4U6kFhMduBWl2dsRjfK1lMCSQ5us8+hXLsFtVz3lzjLs2Y6CZMmwXR9jbRBZmHAD3QWXieFiWRxI69we6uq2GYXua7uOFisVt3DPrEPpVTTeNYEh15Fhe2iP2XXfTpE1qhc/i5wy6TAAPC5QaAu84aNADb2UhB0AKpv6qWt8eA9rG5niYlmYNsRxkhBO+1WlTMOw9QHUQ5hDhzabSg07cE8nS3WymFB1MXHqLqt2dvlTxDIomKh1a6MwBuCIMFWbdoiA0kExfiPX/RAPVqfFAYs2R9XDSZYRNjHD3KrMcHsBLmEDnFvdAM14gE2AaPaLrDbxbw+MSGvLWD8LRF44vNxJ5QVc72bVNOnTpsIl4lx18rQ0RHUn4LDYio43gewA1QR1a0EECIuNLHmC0BTVNsPqlrXEgAGS2zieYPA2VdVd2Cia+/8AOaDTf8ZVqdPIxxedA+rlcW6WBAE9zKhp7y4iYdXcSdSMsNnQNtrxVAXTy1PtxSB1p6yg2zN63sZDvNJs6oR5RzJEZlWYjeys95yvLWgyMkAuAEX7n4LN4nEFwEkkcF7DCTA4/KL+10Bm0sc6o5z6hzOcRJgCwADRbXjdVlQclLWOZ3S0dAOCLYQBcn0gD1KCtpVi0hw4La7vbVtBmHiOzptPLusm7CQZFxy91osDsV7sC2s1rwAHy8A5YDz+I6Dug0NLCVGuhjDWB4Oqvp+pOhCs6GyKky+nh6YH6XPqv7F77R2XP8PvXVpQ3MHAfqBkeq227exNoYypTdWa6hh5lznDI57R+VrXea+kxEIId4dq+FhKuX/vuFFltWUjnrPHTNkaOoKxzMUXeVxlp4RI79EbvvtgYjFuNOBRpf2VFrbNFNh1A6uk+yqMLOb3Pw/dAdRr+G6GE+W0jW2l1b4Pe6s08HDjmufdUj8rW5jqbISpiukIOj4Hflv5n+GTbmPhorf+q1XC1QlpE2Igj0XIACRJWj3M2m4F1Bx8rgSzo4C4B6hBHtxzfEYZN235ggDn0VRiHNOhPdwBV3tugXOYABcAuJNhpbrxuqavh4nj8kATmcbHshqtP+eqLc08L9rr1GlNuBt2ugDd80vDsrT+gudGV7fUEJrt264MBrXEcA4T8YCCpeZU+GdDSeJsOg4/slxmz6lO9Sm5omASCBPLNonuAyiOQ9yEEBn0TgkaFbbs7DOLxNOgCGh5Jc7kxol0czAsgs90t03Ysh1SWUA7IXN/E5/BrZ5GJPoidr7OrUtlYZpeWsD6k0xo453nM4/mghsDS8rf0NmNwj/CpiKTsoAN4dpM85uqD7VK7WU8PQBEkvdA/RIu4dXadigwOB2bUxFVlCmJe8xoTA4utwAv7LquK2nV2dsqpTq1TVfldSw7zOfK6GgVD/hBeWnkLrIfZpXazF1yYk4eqW85YWvgd7I/7V8ZDsPhQbU2Auji4NDG+3nPqg53Gg5IzBCSZ7nsNVBVsLqNtQwQPzG/aLBA/F1sxMacPRC6GeCnqiDHL9lEb9UDs0j6q13VqgYugSJHiMBnTzHL9VVMZxR2yqgZWpONgKlIz2eCg0+0NgvJzZ33gxaBYWAOgVr9n2yqHjObXY2o8AOYXglsaO8htIsfZGVGS1pA0AjmJgDuZsqyq57HtqU2nMwhwi8iYc0jqJHchB2vBUmBvlawAcg0D4BZjfDdrCYqk/wxR+8NaXMNMsz5m3AIaZIJELJN247GudmJyAkNp/laA4gZm8XHiSjfujQIgT6COOo0QYelSteR/LSrvC0OmvfSJFu0e6JoYWlSbmqO83mu6JkSbehEICptnUUhP84cuPsEBW36bRgMQJsWAR1D2ALm9SJcOq3O3pOCqExd1MepIcfgPgsFWHmN+XxlA2V0PdHZQw9HB4xw8zsUyTyo1GvoNHbM4H2XOSOq7pidh/3P7sLFtBjGxwqsaHNI6+I0FBe4/Cip5SNY91xDe7aZr4x7iZDIpNPSn5Z9SCfVdkr7XAwhxOkUPF/zFmaP/ay4CX2km/1lBebrn++YcN1fUawxrDrH0i/op969qCri8TXcfLncGwPMQ05QBOgtr1VFgtpOovFVji1zc2Uj8sgtkdYcVW18QXuLjPGPggKr18xJiOg5JcOZIQLavBFYV8egKCTLckyR9UpjsOkKA1Cm+JogIzgcz3hOovlw4AEH2KCnkUXghL2N4ucwe7kHU/vbmtE03AwPlA+CH/qGWwomNTPlFgb3FoMH/dS/1l0RVpiwaJp3GgEEHpxSvx9J05TrzmR7wZBMFBXbuYkjH1mOaGNqN8RrZmD5QfXj6rW+DJn+QsfTrsOPpZSJFCqDBH4g+T30K2VE39EFBtbYodUbOkR68CUzDbMY10uAH5TGsAgR14D1WnqUadSaZflfAIniDaQekLO43B1KbnMcMroN+HRwHEXcelkFJv3WDaNFjTZz3vPUNbAkf5iVhar7+g/nxWh33rTWpsOrKd+7iSe35VmS6/ogO2RTz4ig39VWkDOhGdsr6Fay88jHrJXz1smrlxFF3J7D7GV9E06gc0OGjgCD3CDIfaG7wtllrbZjTpdmlxeY9o9VxuqY4X/1XU/ta2mPAw9EaucajhyDAWD/AOnH2XK6rp/nVBCfMD1n6JjR8J+i8Hx7n5pBWFwUCR9VNTkg5dYUBcn0jYkGIP0QSNMjRMKXPKYXIHg3RGBf/aC34S0+zghWG3VH7OgGdNB8ZN/QIOpMqkNAI5fID/Qe6GxOHBB8o1EROg0jqLxzkpuDxHkbJ8sDXlA/ndOquEWdbX2JCDL7wYv7vjaFSIytaXD/AA5nNI7ZSuqYJubLlgggch5bLjm+t6tNxJMsMdg429irXHY7Ftw1LFtxD4JYC1oA1tY8fwlB1HaWBAIzNLhzZBc3iCCLhT1MP4tIDPOUeR5DSQeZjhz+SyX9fqU8MzFsc7EMOUvBaM7Wm0jIBMHhEqxbtAvptxNAOBd5nU3eXPwMA6O49UHKt8C777WDhlIcBHIBrYVE59113eXdintFprMY+hWECagID8o/DUbwAsA75wuVbS2XVw9RzKzCx3W4I5tP5h1CCTZbz41OGl8OmG6wLz6Lte5e2w+l4DvxMktnizWPRcy+znZ7nYnxQHZWAiRbzugWPMCTHIonaW+D31fEpBlItdGZg80gxmJ0n0QD7+bU8bG1rmGuyDo1lgB6yfVZwDkJ7I6vVc8mo90ueS5xgXJMkuPNBVsTMXMIBXsgkG1/infczaSLieqRv4p5GU99eR5rkEoEbhgQ69xMLxMgQACAAf3UbXR7lL4lv5pqg94gUZelLuaa0WPogc0z9VZ7OdPxPtHHtPqFWaDvEq0wrLW5DUcJJOn8ug6S3DMcwEWMNkaRb9pI7oZ+Ab5iSQBHHhyjhYx6ollDjPAWN+RMnU9TzsvMuNCLxe3efmewCDH727NLcjw4Fv4SOOY6HqDEcxCtt3cXhamz2YbE1SyXOMG1g/M3K6/Apd5qTXUXgvAtLQ6BLmmT1mPoFiKeUvb4k5LB2XWL/HRB2HZFKhSBp4bEUfDdcMPmyk65fNpN7q0bguTw8cxb63XB61NoLg24kwYiRwMcFb7B27iqB/snOLQfwukt/wBuyDslIOBMyOXsUza2xW12RVpMeOEi/pyWbwP2jOH/AFKQJ4lp/dEV/tVpAwaNUdRlI05TKAKlsWhhc7hLG5ahDfEqAPqtbNNpExGpi05VzYvgAdlst5t96VenlpgglzSZBFrzr3WICBzqp/f3UTtLfy6e86JhCBh0I5ppT8q85iCEheaSnsbzStp3QRlqfSpWnqE/KJSPxFg0aWQDVytBs+nmZPQd+vxOqz5V1sOv5cusG3SfnxQdApjKAAAL3iYlol0SbgcOfFJUqHTTl6X/AJznovLyCo23s4VgIs4EkHhfUFZShs8vJEgQSDqdDFl5eQHUcAxvCT/iv7BEVaka3Xl5BCas6WUL63AgJF5ADXaD8FGB1SryBcqR2i8vII8xSkWXl5AyF7KvLyDzm2lRgLy8gZUR+wjDnDmAfUER815eQf/Z"/>
          <p:cNvSpPr>
            <a:spLocks noChangeAspect="1" noChangeArrowheads="1"/>
          </p:cNvSpPr>
          <p:nvPr/>
        </p:nvSpPr>
        <p:spPr bwMode="auto">
          <a:xfrm>
            <a:off x="155575" y="-754063"/>
            <a:ext cx="1524000" cy="15811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74756" name="AutoShape 4" descr="data:image/jpeg;base64,/9j/4AAQSkZJRgABAQAAAQABAAD/2wCEAAkGBhQSERQTEhQVFRUWGBUXFxgUGBQVFxgUFxgVFBYXFhUXHCYeFxojGRQUHy8gJScpLCwsFx4xNTAqNSYsLCkBCQoKBQUFDQUFDSkYEhgpKSkpKSkpKSkpKSkpKSkpKSkpKSkpKSkpKSkpKSkpKSkpKSkpKSkpKSkpKSkpKSkpKf/AABEIAKYAoAMBIgACEQEDEQH/xAAcAAABBQEBAQAAAAAAAAAAAAAEAQIDBQYHAAj/xAA+EAABAwIDBgQDBwEGBwAAAAABAAIRAyEEEjEFBkFRYXETIoGRobHBBxQyQlLR8BUjJGKC4fEWJTNDcpKi/8QAFAEBAAAAAAAAAAAAAAAAAAAAAP/EABQRAQAAAAAAAAAAAAAAAAAAAAD/2gAMAwEAAhEDEQA/ANHTdYdh8gn5wVDQHlHYKWkIBQIXTqmylL0jn8kDXO6JraiUlNbqgeXppcnwlpMug8KYUlJl0mqfTtKAqiwaJmIpIHFbcpUTFR4a7g0eZx/yjQd0NV3kadKVVw5gN+pQGFycwgqqO8tHjmb/AOQH0VjhXB4DmEOHMEICSyEobKbxU1F0FAtKinPpQnscmVnSgiexDVQiCVE5yAenU8qUBCteiXOsgQheamsUrDCCIpgF1KXXToQOpsspaDI1QwfCKpO4oI80E8lnd7d4zh2htMjxX8T+Vv6o58lonm65FvHjjVxVVx/UQOgbYD4IB3Yh5JcSSTck6nnKttnbTLCPwd3Tb2QmzNmOq/hk6aBbnYv2YOfBqk02nUAguPpEBBmMZVztdBaeuk35kaqXdnadXDOPlJpu/KdJn8p4HVdXwO4GEogRTzHnUOb2BsFPtDY1J1N1PI0NcCIAFuoPC90FDhcSKrGvYZa4SD+6lZKzW7dV1GvUwjpIlzmHkRGYduPqtOCgPps8sqGoIU1N3lTapQCEqGoNUSaUobEiLIB6LE9Owp8qV1OboG5bpC5KQoigcGpCUuZNKBC5EUnxZRUaUqd9GECubdcj29gS3F1WnUvcfRxzA+xXWgud74UCMW94H6AY5Bov0QaTcoNY1ogTx7roeDrWAJjquXYGoaNJlRl7D6RPS6sXb3V2+U1MKybAeao4nkGt4oOnPOl0LjsSxrSXOAF9Ss3sLaNSuHsqEB7RaAQNLGDfjoqDHbMfUcXeE2rVkAeNUeBE6hrbR0QEfdv+Yue27HUTUa4REkim6/HQFX9KjIUOEwLmU5e1niRH9nIbEiwnhorCg4hoQI1sJsJ7jdLSbKCOkzzIfGUIMoymzLKGxVSZ6IK2joFLUrcEO2YHYfIJ1U2k2jUmyBC5ObYIWhjqbnZRUYTwAcCfaUS/WEDXFMzqV3IqF7ggkoVYRAqDUqvc5P8AFsgnqYloEuIaOZIAn1VTtbDU6xaAWl0tcIIIdlbUa5pg6+ZpAOuVYzfDHmpiKjOFIAAcJMEkjmZVBgdpPovD6Zyub0B+CDe7JxrQ4U6kFhMduBWl2dsRjfK1lMCSQ5us8+hXLsFtVz3lzjLs2Y6CZMmwXR9jbRBZmHAD3QWXieFiWRxI69we6uq2GYXua7uOFisVt3DPrEPpVTTeNYEh15Fhe2iP2XXfTpE1qhc/i5wy6TAAPC5QaAu84aNADb2UhB0AKpv6qWt8eA9rG5niYlmYNsRxkhBO+1WlTMOw9QHUQ5hDhzabSg07cE8nS3WymFB1MXHqLqt2dvlTxDIomKh1a6MwBuCIMFWbdoiA0kExfiPX/RAPVqfFAYs2R9XDSZYRNjHD3KrMcHsBLmEDnFvdAM14gE2AaPaLrDbxbw+MSGvLWD8LRF44vNxJ5QVc72bVNOnTpsIl4lx18rQ0RHUn4LDYio43gewA1QR1a0EECIuNLHmC0BTVNsPqlrXEgAGS2zieYPA2VdVd2Cia+/8AOaDTf8ZVqdPIxxedA+rlcW6WBAE9zKhp7y4iYdXcSdSMsNnQNtrxVAXTy1PtxSB1p6yg2zN63sZDvNJs6oR5RzJEZlWYjeys95yvLWgyMkAuAEX7n4LN4nEFwEkkcF7DCTA4/KL+10Bm0sc6o5z6hzOcRJgCwADRbXjdVlQclLWOZ3S0dAOCLYQBcn0gD1KCtpVi0hw4La7vbVtBmHiOzptPLusm7CQZFxy91osDsV7sC2s1rwAHy8A5YDz+I6Dug0NLCVGuhjDWB4Oqvp+pOhCs6GyKky+nh6YH6XPqv7F77R2XP8PvXVpQ3MHAfqBkeq227exNoYypTdWa6hh5lznDI57R+VrXea+kxEIId4dq+FhKuX/vuFFltWUjnrPHTNkaOoKxzMUXeVxlp4RI79EbvvtgYjFuNOBRpf2VFrbNFNh1A6uk+yqMLOb3Pw/dAdRr+G6GE+W0jW2l1b4Pe6s08HDjmufdUj8rW5jqbISpiukIOj4Hflv5n+GTbmPhorf+q1XC1QlpE2Igj0XIACRJWj3M2m4F1Bx8rgSzo4C4B6hBHtxzfEYZN235ggDn0VRiHNOhPdwBV3tugXOYABcAuJNhpbrxuqavh4nj8kATmcbHshqtP+eqLc08L9rr1GlNuBt2ugDd80vDsrT+gudGV7fUEJrt264MBrXEcA4T8YCCpeZU+GdDSeJsOg4/slxmz6lO9Sm5omASCBPLNonuAyiOQ9yEEBn0TgkaFbbs7DOLxNOgCGh5Jc7kxol0czAsgs90t03Ysh1SWUA7IXN/E5/BrZ5GJPoidr7OrUtlYZpeWsD6k0xo453nM4/mghsDS8rf0NmNwj/CpiKTsoAN4dpM85uqD7VK7WU8PQBEkvdA/RIu4dXadigwOB2bUxFVlCmJe8xoTA4utwAv7LquK2nV2dsqpTq1TVfldSw7zOfK6GgVD/hBeWnkLrIfZpXazF1yYk4eqW85YWvgd7I/7V8ZDsPhQbU2Auji4NDG+3nPqg53Gg5IzBCSZ7nsNVBVsLqNtQwQPzG/aLBA/F1sxMacPRC6GeCnqiDHL9lEb9UDs0j6q13VqgYugSJHiMBnTzHL9VVMZxR2yqgZWpONgKlIz2eCg0+0NgvJzZ33gxaBYWAOgVr9n2yqHjObXY2o8AOYXglsaO8htIsfZGVGS1pA0AjmJgDuZsqyq57HtqU2nMwhwi8iYc0jqJHchB2vBUmBvlawAcg0D4BZjfDdrCYqk/wxR+8NaXMNMsz5m3AIaZIJELJN247GudmJyAkNp/laA4gZm8XHiSjfujQIgT6COOo0QYelSteR/LSrvC0OmvfSJFu0e6JoYWlSbmqO83mu6JkSbehEICptnUUhP84cuPsEBW36bRgMQJsWAR1D2ALm9SJcOq3O3pOCqExd1MepIcfgPgsFWHmN+XxlA2V0PdHZQw9HB4xw8zsUyTyo1GvoNHbM4H2XOSOq7pidh/3P7sLFtBjGxwqsaHNI6+I0FBe4/Cip5SNY91xDe7aZr4x7iZDIpNPSn5Z9SCfVdkr7XAwhxOkUPF/zFmaP/ay4CX2km/1lBebrn++YcN1fUawxrDrH0i/op969qCri8TXcfLncGwPMQ05QBOgtr1VFgtpOovFVji1zc2Uj8sgtkdYcVW18QXuLjPGPggKr18xJiOg5JcOZIQLavBFYV8egKCTLckyR9UpjsOkKA1Cm+JogIzgcz3hOovlw4AEH2KCnkUXghL2N4ucwe7kHU/vbmtE03AwPlA+CH/qGWwomNTPlFgb3FoMH/dS/1l0RVpiwaJp3GgEEHpxSvx9J05TrzmR7wZBMFBXbuYkjH1mOaGNqN8RrZmD5QfXj6rW+DJn+QsfTrsOPpZSJFCqDBH4g+T30K2VE39EFBtbYodUbOkR68CUzDbMY10uAH5TGsAgR14D1WnqUadSaZflfAIniDaQekLO43B1KbnMcMroN+HRwHEXcelkFJv3WDaNFjTZz3vPUNbAkf5iVhar7+g/nxWh33rTWpsOrKd+7iSe35VmS6/ogO2RTz4ig39VWkDOhGdsr6Fay88jHrJXz1smrlxFF3J7D7GV9E06gc0OGjgCD3CDIfaG7wtllrbZjTpdmlxeY9o9VxuqY4X/1XU/ta2mPAw9EaucajhyDAWD/AOnH2XK6rp/nVBCfMD1n6JjR8J+i8Hx7n5pBWFwUCR9VNTkg5dYUBcn0jYkGIP0QSNMjRMKXPKYXIHg3RGBf/aC34S0+zghWG3VH7OgGdNB8ZN/QIOpMqkNAI5fID/Qe6GxOHBB8o1EROg0jqLxzkpuDxHkbJ8sDXlA/ndOquEWdbX2JCDL7wYv7vjaFSIytaXD/AA5nNI7ZSuqYJubLlgggch5bLjm+t6tNxJMsMdg429irXHY7Ftw1LFtxD4JYC1oA1tY8fwlB1HaWBAIzNLhzZBc3iCCLhT1MP4tIDPOUeR5DSQeZjhz+SyX9fqU8MzFsc7EMOUvBaM7Wm0jIBMHhEqxbtAvptxNAOBd5nU3eXPwMA6O49UHKt8C777WDhlIcBHIBrYVE59113eXdintFprMY+hWECagID8o/DUbwAsA75wuVbS2XVw9RzKzCx3W4I5tP5h1CCTZbz41OGl8OmG6wLz6Lte5e2w+l4DvxMktnizWPRcy+znZ7nYnxQHZWAiRbzugWPMCTHIonaW+D31fEpBlItdGZg80gxmJ0n0QD7+bU8bG1rmGuyDo1lgB6yfVZwDkJ7I6vVc8mo90ueS5xgXJMkuPNBVsTMXMIBXsgkG1/infczaSLieqRv4p5GU99eR5rkEoEbhgQ69xMLxMgQACAAf3UbXR7lL4lv5pqg94gUZelLuaa0WPogc0z9VZ7OdPxPtHHtPqFWaDvEq0wrLW5DUcJJOn8ug6S3DMcwEWMNkaRb9pI7oZ+Ab5iSQBHHhyjhYx6ollDjPAWN+RMnU9TzsvMuNCLxe3efmewCDH727NLcjw4Fv4SOOY6HqDEcxCtt3cXhamz2YbE1SyXOMG1g/M3K6/Apd5qTXUXgvAtLQ6BLmmT1mPoFiKeUvb4k5LB2XWL/HRB2HZFKhSBp4bEUfDdcMPmyk65fNpN7q0bguTw8cxb63XB61NoLg24kwYiRwMcFb7B27iqB/snOLQfwukt/wBuyDslIOBMyOXsUza2xW12RVpMeOEi/pyWbwP2jOH/AFKQJ4lp/dEV/tVpAwaNUdRlI05TKAKlsWhhc7hLG5ahDfEqAPqtbNNpExGpi05VzYvgAdlst5t96VenlpgglzSZBFrzr3WICBzqp/f3UTtLfy6e86JhCBh0I5ppT8q85iCEheaSnsbzStp3QRlqfSpWnqE/KJSPxFg0aWQDVytBs+nmZPQd+vxOqz5V1sOv5cusG3SfnxQdApjKAAAL3iYlol0SbgcOfFJUqHTTl6X/AJznovLyCo23s4VgIs4EkHhfUFZShs8vJEgQSDqdDFl5eQHUcAxvCT/iv7BEVaka3Xl5BCas6WUL63AgJF5ADXaD8FGB1SryBcqR2i8vII8xSkWXl5AyF7KvLyDzm2lRgLy8gZUR+wjDnDmAfUER815eQf/Z"/>
          <p:cNvSpPr>
            <a:spLocks noChangeAspect="1" noChangeArrowheads="1"/>
          </p:cNvSpPr>
          <p:nvPr/>
        </p:nvSpPr>
        <p:spPr bwMode="auto">
          <a:xfrm>
            <a:off x="155575" y="-754063"/>
            <a:ext cx="1524000" cy="15811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74758" name="AutoShape 6" descr="data:image/jpeg;base64,/9j/4AAQSkZJRgABAQAAAQABAAD/2wCEAAkGBhQSERQTEhQVFRUWGBUXFxgUGBQVFxgUFxgVFBYXFhUXHCYeFxojGRQUHy8gJScpLCwsFx4xNTAqNSYsLCkBCQoKBQUFDQUFDSkYEhgpKSkpKSkpKSkpKSkpKSkpKSkpKSkpKSkpKSkpKSkpKSkpKSkpKSkpKSkpKSkpKSkpKf/AABEIAKYAoAMBIgACEQEDEQH/xAAcAAABBQEBAQAAAAAAAAAAAAAEAQIDBQYHAAj/xAA+EAABAwIDBgQDBwEGBwAAAAABAAIRAyEEEjEFBkFRYXETIoGRobHBBxQyQlLR8BUjJGKC4fEWJTNDcpKi/8QAFAEBAAAAAAAAAAAAAAAAAAAAAP/EABQRAQAAAAAAAAAAAAAAAAAAAAD/2gAMAwEAAhEDEQA/ANHTdYdh8gn5wVDQHlHYKWkIBQIXTqmylL0jn8kDXO6JraiUlNbqgeXppcnwlpMug8KYUlJl0mqfTtKAqiwaJmIpIHFbcpUTFR4a7g0eZx/yjQd0NV3kadKVVw5gN+pQGFycwgqqO8tHjmb/AOQH0VjhXB4DmEOHMEICSyEobKbxU1F0FAtKinPpQnscmVnSgiexDVQiCVE5yAenU8qUBCteiXOsgQheamsUrDCCIpgF1KXXToQOpsspaDI1QwfCKpO4oI80E8lnd7d4zh2htMjxX8T+Vv6o58lonm65FvHjjVxVVx/UQOgbYD4IB3Yh5JcSSTck6nnKttnbTLCPwd3Tb2QmzNmOq/hk6aBbnYv2YOfBqk02nUAguPpEBBmMZVztdBaeuk35kaqXdnadXDOPlJpu/KdJn8p4HVdXwO4GEogRTzHnUOb2BsFPtDY1J1N1PI0NcCIAFuoPC90FDhcSKrGvYZa4SD+6lZKzW7dV1GvUwjpIlzmHkRGYduPqtOCgPps8sqGoIU1N3lTapQCEqGoNUSaUobEiLIB6LE9Owp8qV1OboG5bpC5KQoigcGpCUuZNKBC5EUnxZRUaUqd9GECubdcj29gS3F1WnUvcfRxzA+xXWgud74UCMW94H6AY5Bov0QaTcoNY1ogTx7roeDrWAJjquXYGoaNJlRl7D6RPS6sXb3V2+U1MKybAeao4nkGt4oOnPOl0LjsSxrSXOAF9Ss3sLaNSuHsqEB7RaAQNLGDfjoqDHbMfUcXeE2rVkAeNUeBE6hrbR0QEfdv+Yue27HUTUa4REkim6/HQFX9KjIUOEwLmU5e1niRH9nIbEiwnhorCg4hoQI1sJsJ7jdLSbKCOkzzIfGUIMoymzLKGxVSZ6IK2joFLUrcEO2YHYfIJ1U2k2jUmyBC5ObYIWhjqbnZRUYTwAcCfaUS/WEDXFMzqV3IqF7ggkoVYRAqDUqvc5P8AFsgnqYloEuIaOZIAn1VTtbDU6xaAWl0tcIIIdlbUa5pg6+ZpAOuVYzfDHmpiKjOFIAAcJMEkjmZVBgdpPovD6Zyub0B+CDe7JxrQ4U6kFhMduBWl2dsRjfK1lMCSQ5us8+hXLsFtVz3lzjLs2Y6CZMmwXR9jbRBZmHAD3QWXieFiWRxI69we6uq2GYXua7uOFisVt3DPrEPpVTTeNYEh15Fhe2iP2XXfTpE1qhc/i5wy6TAAPC5QaAu84aNADb2UhB0AKpv6qWt8eA9rG5niYlmYNsRxkhBO+1WlTMOw9QHUQ5hDhzabSg07cE8nS3WymFB1MXHqLqt2dvlTxDIomKh1a6MwBuCIMFWbdoiA0kExfiPX/RAPVqfFAYs2R9XDSZYRNjHD3KrMcHsBLmEDnFvdAM14gE2AaPaLrDbxbw+MSGvLWD8LRF44vNxJ5QVc72bVNOnTpsIl4lx18rQ0RHUn4LDYio43gewA1QR1a0EECIuNLHmC0BTVNsPqlrXEgAGS2zieYPA2VdVd2Cia+/8AOaDTf8ZVqdPIxxedA+rlcW6WBAE9zKhp7y4iYdXcSdSMsNnQNtrxVAXTy1PtxSB1p6yg2zN63sZDvNJs6oR5RzJEZlWYjeys95yvLWgyMkAuAEX7n4LN4nEFwEkkcF7DCTA4/KL+10Bm0sc6o5z6hzOcRJgCwADRbXjdVlQclLWOZ3S0dAOCLYQBcn0gD1KCtpVi0hw4La7vbVtBmHiOzptPLusm7CQZFxy91osDsV7sC2s1rwAHy8A5YDz+I6Dug0NLCVGuhjDWB4Oqvp+pOhCs6GyKky+nh6YH6XPqv7F77R2XP8PvXVpQ3MHAfqBkeq227exNoYypTdWa6hh5lznDI57R+VrXea+kxEIId4dq+FhKuX/vuFFltWUjnrPHTNkaOoKxzMUXeVxlp4RI79EbvvtgYjFuNOBRpf2VFrbNFNh1A6uk+yqMLOb3Pw/dAdRr+G6GE+W0jW2l1b4Pe6s08HDjmufdUj8rW5jqbISpiukIOj4Hflv5n+GTbmPhorf+q1XC1QlpE2Igj0XIACRJWj3M2m4F1Bx8rgSzo4C4B6hBHtxzfEYZN235ggDn0VRiHNOhPdwBV3tugXOYABcAuJNhpbrxuqavh4nj8kATmcbHshqtP+eqLc08L9rr1GlNuBt2ugDd80vDsrT+gudGV7fUEJrt264MBrXEcA4T8YCCpeZU+GdDSeJsOg4/slxmz6lO9Sm5omASCBPLNonuAyiOQ9yEEBn0TgkaFbbs7DOLxNOgCGh5Jc7kxol0czAsgs90t03Ysh1SWUA7IXN/E5/BrZ5GJPoidr7OrUtlYZpeWsD6k0xo453nM4/mghsDS8rf0NmNwj/CpiKTsoAN4dpM85uqD7VK7WU8PQBEkvdA/RIu4dXadigwOB2bUxFVlCmJe8xoTA4utwAv7LquK2nV2dsqpTq1TVfldSw7zOfK6GgVD/hBeWnkLrIfZpXazF1yYk4eqW85YWvgd7I/7V8ZDsPhQbU2Auji4NDG+3nPqg53Gg5IzBCSZ7nsNVBVsLqNtQwQPzG/aLBA/F1sxMacPRC6GeCnqiDHL9lEb9UDs0j6q13VqgYugSJHiMBnTzHL9VVMZxR2yqgZWpONgKlIz2eCg0+0NgvJzZ33gxaBYWAOgVr9n2yqHjObXY2o8AOYXglsaO8htIsfZGVGS1pA0AjmJgDuZsqyq57HtqU2nMwhwi8iYc0jqJHchB2vBUmBvlawAcg0D4BZjfDdrCYqk/wxR+8NaXMNMsz5m3AIaZIJELJN247GudmJyAkNp/laA4gZm8XHiSjfujQIgT6COOo0QYelSteR/LSrvC0OmvfSJFu0e6JoYWlSbmqO83mu6JkSbehEICptnUUhP84cuPsEBW36bRgMQJsWAR1D2ALm9SJcOq3O3pOCqExd1MepIcfgPgsFWHmN+XxlA2V0PdHZQw9HB4xw8zsUyTyo1GvoNHbM4H2XOSOq7pidh/3P7sLFtBjGxwqsaHNI6+I0FBe4/Cip5SNY91xDe7aZr4x7iZDIpNPSn5Z9SCfVdkr7XAwhxOkUPF/zFmaP/ay4CX2km/1lBebrn++YcN1fUawxrDrH0i/op969qCri8TXcfLncGwPMQ05QBOgtr1VFgtpOovFVji1zc2Uj8sgtkdYcVW18QXuLjPGPggKr18xJiOg5JcOZIQLavBFYV8egKCTLckyR9UpjsOkKA1Cm+JogIzgcz3hOovlw4AEH2KCnkUXghL2N4ucwe7kHU/vbmtE03AwPlA+CH/qGWwomNTPlFgb3FoMH/dS/1l0RVpiwaJp3GgEEHpxSvx9J05TrzmR7wZBMFBXbuYkjH1mOaGNqN8RrZmD5QfXj6rW+DJn+QsfTrsOPpZSJFCqDBH4g+T30K2VE39EFBtbYodUbOkR68CUzDbMY10uAH5TGsAgR14D1WnqUadSaZflfAIniDaQekLO43B1KbnMcMroN+HRwHEXcelkFJv3WDaNFjTZz3vPUNbAkf5iVhar7+g/nxWh33rTWpsOrKd+7iSe35VmS6/ogO2RTz4ig39VWkDOhGdsr6Fay88jHrJXz1smrlxFF3J7D7GV9E06gc0OGjgCD3CDIfaG7wtllrbZjTpdmlxeY9o9VxuqY4X/1XU/ta2mPAw9EaucajhyDAWD/AOnH2XK6rp/nVBCfMD1n6JjR8J+i8Hx7n5pBWFwUCR9VNTkg5dYUBcn0jYkGIP0QSNMjRMKXPKYXIHg3RGBf/aC34S0+zghWG3VH7OgGdNB8ZN/QIOpMqkNAI5fID/Qe6GxOHBB8o1EROg0jqLxzkpuDxHkbJ8sDXlA/ndOquEWdbX2JCDL7wYv7vjaFSIytaXD/AA5nNI7ZSuqYJubLlgggch5bLjm+t6tNxJMsMdg429irXHY7Ftw1LFtxD4JYC1oA1tY8fwlB1HaWBAIzNLhzZBc3iCCLhT1MP4tIDPOUeR5DSQeZjhz+SyX9fqU8MzFsc7EMOUvBaM7Wm0jIBMHhEqxbtAvptxNAOBd5nU3eXPwMA6O49UHKt8C777WDhlIcBHIBrYVE59113eXdintFprMY+hWECagID8o/DUbwAsA75wuVbS2XVw9RzKzCx3W4I5tP5h1CCTZbz41OGl8OmG6wLz6Lte5e2w+l4DvxMktnizWPRcy+znZ7nYnxQHZWAiRbzugWPMCTHIonaW+D31fEpBlItdGZg80gxmJ0n0QD7+bU8bG1rmGuyDo1lgB6yfVZwDkJ7I6vVc8mo90ueS5xgXJMkuPNBVsTMXMIBXsgkG1/infczaSLieqRv4p5GU99eR5rkEoEbhgQ69xMLxMgQACAAf3UbXR7lL4lv5pqg94gUZelLuaa0WPogc0z9VZ7OdPxPtHHtPqFWaDvEq0wrLW5DUcJJOn8ug6S3DMcwEWMNkaRb9pI7oZ+Ab5iSQBHHhyjhYx6ollDjPAWN+RMnU9TzsvMuNCLxe3efmewCDH727NLcjw4Fv4SOOY6HqDEcxCtt3cXhamz2YbE1SyXOMG1g/M3K6/Apd5qTXUXgvAtLQ6BLmmT1mPoFiKeUvb4k5LB2XWL/HRB2HZFKhSBp4bEUfDdcMPmyk65fNpN7q0bguTw8cxb63XB61NoLg24kwYiRwMcFb7B27iqB/snOLQfwukt/wBuyDslIOBMyOXsUza2xW12RVpMeOEi/pyWbwP2jOH/AFKQJ4lp/dEV/tVpAwaNUdRlI05TKAKlsWhhc7hLG5ahDfEqAPqtbNNpExGpi05VzYvgAdlst5t96VenlpgglzSZBFrzr3WICBzqp/f3UTtLfy6e86JhCBh0I5ppT8q85iCEheaSnsbzStp3QRlqfSpWnqE/KJSPxFg0aWQDVytBs+nmZPQd+vxOqz5V1sOv5cusG3SfnxQdApjKAAAL3iYlol0SbgcOfFJUqHTTl6X/AJznovLyCo23s4VgIs4EkHhfUFZShs8vJEgQSDqdDFl5eQHUcAxvCT/iv7BEVaka3Xl5BCas6WUL63AgJF5ADXaD8FGB1SryBcqR2i8vII8xSkWXl5AyF7KvLyDzm2lRgLy8gZUR+wjDnDmAfUER815eQf/Z"/>
          <p:cNvSpPr>
            <a:spLocks noChangeAspect="1" noChangeArrowheads="1"/>
          </p:cNvSpPr>
          <p:nvPr/>
        </p:nvSpPr>
        <p:spPr bwMode="auto">
          <a:xfrm>
            <a:off x="155575" y="-754063"/>
            <a:ext cx="1524000" cy="15811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74760" name="AutoShape 8" descr="data:image/jpeg;base64,/9j/4AAQSkZJRgABAQAAAQABAAD/2wCEAAkGBhQSERQTEhQVFRUWGBUXFxgUGBQVFxgUFxgVFBYXFhUXHCYeFxojGRQUHy8gJScpLCwsFx4xNTAqNSYsLCkBCQoKBQUFDQUFDSkYEhgpKSkpKSkpKSkpKSkpKSkpKSkpKSkpKSkpKSkpKSkpKSkpKSkpKSkpKSkpKSkpKSkpKf/AABEIAKYAoAMBIgACEQEDEQH/xAAcAAABBQEBAQAAAAAAAAAAAAAEAQIDBQYHAAj/xAA+EAABAwIDBgQDBwEGBwAAAAABAAIRAyEEEjEFBkFRYXETIoGRobHBBxQyQlLR8BUjJGKC4fEWJTNDcpKi/8QAFAEBAAAAAAAAAAAAAAAAAAAAAP/EABQRAQAAAAAAAAAAAAAAAAAAAAD/2gAMAwEAAhEDEQA/ANHTdYdh8gn5wVDQHlHYKWkIBQIXTqmylL0jn8kDXO6JraiUlNbqgeXppcnwlpMug8KYUlJl0mqfTtKAqiwaJmIpIHFbcpUTFR4a7g0eZx/yjQd0NV3kadKVVw5gN+pQGFycwgqqO8tHjmb/AOQH0VjhXB4DmEOHMEICSyEobKbxU1F0FAtKinPpQnscmVnSgiexDVQiCVE5yAenU8qUBCteiXOsgQheamsUrDCCIpgF1KXXToQOpsspaDI1QwfCKpO4oI80E8lnd7d4zh2htMjxX8T+Vv6o58lonm65FvHjjVxVVx/UQOgbYD4IB3Yh5JcSSTck6nnKttnbTLCPwd3Tb2QmzNmOq/hk6aBbnYv2YOfBqk02nUAguPpEBBmMZVztdBaeuk35kaqXdnadXDOPlJpu/KdJn8p4HVdXwO4GEogRTzHnUOb2BsFPtDY1J1N1PI0NcCIAFuoPC90FDhcSKrGvYZa4SD+6lZKzW7dV1GvUwjpIlzmHkRGYduPqtOCgPps8sqGoIU1N3lTapQCEqGoNUSaUobEiLIB6LE9Owp8qV1OboG5bpC5KQoigcGpCUuZNKBC5EUnxZRUaUqd9GECubdcj29gS3F1WnUvcfRxzA+xXWgud74UCMW94H6AY5Bov0QaTcoNY1ogTx7roeDrWAJjquXYGoaNJlRl7D6RPS6sXb3V2+U1MKybAeao4nkGt4oOnPOl0LjsSxrSXOAF9Ss3sLaNSuHsqEB7RaAQNLGDfjoqDHbMfUcXeE2rVkAeNUeBE6hrbR0QEfdv+Yue27HUTUa4REkim6/HQFX9KjIUOEwLmU5e1niRH9nIbEiwnhorCg4hoQI1sJsJ7jdLSbKCOkzzIfGUIMoymzLKGxVSZ6IK2joFLUrcEO2YHYfIJ1U2k2jUmyBC5ObYIWhjqbnZRUYTwAcCfaUS/WEDXFMzqV3IqF7ggkoVYRAqDUqvc5P8AFsgnqYloEuIaOZIAn1VTtbDU6xaAWl0tcIIIdlbUa5pg6+ZpAOuVYzfDHmpiKjOFIAAcJMEkjmZVBgdpPovD6Zyub0B+CDe7JxrQ4U6kFhMduBWl2dsRjfK1lMCSQ5us8+hXLsFtVz3lzjLs2Y6CZMmwXR9jbRBZmHAD3QWXieFiWRxI69we6uq2GYXua7uOFisVt3DPrEPpVTTeNYEh15Fhe2iP2XXfTpE1qhc/i5wy6TAAPC5QaAu84aNADb2UhB0AKpv6qWt8eA9rG5niYlmYNsRxkhBO+1WlTMOw9QHUQ5hDhzabSg07cE8nS3WymFB1MXHqLqt2dvlTxDIomKh1a6MwBuCIMFWbdoiA0kExfiPX/RAPVqfFAYs2R9XDSZYRNjHD3KrMcHsBLmEDnFvdAM14gE2AaPaLrDbxbw+MSGvLWD8LRF44vNxJ5QVc72bVNOnTpsIl4lx18rQ0RHUn4LDYio43gewA1QR1a0EECIuNLHmC0BTVNsPqlrXEgAGS2zieYPA2VdVd2Cia+/8AOaDTf8ZVqdPIxxedA+rlcW6WBAE9zKhp7y4iYdXcSdSMsNnQNtrxVAXTy1PtxSB1p6yg2zN63sZDvNJs6oR5RzJEZlWYjeys95yvLWgyMkAuAEX7n4LN4nEFwEkkcF7DCTA4/KL+10Bm0sc6o5z6hzOcRJgCwADRbXjdVlQclLWOZ3S0dAOCLYQBcn0gD1KCtpVi0hw4La7vbVtBmHiOzptPLusm7CQZFxy91osDsV7sC2s1rwAHy8A5YDz+I6Dug0NLCVGuhjDWB4Oqvp+pOhCs6GyKky+nh6YH6XPqv7F77R2XP8PvXVpQ3MHAfqBkeq227exNoYypTdWa6hh5lznDI57R+VrXea+kxEIId4dq+FhKuX/vuFFltWUjnrPHTNkaOoKxzMUXeVxlp4RI79EbvvtgYjFuNOBRpf2VFrbNFNh1A6uk+yqMLOb3Pw/dAdRr+G6GE+W0jW2l1b4Pe6s08HDjmufdUj8rW5jqbISpiukIOj4Hflv5n+GTbmPhorf+q1XC1QlpE2Igj0XIACRJWj3M2m4F1Bx8rgSzo4C4B6hBHtxzfEYZN235ggDn0VRiHNOhPdwBV3tugXOYABcAuJNhpbrxuqavh4nj8kATmcbHshqtP+eqLc08L9rr1GlNuBt2ugDd80vDsrT+gudGV7fUEJrt264MBrXEcA4T8YCCpeZU+GdDSeJsOg4/slxmz6lO9Sm5omASCBPLNonuAyiOQ9yEEBn0TgkaFbbs7DOLxNOgCGh5Jc7kxol0czAsgs90t03Ysh1SWUA7IXN/E5/BrZ5GJPoidr7OrUtlYZpeWsD6k0xo453nM4/mghsDS8rf0NmNwj/CpiKTsoAN4dpM85uqD7VK7WU8PQBEkvdA/RIu4dXadigwOB2bUxFVlCmJe8xoTA4utwAv7LquK2nV2dsqpTq1TVfldSw7zOfK6GgVD/hBeWnkLrIfZpXazF1yYk4eqW85YWvgd7I/7V8ZDsPhQbU2Auji4NDG+3nPqg53Gg5IzBCSZ7nsNVBVsLqNtQwQPzG/aLBA/F1sxMacPRC6GeCnqiDHL9lEb9UDs0j6q13VqgYugSJHiMBnTzHL9VVMZxR2yqgZWpONgKlIz2eCg0+0NgvJzZ33gxaBYWAOgVr9n2yqHjObXY2o8AOYXglsaO8htIsfZGVGS1pA0AjmJgDuZsqyq57HtqU2nMwhwi8iYc0jqJHchB2vBUmBvlawAcg0D4BZjfDdrCYqk/wxR+8NaXMNMsz5m3AIaZIJELJN247GudmJyAkNp/laA4gZm8XHiSjfujQIgT6COOo0QYelSteR/LSrvC0OmvfSJFu0e6JoYWlSbmqO83mu6JkSbehEICptnUUhP84cuPsEBW36bRgMQJsWAR1D2ALm9SJcOq3O3pOCqExd1MepIcfgPgsFWHmN+XxlA2V0PdHZQw9HB4xw8zsUyTyo1GvoNHbM4H2XOSOq7pidh/3P7sLFtBjGxwqsaHNI6+I0FBe4/Cip5SNY91xDe7aZr4x7iZDIpNPSn5Z9SCfVdkr7XAwhxOkUPF/zFmaP/ay4CX2km/1lBebrn++YcN1fUawxrDrH0i/op969qCri8TXcfLncGwPMQ05QBOgtr1VFgtpOovFVji1zc2Uj8sgtkdYcVW18QXuLjPGPggKr18xJiOg5JcOZIQLavBFYV8egKCTLckyR9UpjsOkKA1Cm+JogIzgcz3hOovlw4AEH2KCnkUXghL2N4ucwe7kHU/vbmtE03AwPlA+CH/qGWwomNTPlFgb3FoMH/dS/1l0RVpiwaJp3GgEEHpxSvx9J05TrzmR7wZBMFBXbuYkjH1mOaGNqN8RrZmD5QfXj6rW+DJn+QsfTrsOPpZSJFCqDBH4g+T30K2VE39EFBtbYodUbOkR68CUzDbMY10uAH5TGsAgR14D1WnqUadSaZflfAIniDaQekLO43B1KbnMcMroN+HRwHEXcelkFJv3WDaNFjTZz3vPUNbAkf5iVhar7+g/nxWh33rTWpsOrKd+7iSe35VmS6/ogO2RTz4ig39VWkDOhGdsr6Fay88jHrJXz1smrlxFF3J7D7GV9E06gc0OGjgCD3CDIfaG7wtllrbZjTpdmlxeY9o9VxuqY4X/1XU/ta2mPAw9EaucajhyDAWD/AOnH2XK6rp/nVBCfMD1n6JjR8J+i8Hx7n5pBWFwUCR9VNTkg5dYUBcn0jYkGIP0QSNMjRMKXPKYXIHg3RGBf/aC34S0+zghWG3VH7OgGdNB8ZN/QIOpMqkNAI5fID/Qe6GxOHBB8o1EROg0jqLxzkpuDxHkbJ8sDXlA/ndOquEWdbX2JCDL7wYv7vjaFSIytaXD/AA5nNI7ZSuqYJubLlgggch5bLjm+t6tNxJMsMdg429irXHY7Ftw1LFtxD4JYC1oA1tY8fwlB1HaWBAIzNLhzZBc3iCCLhT1MP4tIDPOUeR5DSQeZjhz+SyX9fqU8MzFsc7EMOUvBaM7Wm0jIBMHhEqxbtAvptxNAOBd5nU3eXPwMA6O49UHKt8C777WDhlIcBHIBrYVE59113eXdintFprMY+hWECagID8o/DUbwAsA75wuVbS2XVw9RzKzCx3W4I5tP5h1CCTZbz41OGl8OmG6wLz6Lte5e2w+l4DvxMktnizWPRcy+znZ7nYnxQHZWAiRbzugWPMCTHIonaW+D31fEpBlItdGZg80gxmJ0n0QD7+bU8bG1rmGuyDo1lgB6yfVZwDkJ7I6vVc8mo90ueS5xgXJMkuPNBVsTMXMIBXsgkG1/infczaSLieqRv4p5GU99eR5rkEoEbhgQ69xMLxMgQACAAf3UbXR7lL4lv5pqg94gUZelLuaa0WPogc0z9VZ7OdPxPtHHtPqFWaDvEq0wrLW5DUcJJOn8ug6S3DMcwEWMNkaRb9pI7oZ+Ab5iSQBHHhyjhYx6ollDjPAWN+RMnU9TzsvMuNCLxe3efmewCDH727NLcjw4Fv4SOOY6HqDEcxCtt3cXhamz2YbE1SyXOMG1g/M3K6/Apd5qTXUXgvAtLQ6BLmmT1mPoFiKeUvb4k5LB2XWL/HRB2HZFKhSBp4bEUfDdcMPmyk65fNpN7q0bguTw8cxb63XB61NoLg24kwYiRwMcFb7B27iqB/snOLQfwukt/wBuyDslIOBMyOXsUza2xW12RVpMeOEi/pyWbwP2jOH/AFKQJ4lp/dEV/tVpAwaNUdRlI05TKAKlsWhhc7hLG5ahDfEqAPqtbNNpExGpi05VzYvgAdlst5t96VenlpgglzSZBFrzr3WICBzqp/f3UTtLfy6e86JhCBh0I5ppT8q85iCEheaSnsbzStp3QRlqfSpWnqE/KJSPxFg0aWQDVytBs+nmZPQd+vxOqz5V1sOv5cusG3SfnxQdApjKAAAL3iYlol0SbgcOfFJUqHTTl6X/AJznovLyCo23s4VgIs4EkHhfUFZShs8vJEgQSDqdDFl5eQHUcAxvCT/iv7BEVaka3Xl5BCas6WUL63AgJF5ADXaD8FGB1SryBcqR2i8vII8xSkWXl5AyF7KvLyDzm2lRgLy8gZUR+wjDnDmAfUER815eQf/Z"/>
          <p:cNvSpPr>
            <a:spLocks noChangeAspect="1" noChangeArrowheads="1"/>
          </p:cNvSpPr>
          <p:nvPr/>
        </p:nvSpPr>
        <p:spPr bwMode="auto">
          <a:xfrm>
            <a:off x="155575" y="-754063"/>
            <a:ext cx="1524000" cy="15811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1" name="TextBox 10"/>
          <p:cNvSpPr txBox="1"/>
          <p:nvPr/>
        </p:nvSpPr>
        <p:spPr>
          <a:xfrm>
            <a:off x="285720" y="1571612"/>
            <a:ext cx="8572560" cy="1554272"/>
          </a:xfrm>
          <a:prstGeom prst="rect">
            <a:avLst/>
          </a:prstGeom>
          <a:noFill/>
        </p:spPr>
        <p:txBody>
          <a:bodyPr wrap="square" rtlCol="0">
            <a:spAutoFit/>
          </a:bodyPr>
          <a:lstStyle/>
          <a:p>
            <a:r>
              <a:rPr lang="en-NZ" b="1" u="sng" dirty="0" smtClean="0">
                <a:solidFill>
                  <a:srgbClr val="C00000"/>
                </a:solidFill>
              </a:rPr>
              <a:t>Final Reflection</a:t>
            </a:r>
            <a:endParaRPr lang="en-US" dirty="0" smtClean="0">
              <a:solidFill>
                <a:srgbClr val="C00000"/>
              </a:solidFill>
            </a:endParaRPr>
          </a:p>
          <a:p>
            <a:pPr>
              <a:spcBef>
                <a:spcPts val="600"/>
              </a:spcBef>
            </a:pPr>
            <a:endParaRPr lang="en-US" dirty="0" smtClean="0"/>
          </a:p>
          <a:p>
            <a:endParaRPr lang="en-NZ" dirty="0" smtClean="0"/>
          </a:p>
          <a:p>
            <a:r>
              <a:rPr lang="en-NZ" dirty="0" smtClean="0"/>
              <a:t> </a:t>
            </a:r>
            <a:endParaRPr lang="en-US" dirty="0" smtClean="0"/>
          </a:p>
          <a:p>
            <a:endParaRPr lang="en-US" dirty="0"/>
          </a:p>
        </p:txBody>
      </p:sp>
      <p:sp>
        <p:nvSpPr>
          <p:cNvPr id="12" name="Rectangle 11"/>
          <p:cNvSpPr/>
          <p:nvPr/>
        </p:nvSpPr>
        <p:spPr>
          <a:xfrm>
            <a:off x="428596" y="2143116"/>
            <a:ext cx="8215370" cy="3143272"/>
          </a:xfrm>
          <a:prstGeom prst="rect">
            <a:avLst/>
          </a:prstGeom>
          <a:solidFill>
            <a:schemeClr val="bg2"/>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endParaRPr lang="en-US" b="1" dirty="0" smtClean="0">
              <a:solidFill>
                <a:schemeClr val="tx1"/>
              </a:solidFill>
            </a:endParaRPr>
          </a:p>
          <a:p>
            <a:pPr>
              <a:lnSpc>
                <a:spcPct val="150000"/>
              </a:lnSpc>
            </a:pPr>
            <a:r>
              <a:rPr lang="en-US" b="1" dirty="0" smtClean="0">
                <a:solidFill>
                  <a:srgbClr val="FF6730"/>
                </a:solidFill>
              </a:rPr>
              <a:t>(small groups)</a:t>
            </a:r>
          </a:p>
          <a:p>
            <a:pPr>
              <a:lnSpc>
                <a:spcPct val="150000"/>
              </a:lnSpc>
            </a:pPr>
            <a:r>
              <a:rPr lang="en-US" b="1" dirty="0" err="1" smtClean="0">
                <a:solidFill>
                  <a:schemeClr val="tx1"/>
                </a:solidFill>
              </a:rPr>
              <a:t>i</a:t>
            </a:r>
            <a:r>
              <a:rPr lang="en-US" b="1" dirty="0" smtClean="0">
                <a:solidFill>
                  <a:schemeClr val="tx1"/>
                </a:solidFill>
              </a:rPr>
              <a:t>)</a:t>
            </a:r>
            <a:r>
              <a:rPr lang="en-US" dirty="0" smtClean="0">
                <a:solidFill>
                  <a:schemeClr val="tx1"/>
                </a:solidFill>
              </a:rPr>
              <a:t> </a:t>
            </a:r>
            <a:r>
              <a:rPr lang="en-US" dirty="0" smtClean="0">
                <a:solidFill>
                  <a:schemeClr val="tx1"/>
                </a:solidFill>
              </a:rPr>
              <a:t>What question from this course have you most enjoyed thinking about? Why did you enjoy it</a:t>
            </a:r>
            <a:r>
              <a:rPr lang="en-US" dirty="0" smtClean="0">
                <a:solidFill>
                  <a:schemeClr val="tx1"/>
                </a:solidFill>
              </a:rPr>
              <a:t>?</a:t>
            </a:r>
          </a:p>
          <a:p>
            <a:pPr>
              <a:lnSpc>
                <a:spcPct val="150000"/>
              </a:lnSpc>
            </a:pPr>
            <a:r>
              <a:rPr lang="en-US" b="1" dirty="0" smtClean="0">
                <a:solidFill>
                  <a:schemeClr val="tx1"/>
                </a:solidFill>
              </a:rPr>
              <a:t>ii) </a:t>
            </a:r>
            <a:r>
              <a:rPr lang="en-US" dirty="0" smtClean="0">
                <a:solidFill>
                  <a:schemeClr val="tx1"/>
                </a:solidFill>
              </a:rPr>
              <a:t>Is there anything this course has made you change your mind about which you think is worth commenting on? If so, what?</a:t>
            </a:r>
          </a:p>
          <a:p>
            <a:pPr>
              <a:lnSpc>
                <a:spcPct val="150000"/>
              </a:lnSpc>
            </a:pPr>
            <a:r>
              <a:rPr lang="en-US" b="1" dirty="0" smtClean="0">
                <a:solidFill>
                  <a:schemeClr val="tx1"/>
                </a:solidFill>
              </a:rPr>
              <a:t>iii)</a:t>
            </a:r>
            <a:r>
              <a:rPr lang="en-US" dirty="0" smtClean="0">
                <a:solidFill>
                  <a:schemeClr val="tx1"/>
                </a:solidFill>
              </a:rPr>
              <a:t> </a:t>
            </a:r>
            <a:r>
              <a:rPr lang="en-US" dirty="0" smtClean="0">
                <a:solidFill>
                  <a:schemeClr val="tx1"/>
                </a:solidFill>
              </a:rPr>
              <a:t>Can imagining other possible worlds teach you about reality? If so, how does that work??</a:t>
            </a:r>
          </a:p>
          <a:p>
            <a:endParaRPr lang="en-US" b="1" dirty="0" smtClean="0"/>
          </a:p>
          <a:p>
            <a:pPr algn="ctr"/>
            <a:endParaRPr lang="en-US"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blinds(horizontal)">
                                      <p:cBhvr>
                                        <p:cTn id="7" dur="5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1">
                                            <p:txEl>
                                              <p:pRg st="3" end="3"/>
                                            </p:txEl>
                                          </p:spTgt>
                                        </p:tgtEl>
                                        <p:attrNameLst>
                                          <p:attrName>style.visibility</p:attrName>
                                        </p:attrNameLst>
                                      </p:cBhvr>
                                      <p:to>
                                        <p:strVal val="visible"/>
                                      </p:to>
                                    </p:set>
                                    <p:animEffect transition="in" filter="blinds(horizontal)">
                                      <p:cBhvr>
                                        <p:cTn id="12" dur="500"/>
                                        <p:tgtEl>
                                          <p:spTgt spid="1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5</a:t>
            </a:r>
            <a:endParaRPr lang="en-US" sz="2800" dirty="0">
              <a:solidFill>
                <a:srgbClr val="FFFFFF"/>
              </a:solidFill>
            </a:endParaRPr>
          </a:p>
        </p:txBody>
      </p:sp>
      <p:sp>
        <p:nvSpPr>
          <p:cNvPr id="4" name="2 CuadroTexto"/>
          <p:cNvSpPr txBox="1">
            <a:spLocks noChangeArrowheads="1"/>
          </p:cNvSpPr>
          <p:nvPr/>
        </p:nvSpPr>
        <p:spPr bwMode="auto">
          <a:xfrm>
            <a:off x="2928926" y="0"/>
            <a:ext cx="4357718" cy="1569660"/>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chemeClr val="bg1"/>
                </a:solidFill>
              </a:rPr>
              <a:t>Personal Identity: Locke - Memory</a:t>
            </a:r>
            <a:endParaRPr lang="en-US" sz="1600" dirty="0" smtClean="0">
              <a:solidFill>
                <a:schemeClr val="bg1"/>
              </a:solidFill>
            </a:endParaRPr>
          </a:p>
          <a:p>
            <a:r>
              <a:rPr lang="en-US" sz="1600" i="1" dirty="0" smtClean="0">
                <a:solidFill>
                  <a:schemeClr val="bg1"/>
                </a:solidFill>
              </a:rPr>
              <a:t>Personal Identity: </a:t>
            </a:r>
            <a:r>
              <a:rPr lang="en-US" sz="1600" i="1" dirty="0" err="1" smtClean="0">
                <a:solidFill>
                  <a:schemeClr val="bg1"/>
                </a:solidFill>
              </a:rPr>
              <a:t>Parfit</a:t>
            </a:r>
            <a:r>
              <a:rPr lang="en-US" sz="1600" i="1" dirty="0" smtClean="0">
                <a:solidFill>
                  <a:schemeClr val="bg1"/>
                </a:solidFill>
              </a:rPr>
              <a:t> - Nihilism</a:t>
            </a:r>
            <a:endParaRPr lang="en-US" sz="1600" dirty="0" smtClean="0">
              <a:solidFill>
                <a:schemeClr val="bg1"/>
              </a:solidFill>
            </a:endParaRPr>
          </a:p>
          <a:p>
            <a:r>
              <a:rPr lang="en-US" sz="1600" i="1" dirty="0" smtClean="0">
                <a:solidFill>
                  <a:schemeClr val="bg1"/>
                </a:solidFill>
              </a:rPr>
              <a:t>Williams</a:t>
            </a:r>
            <a:r>
              <a:rPr lang="en-US" sz="1600" i="1" dirty="0" smtClean="0">
                <a:solidFill>
                  <a:schemeClr val="bg1"/>
                </a:solidFill>
              </a:rPr>
              <a:t>: The Self and the Future</a:t>
            </a:r>
            <a:endParaRPr lang="en-US" sz="1600" dirty="0" smtClean="0">
              <a:solidFill>
                <a:schemeClr val="bg1"/>
              </a:solidFill>
            </a:endParaRPr>
          </a:p>
          <a:p>
            <a:r>
              <a:rPr lang="en-US" sz="1600" i="1" dirty="0" smtClean="0">
                <a:solidFill>
                  <a:schemeClr val="bg1"/>
                </a:solidFill>
              </a:rPr>
              <a:t>Personal Identity and </a:t>
            </a:r>
            <a:r>
              <a:rPr lang="en-US" sz="1600" i="1" dirty="0" err="1" smtClean="0">
                <a:solidFill>
                  <a:schemeClr val="bg1"/>
                </a:solidFill>
              </a:rPr>
              <a:t>Indexicality</a:t>
            </a:r>
            <a:endParaRPr lang="en-US" sz="1600" i="1" dirty="0" smtClean="0">
              <a:solidFill>
                <a:schemeClr val="bg1"/>
              </a:solidFill>
            </a:endParaRPr>
          </a:p>
          <a:p>
            <a:r>
              <a:rPr lang="en-US" sz="1600" i="1" dirty="0" smtClean="0">
                <a:solidFill>
                  <a:schemeClr val="bg1"/>
                </a:solidFill>
              </a:rPr>
              <a:t>Final Reflection</a:t>
            </a:r>
            <a:endParaRPr lang="en-US" sz="1600" dirty="0" smtClean="0">
              <a:solidFill>
                <a:schemeClr val="bg1"/>
              </a:solidFill>
            </a:endParaRPr>
          </a:p>
          <a:p>
            <a:r>
              <a:rPr lang="en-US" sz="1600" i="1" dirty="0" smtClean="0">
                <a:solidFill>
                  <a:schemeClr val="bg1"/>
                </a:solidFill>
              </a:rPr>
              <a:t>	</a:t>
            </a:r>
            <a:endParaRPr lang="en-US" sz="1600" dirty="0">
              <a:solidFill>
                <a:schemeClr val="bg1"/>
              </a:solidFill>
              <a:latin typeface="Verdana" charset="0"/>
            </a:endParaRPr>
          </a:p>
        </p:txBody>
      </p:sp>
      <p:sp>
        <p:nvSpPr>
          <p:cNvPr id="74754" name="AutoShape 2" descr="data:image/jpeg;base64,/9j/4AAQSkZJRgABAQAAAQABAAD/2wCEAAkGBhQSERQTEhQVFRUWGBUXFxgUGBQVFxgUFxgVFBYXFhUXHCYeFxojGRQUHy8gJScpLCwsFx4xNTAqNSYsLCkBCQoKBQUFDQUFDSkYEhgpKSkpKSkpKSkpKSkpKSkpKSkpKSkpKSkpKSkpKSkpKSkpKSkpKSkpKSkpKSkpKSkpKf/AABEIAKYAoAMBIgACEQEDEQH/xAAcAAABBQEBAQAAAAAAAAAAAAAEAQIDBQYHAAj/xAA+EAABAwIDBgQDBwEGBwAAAAABAAIRAyEEEjEFBkFRYXETIoGRobHBBxQyQlLR8BUjJGKC4fEWJTNDcpKi/8QAFAEBAAAAAAAAAAAAAAAAAAAAAP/EABQRAQAAAAAAAAAAAAAAAAAAAAD/2gAMAwEAAhEDEQA/ANHTdYdh8gn5wVDQHlHYKWkIBQIXTqmylL0jn8kDXO6JraiUlNbqgeXppcnwlpMug8KYUlJl0mqfTtKAqiwaJmIpIHFbcpUTFR4a7g0eZx/yjQd0NV3kadKVVw5gN+pQGFycwgqqO8tHjmb/AOQH0VjhXB4DmEOHMEICSyEobKbxU1F0FAtKinPpQnscmVnSgiexDVQiCVE5yAenU8qUBCteiXOsgQheamsUrDCCIpgF1KXXToQOpsspaDI1QwfCKpO4oI80E8lnd7d4zh2htMjxX8T+Vv6o58lonm65FvHjjVxVVx/UQOgbYD4IB3Yh5JcSSTck6nnKttnbTLCPwd3Tb2QmzNmOq/hk6aBbnYv2YOfBqk02nUAguPpEBBmMZVztdBaeuk35kaqXdnadXDOPlJpu/KdJn8p4HVdXwO4GEogRTzHnUOb2BsFPtDY1J1N1PI0NcCIAFuoPC90FDhcSKrGvYZa4SD+6lZKzW7dV1GvUwjpIlzmHkRGYduPqtOCgPps8sqGoIU1N3lTapQCEqGoNUSaUobEiLIB6LE9Owp8qV1OboG5bpC5KQoigcGpCUuZNKBC5EUnxZRUaUqd9GECubdcj29gS3F1WnUvcfRxzA+xXWgud74UCMW94H6AY5Bov0QaTcoNY1ogTx7roeDrWAJjquXYGoaNJlRl7D6RPS6sXb3V2+U1MKybAeao4nkGt4oOnPOl0LjsSxrSXOAF9Ss3sLaNSuHsqEB7RaAQNLGDfjoqDHbMfUcXeE2rVkAeNUeBE6hrbR0QEfdv+Yue27HUTUa4REkim6/HQFX9KjIUOEwLmU5e1niRH9nIbEiwnhorCg4hoQI1sJsJ7jdLSbKCOkzzIfGUIMoymzLKGxVSZ6IK2joFLUrcEO2YHYfIJ1U2k2jUmyBC5ObYIWhjqbnZRUYTwAcCfaUS/WEDXFMzqV3IqF7ggkoVYRAqDUqvc5P8AFsgnqYloEuIaOZIAn1VTtbDU6xaAWl0tcIIIdlbUa5pg6+ZpAOuVYzfDHmpiKjOFIAAcJMEkjmZVBgdpPovD6Zyub0B+CDe7JxrQ4U6kFhMduBWl2dsRjfK1lMCSQ5us8+hXLsFtVz3lzjLs2Y6CZMmwXR9jbRBZmHAD3QWXieFiWRxI69we6uq2GYXua7uOFisVt3DPrEPpVTTeNYEh15Fhe2iP2XXfTpE1qhc/i5wy6TAAPC5QaAu84aNADb2UhB0AKpv6qWt8eA9rG5niYlmYNsRxkhBO+1WlTMOw9QHUQ5hDhzabSg07cE8nS3WymFB1MXHqLqt2dvlTxDIomKh1a6MwBuCIMFWbdoiA0kExfiPX/RAPVqfFAYs2R9XDSZYRNjHD3KrMcHsBLmEDnFvdAM14gE2AaPaLrDbxbw+MSGvLWD8LRF44vNxJ5QVc72bVNOnTpsIl4lx18rQ0RHUn4LDYio43gewA1QR1a0EECIuNLHmC0BTVNsPqlrXEgAGS2zieYPA2VdVd2Cia+/8AOaDTf8ZVqdPIxxedA+rlcW6WBAE9zKhp7y4iYdXcSdSMsNnQNtrxVAXTy1PtxSB1p6yg2zN63sZDvNJs6oR5RzJEZlWYjeys95yvLWgyMkAuAEX7n4LN4nEFwEkkcF7DCTA4/KL+10Bm0sc6o5z6hzOcRJgCwADRbXjdVlQclLWOZ3S0dAOCLYQBcn0gD1KCtpVi0hw4La7vbVtBmHiOzptPLusm7CQZFxy91osDsV7sC2s1rwAHy8A5YDz+I6Dug0NLCVGuhjDWB4Oqvp+pOhCs6GyKky+nh6YH6XPqv7F77R2XP8PvXVpQ3MHAfqBkeq227exNoYypTdWa6hh5lznDI57R+VrXea+kxEIId4dq+FhKuX/vuFFltWUjnrPHTNkaOoKxzMUXeVxlp4RI79EbvvtgYjFuNOBRpf2VFrbNFNh1A6uk+yqMLOb3Pw/dAdRr+G6GE+W0jW2l1b4Pe6s08HDjmufdUj8rW5jqbISpiukIOj4Hflv5n+GTbmPhorf+q1XC1QlpE2Igj0XIACRJWj3M2m4F1Bx8rgSzo4C4B6hBHtxzfEYZN235ggDn0VRiHNOhPdwBV3tugXOYABcAuJNhpbrxuqavh4nj8kATmcbHshqtP+eqLc08L9rr1GlNuBt2ugDd80vDsrT+gudGV7fUEJrt264MBrXEcA4T8YCCpeZU+GdDSeJsOg4/slxmz6lO9Sm5omASCBPLNonuAyiOQ9yEEBn0TgkaFbbs7DOLxNOgCGh5Jc7kxol0czAsgs90t03Ysh1SWUA7IXN/E5/BrZ5GJPoidr7OrUtlYZpeWsD6k0xo453nM4/mghsDS8rf0NmNwj/CpiKTsoAN4dpM85uqD7VK7WU8PQBEkvdA/RIu4dXadigwOB2bUxFVlCmJe8xoTA4utwAv7LquK2nV2dsqpTq1TVfldSw7zOfK6GgVD/hBeWnkLrIfZpXazF1yYk4eqW85YWvgd7I/7V8ZDsPhQbU2Auji4NDG+3nPqg53Gg5IzBCSZ7nsNVBVsLqNtQwQPzG/aLBA/F1sxMacPRC6GeCnqiDHL9lEb9UDs0j6q13VqgYugSJHiMBnTzHL9VVMZxR2yqgZWpONgKlIz2eCg0+0NgvJzZ33gxaBYWAOgVr9n2yqHjObXY2o8AOYXglsaO8htIsfZGVGS1pA0AjmJgDuZsqyq57HtqU2nMwhwi8iYc0jqJHchB2vBUmBvlawAcg0D4BZjfDdrCYqk/wxR+8NaXMNMsz5m3AIaZIJELJN247GudmJyAkNp/laA4gZm8XHiSjfujQIgT6COOo0QYelSteR/LSrvC0OmvfSJFu0e6JoYWlSbmqO83mu6JkSbehEICptnUUhP84cuPsEBW36bRgMQJsWAR1D2ALm9SJcOq3O3pOCqExd1MepIcfgPgsFWHmN+XxlA2V0PdHZQw9HB4xw8zsUyTyo1GvoNHbM4H2XOSOq7pidh/3P7sLFtBjGxwqsaHNI6+I0FBe4/Cip5SNY91xDe7aZr4x7iZDIpNPSn5Z9SCfVdkr7XAwhxOkUPF/zFmaP/ay4CX2km/1lBebrn++YcN1fUawxrDrH0i/op969qCri8TXcfLncGwPMQ05QBOgtr1VFgtpOovFVji1zc2Uj8sgtkdYcVW18QXuLjPGPggKr18xJiOg5JcOZIQLavBFYV8egKCTLckyR9UpjsOkKA1Cm+JogIzgcz3hOovlw4AEH2KCnkUXghL2N4ucwe7kHU/vbmtE03AwPlA+CH/qGWwomNTPlFgb3FoMH/dS/1l0RVpiwaJp3GgEEHpxSvx9J05TrzmR7wZBMFBXbuYkjH1mOaGNqN8RrZmD5QfXj6rW+DJn+QsfTrsOPpZSJFCqDBH4g+T30K2VE39EFBtbYodUbOkR68CUzDbMY10uAH5TGsAgR14D1WnqUadSaZflfAIniDaQekLO43B1KbnMcMroN+HRwHEXcelkFJv3WDaNFjTZz3vPUNbAkf5iVhar7+g/nxWh33rTWpsOrKd+7iSe35VmS6/ogO2RTz4ig39VWkDOhGdsr6Fay88jHrJXz1smrlxFF3J7D7GV9E06gc0OGjgCD3CDIfaG7wtllrbZjTpdmlxeY9o9VxuqY4X/1XU/ta2mPAw9EaucajhyDAWD/AOnH2XK6rp/nVBCfMD1n6JjR8J+i8Hx7n5pBWFwUCR9VNTkg5dYUBcn0jYkGIP0QSNMjRMKXPKYXIHg3RGBf/aC34S0+zghWG3VH7OgGdNB8ZN/QIOpMqkNAI5fID/Qe6GxOHBB8o1EROg0jqLxzkpuDxHkbJ8sDXlA/ndOquEWdbX2JCDL7wYv7vjaFSIytaXD/AA5nNI7ZSuqYJubLlgggch5bLjm+t6tNxJMsMdg429irXHY7Ftw1LFtxD4JYC1oA1tY8fwlB1HaWBAIzNLhzZBc3iCCLhT1MP4tIDPOUeR5DSQeZjhz+SyX9fqU8MzFsc7EMOUvBaM7Wm0jIBMHhEqxbtAvptxNAOBd5nU3eXPwMA6O49UHKt8C777WDhlIcBHIBrYVE59113eXdintFprMY+hWECagID8o/DUbwAsA75wuVbS2XVw9RzKzCx3W4I5tP5h1CCTZbz41OGl8OmG6wLz6Lte5e2w+l4DvxMktnizWPRcy+znZ7nYnxQHZWAiRbzugWPMCTHIonaW+D31fEpBlItdGZg80gxmJ0n0QD7+bU8bG1rmGuyDo1lgB6yfVZwDkJ7I6vVc8mo90ueS5xgXJMkuPNBVsTMXMIBXsgkG1/infczaSLieqRv4p5GU99eR5rkEoEbhgQ69xMLxMgQACAAf3UbXR7lL4lv5pqg94gUZelLuaa0WPogc0z9VZ7OdPxPtHHtPqFWaDvEq0wrLW5DUcJJOn8ug6S3DMcwEWMNkaRb9pI7oZ+Ab5iSQBHHhyjhYx6ollDjPAWN+RMnU9TzsvMuNCLxe3efmewCDH727NLcjw4Fv4SOOY6HqDEcxCtt3cXhamz2YbE1SyXOMG1g/M3K6/Apd5qTXUXgvAtLQ6BLmmT1mPoFiKeUvb4k5LB2XWL/HRB2HZFKhSBp4bEUfDdcMPmyk65fNpN7q0bguTw8cxb63XB61NoLg24kwYiRwMcFb7B27iqB/snOLQfwukt/wBuyDslIOBMyOXsUza2xW12RVpMeOEi/pyWbwP2jOH/AFKQJ4lp/dEV/tVpAwaNUdRlI05TKAKlsWhhc7hLG5ahDfEqAPqtbNNpExGpi05VzYvgAdlst5t96VenlpgglzSZBFrzr3WICBzqp/f3UTtLfy6e86JhCBh0I5ppT8q85iCEheaSnsbzStp3QRlqfSpWnqE/KJSPxFg0aWQDVytBs+nmZPQd+vxOqz5V1sOv5cusG3SfnxQdApjKAAAL3iYlol0SbgcOfFJUqHTTl6X/AJznovLyCo23s4VgIs4EkHhfUFZShs8vJEgQSDqdDFl5eQHUcAxvCT/iv7BEVaka3Xl5BCas6WUL63AgJF5ADXaD8FGB1SryBcqR2i8vII8xSkWXl5AyF7KvLyDzm2lRgLy8gZUR+wjDnDmAfUER815eQf/Z"/>
          <p:cNvSpPr>
            <a:spLocks noChangeAspect="1" noChangeArrowheads="1"/>
          </p:cNvSpPr>
          <p:nvPr/>
        </p:nvSpPr>
        <p:spPr bwMode="auto">
          <a:xfrm>
            <a:off x="155575" y="-754063"/>
            <a:ext cx="1524000" cy="15811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74756" name="AutoShape 4" descr="data:image/jpeg;base64,/9j/4AAQSkZJRgABAQAAAQABAAD/2wCEAAkGBhQSERQTEhQVFRUWGBUXFxgUGBQVFxgUFxgVFBYXFhUXHCYeFxojGRQUHy8gJScpLCwsFx4xNTAqNSYsLCkBCQoKBQUFDQUFDSkYEhgpKSkpKSkpKSkpKSkpKSkpKSkpKSkpKSkpKSkpKSkpKSkpKSkpKSkpKSkpKSkpKSkpKf/AABEIAKYAoAMBIgACEQEDEQH/xAAcAAABBQEBAQAAAAAAAAAAAAAEAQIDBQYHAAj/xAA+EAABAwIDBgQDBwEGBwAAAAABAAIRAyEEEjEFBkFRYXETIoGRobHBBxQyQlLR8BUjJGKC4fEWJTNDcpKi/8QAFAEBAAAAAAAAAAAAAAAAAAAAAP/EABQRAQAAAAAAAAAAAAAAAAAAAAD/2gAMAwEAAhEDEQA/ANHTdYdh8gn5wVDQHlHYKWkIBQIXTqmylL0jn8kDXO6JraiUlNbqgeXppcnwlpMug8KYUlJl0mqfTtKAqiwaJmIpIHFbcpUTFR4a7g0eZx/yjQd0NV3kadKVVw5gN+pQGFycwgqqO8tHjmb/AOQH0VjhXB4DmEOHMEICSyEobKbxU1F0FAtKinPpQnscmVnSgiexDVQiCVE5yAenU8qUBCteiXOsgQheamsUrDCCIpgF1KXXToQOpsspaDI1QwfCKpO4oI80E8lnd7d4zh2htMjxX8T+Vv6o58lonm65FvHjjVxVVx/UQOgbYD4IB3Yh5JcSSTck6nnKttnbTLCPwd3Tb2QmzNmOq/hk6aBbnYv2YOfBqk02nUAguPpEBBmMZVztdBaeuk35kaqXdnadXDOPlJpu/KdJn8p4HVdXwO4GEogRTzHnUOb2BsFPtDY1J1N1PI0NcCIAFuoPC90FDhcSKrGvYZa4SD+6lZKzW7dV1GvUwjpIlzmHkRGYduPqtOCgPps8sqGoIU1N3lTapQCEqGoNUSaUobEiLIB6LE9Owp8qV1OboG5bpC5KQoigcGpCUuZNKBC5EUnxZRUaUqd9GECubdcj29gS3F1WnUvcfRxzA+xXWgud74UCMW94H6AY5Bov0QaTcoNY1ogTx7roeDrWAJjquXYGoaNJlRl7D6RPS6sXb3V2+U1MKybAeao4nkGt4oOnPOl0LjsSxrSXOAF9Ss3sLaNSuHsqEB7RaAQNLGDfjoqDHbMfUcXeE2rVkAeNUeBE6hrbR0QEfdv+Yue27HUTUa4REkim6/HQFX9KjIUOEwLmU5e1niRH9nIbEiwnhorCg4hoQI1sJsJ7jdLSbKCOkzzIfGUIMoymzLKGxVSZ6IK2joFLUrcEO2YHYfIJ1U2k2jUmyBC5ObYIWhjqbnZRUYTwAcCfaUS/WEDXFMzqV3IqF7ggkoVYRAqDUqvc5P8AFsgnqYloEuIaOZIAn1VTtbDU6xaAWl0tcIIIdlbUa5pg6+ZpAOuVYzfDHmpiKjOFIAAcJMEkjmZVBgdpPovD6Zyub0B+CDe7JxrQ4U6kFhMduBWl2dsRjfK1lMCSQ5us8+hXLsFtVz3lzjLs2Y6CZMmwXR9jbRBZmHAD3QWXieFiWRxI69we6uq2GYXua7uOFisVt3DPrEPpVTTeNYEh15Fhe2iP2XXfTpE1qhc/i5wy6TAAPC5QaAu84aNADb2UhB0AKpv6qWt8eA9rG5niYlmYNsRxkhBO+1WlTMOw9QHUQ5hDhzabSg07cE8nS3WymFB1MXHqLqt2dvlTxDIomKh1a6MwBuCIMFWbdoiA0kExfiPX/RAPVqfFAYs2R9XDSZYRNjHD3KrMcHsBLmEDnFvdAM14gE2AaPaLrDbxbw+MSGvLWD8LRF44vNxJ5QVc72bVNOnTpsIl4lx18rQ0RHUn4LDYio43gewA1QR1a0EECIuNLHmC0BTVNsPqlrXEgAGS2zieYPA2VdVd2Cia+/8AOaDTf8ZVqdPIxxedA+rlcW6WBAE9zKhp7y4iYdXcSdSMsNnQNtrxVAXTy1PtxSB1p6yg2zN63sZDvNJs6oR5RzJEZlWYjeys95yvLWgyMkAuAEX7n4LN4nEFwEkkcF7DCTA4/KL+10Bm0sc6o5z6hzOcRJgCwADRbXjdVlQclLWOZ3S0dAOCLYQBcn0gD1KCtpVi0hw4La7vbVtBmHiOzptPLusm7CQZFxy91osDsV7sC2s1rwAHy8A5YDz+I6Dug0NLCVGuhjDWB4Oqvp+pOhCs6GyKky+nh6YH6XPqv7F77R2XP8PvXVpQ3MHAfqBkeq227exNoYypTdWa6hh5lznDI57R+VrXea+kxEIId4dq+FhKuX/vuFFltWUjnrPHTNkaOoKxzMUXeVxlp4RI79EbvvtgYjFuNOBRpf2VFrbNFNh1A6uk+yqMLOb3Pw/dAdRr+G6GE+W0jW2l1b4Pe6s08HDjmufdUj8rW5jqbISpiukIOj4Hflv5n+GTbmPhorf+q1XC1QlpE2Igj0XIACRJWj3M2m4F1Bx8rgSzo4C4B6hBHtxzfEYZN235ggDn0VRiHNOhPdwBV3tugXOYABcAuJNhpbrxuqavh4nj8kATmcbHshqtP+eqLc08L9rr1GlNuBt2ugDd80vDsrT+gudGV7fUEJrt264MBrXEcA4T8YCCpeZU+GdDSeJsOg4/slxmz6lO9Sm5omASCBPLNonuAyiOQ9yEEBn0TgkaFbbs7DOLxNOgCGh5Jc7kxol0czAsgs90t03Ysh1SWUA7IXN/E5/BrZ5GJPoidr7OrUtlYZpeWsD6k0xo453nM4/mghsDS8rf0NmNwj/CpiKTsoAN4dpM85uqD7VK7WU8PQBEkvdA/RIu4dXadigwOB2bUxFVlCmJe8xoTA4utwAv7LquK2nV2dsqpTq1TVfldSw7zOfK6GgVD/hBeWnkLrIfZpXazF1yYk4eqW85YWvgd7I/7V8ZDsPhQbU2Auji4NDG+3nPqg53Gg5IzBCSZ7nsNVBVsLqNtQwQPzG/aLBA/F1sxMacPRC6GeCnqiDHL9lEb9UDs0j6q13VqgYugSJHiMBnTzHL9VVMZxR2yqgZWpONgKlIz2eCg0+0NgvJzZ33gxaBYWAOgVr9n2yqHjObXY2o8AOYXglsaO8htIsfZGVGS1pA0AjmJgDuZsqyq57HtqU2nMwhwi8iYc0jqJHchB2vBUmBvlawAcg0D4BZjfDdrCYqk/wxR+8NaXMNMsz5m3AIaZIJELJN247GudmJyAkNp/laA4gZm8XHiSjfujQIgT6COOo0QYelSteR/LSrvC0OmvfSJFu0e6JoYWlSbmqO83mu6JkSbehEICptnUUhP84cuPsEBW36bRgMQJsWAR1D2ALm9SJcOq3O3pOCqExd1MepIcfgPgsFWHmN+XxlA2V0PdHZQw9HB4xw8zsUyTyo1GvoNHbM4H2XOSOq7pidh/3P7sLFtBjGxwqsaHNI6+I0FBe4/Cip5SNY91xDe7aZr4x7iZDIpNPSn5Z9SCfVdkr7XAwhxOkUPF/zFmaP/ay4CX2km/1lBebrn++YcN1fUawxrDrH0i/op969qCri8TXcfLncGwPMQ05QBOgtr1VFgtpOovFVji1zc2Uj8sgtkdYcVW18QXuLjPGPggKr18xJiOg5JcOZIQLavBFYV8egKCTLckyR9UpjsOkKA1Cm+JogIzgcz3hOovlw4AEH2KCnkUXghL2N4ucwe7kHU/vbmtE03AwPlA+CH/qGWwomNTPlFgb3FoMH/dS/1l0RVpiwaJp3GgEEHpxSvx9J05TrzmR7wZBMFBXbuYkjH1mOaGNqN8RrZmD5QfXj6rW+DJn+QsfTrsOPpZSJFCqDBH4g+T30K2VE39EFBtbYodUbOkR68CUzDbMY10uAH5TGsAgR14D1WnqUadSaZflfAIniDaQekLO43B1KbnMcMroN+HRwHEXcelkFJv3WDaNFjTZz3vPUNbAkf5iVhar7+g/nxWh33rTWpsOrKd+7iSe35VmS6/ogO2RTz4ig39VWkDOhGdsr6Fay88jHrJXz1smrlxFF3J7D7GV9E06gc0OGjgCD3CDIfaG7wtllrbZjTpdmlxeY9o9VxuqY4X/1XU/ta2mPAw9EaucajhyDAWD/AOnH2XK6rp/nVBCfMD1n6JjR8J+i8Hx7n5pBWFwUCR9VNTkg5dYUBcn0jYkGIP0QSNMjRMKXPKYXIHg3RGBf/aC34S0+zghWG3VH7OgGdNB8ZN/QIOpMqkNAI5fID/Qe6GxOHBB8o1EROg0jqLxzkpuDxHkbJ8sDXlA/ndOquEWdbX2JCDL7wYv7vjaFSIytaXD/AA5nNI7ZSuqYJubLlgggch5bLjm+t6tNxJMsMdg429irXHY7Ftw1LFtxD4JYC1oA1tY8fwlB1HaWBAIzNLhzZBc3iCCLhT1MP4tIDPOUeR5DSQeZjhz+SyX9fqU8MzFsc7EMOUvBaM7Wm0jIBMHhEqxbtAvptxNAOBd5nU3eXPwMA6O49UHKt8C777WDhlIcBHIBrYVE59113eXdintFprMY+hWECagID8o/DUbwAsA75wuVbS2XVw9RzKzCx3W4I5tP5h1CCTZbz41OGl8OmG6wLz6Lte5e2w+l4DvxMktnizWPRcy+znZ7nYnxQHZWAiRbzugWPMCTHIonaW+D31fEpBlItdGZg80gxmJ0n0QD7+bU8bG1rmGuyDo1lgB6yfVZwDkJ7I6vVc8mo90ueS5xgXJMkuPNBVsTMXMIBXsgkG1/infczaSLieqRv4p5GU99eR5rkEoEbhgQ69xMLxMgQACAAf3UbXR7lL4lv5pqg94gUZelLuaa0WPogc0z9VZ7OdPxPtHHtPqFWaDvEq0wrLW5DUcJJOn8ug6S3DMcwEWMNkaRb9pI7oZ+Ab5iSQBHHhyjhYx6ollDjPAWN+RMnU9TzsvMuNCLxe3efmewCDH727NLcjw4Fv4SOOY6HqDEcxCtt3cXhamz2YbE1SyXOMG1g/M3K6/Apd5qTXUXgvAtLQ6BLmmT1mPoFiKeUvb4k5LB2XWL/HRB2HZFKhSBp4bEUfDdcMPmyk65fNpN7q0bguTw8cxb63XB61NoLg24kwYiRwMcFb7B27iqB/snOLQfwukt/wBuyDslIOBMyOXsUza2xW12RVpMeOEi/pyWbwP2jOH/AFKQJ4lp/dEV/tVpAwaNUdRlI05TKAKlsWhhc7hLG5ahDfEqAPqtbNNpExGpi05VzYvgAdlst5t96VenlpgglzSZBFrzr3WICBzqp/f3UTtLfy6e86JhCBh0I5ppT8q85iCEheaSnsbzStp3QRlqfSpWnqE/KJSPxFg0aWQDVytBs+nmZPQd+vxOqz5V1sOv5cusG3SfnxQdApjKAAAL3iYlol0SbgcOfFJUqHTTl6X/AJznovLyCo23s4VgIs4EkHhfUFZShs8vJEgQSDqdDFl5eQHUcAxvCT/iv7BEVaka3Xl5BCas6WUL63AgJF5ADXaD8FGB1SryBcqR2i8vII8xSkWXl5AyF7KvLyDzm2lRgLy8gZUR+wjDnDmAfUER815eQf/Z"/>
          <p:cNvSpPr>
            <a:spLocks noChangeAspect="1" noChangeArrowheads="1"/>
          </p:cNvSpPr>
          <p:nvPr/>
        </p:nvSpPr>
        <p:spPr bwMode="auto">
          <a:xfrm>
            <a:off x="155575" y="-754063"/>
            <a:ext cx="1524000" cy="15811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74758" name="AutoShape 6" descr="data:image/jpeg;base64,/9j/4AAQSkZJRgABAQAAAQABAAD/2wCEAAkGBhQSERQTEhQVFRUWGBUXFxgUGBQVFxgUFxgVFBYXFhUXHCYeFxojGRQUHy8gJScpLCwsFx4xNTAqNSYsLCkBCQoKBQUFDQUFDSkYEhgpKSkpKSkpKSkpKSkpKSkpKSkpKSkpKSkpKSkpKSkpKSkpKSkpKSkpKSkpKSkpKSkpKf/AABEIAKYAoAMBIgACEQEDEQH/xAAcAAABBQEBAQAAAAAAAAAAAAAEAQIDBQYHAAj/xAA+EAABAwIDBgQDBwEGBwAAAAABAAIRAyEEEjEFBkFRYXETIoGRobHBBxQyQlLR8BUjJGKC4fEWJTNDcpKi/8QAFAEBAAAAAAAAAAAAAAAAAAAAAP/EABQRAQAAAAAAAAAAAAAAAAAAAAD/2gAMAwEAAhEDEQA/ANHTdYdh8gn5wVDQHlHYKWkIBQIXTqmylL0jn8kDXO6JraiUlNbqgeXppcnwlpMug8KYUlJl0mqfTtKAqiwaJmIpIHFbcpUTFR4a7g0eZx/yjQd0NV3kadKVVw5gN+pQGFycwgqqO8tHjmb/AOQH0VjhXB4DmEOHMEICSyEobKbxU1F0FAtKinPpQnscmVnSgiexDVQiCVE5yAenU8qUBCteiXOsgQheamsUrDCCIpgF1KXXToQOpsspaDI1QwfCKpO4oI80E8lnd7d4zh2htMjxX8T+Vv6o58lonm65FvHjjVxVVx/UQOgbYD4IB3Yh5JcSSTck6nnKttnbTLCPwd3Tb2QmzNmOq/hk6aBbnYv2YOfBqk02nUAguPpEBBmMZVztdBaeuk35kaqXdnadXDOPlJpu/KdJn8p4HVdXwO4GEogRTzHnUOb2BsFPtDY1J1N1PI0NcCIAFuoPC90FDhcSKrGvYZa4SD+6lZKzW7dV1GvUwjpIlzmHkRGYduPqtOCgPps8sqGoIU1N3lTapQCEqGoNUSaUobEiLIB6LE9Owp8qV1OboG5bpC5KQoigcGpCUuZNKBC5EUnxZRUaUqd9GECubdcj29gS3F1WnUvcfRxzA+xXWgud74UCMW94H6AY5Bov0QaTcoNY1ogTx7roeDrWAJjquXYGoaNJlRl7D6RPS6sXb3V2+U1MKybAeao4nkGt4oOnPOl0LjsSxrSXOAF9Ss3sLaNSuHsqEB7RaAQNLGDfjoqDHbMfUcXeE2rVkAeNUeBE6hrbR0QEfdv+Yue27HUTUa4REkim6/HQFX9KjIUOEwLmU5e1niRH9nIbEiwnhorCg4hoQI1sJsJ7jdLSbKCOkzzIfGUIMoymzLKGxVSZ6IK2joFLUrcEO2YHYfIJ1U2k2jUmyBC5ObYIWhjqbnZRUYTwAcCfaUS/WEDXFMzqV3IqF7ggkoVYRAqDUqvc5P8AFsgnqYloEuIaOZIAn1VTtbDU6xaAWl0tcIIIdlbUa5pg6+ZpAOuVYzfDHmpiKjOFIAAcJMEkjmZVBgdpPovD6Zyub0B+CDe7JxrQ4U6kFhMduBWl2dsRjfK1lMCSQ5us8+hXLsFtVz3lzjLs2Y6CZMmwXR9jbRBZmHAD3QWXieFiWRxI69we6uq2GYXua7uOFisVt3DPrEPpVTTeNYEh15Fhe2iP2XXfTpE1qhc/i5wy6TAAPC5QaAu84aNADb2UhB0AKpv6qWt8eA9rG5niYlmYNsRxkhBO+1WlTMOw9QHUQ5hDhzabSg07cE8nS3WymFB1MXHqLqt2dvlTxDIomKh1a6MwBuCIMFWbdoiA0kExfiPX/RAPVqfFAYs2R9XDSZYRNjHD3KrMcHsBLmEDnFvdAM14gE2AaPaLrDbxbw+MSGvLWD8LRF44vNxJ5QVc72bVNOnTpsIl4lx18rQ0RHUn4LDYio43gewA1QR1a0EECIuNLHmC0BTVNsPqlrXEgAGS2zieYPA2VdVd2Cia+/8AOaDTf8ZVqdPIxxedA+rlcW6WBAE9zKhp7y4iYdXcSdSMsNnQNtrxVAXTy1PtxSB1p6yg2zN63sZDvNJs6oR5RzJEZlWYjeys95yvLWgyMkAuAEX7n4LN4nEFwEkkcF7DCTA4/KL+10Bm0sc6o5z6hzOcRJgCwADRbXjdVlQclLWOZ3S0dAOCLYQBcn0gD1KCtpVi0hw4La7vbVtBmHiOzptPLusm7CQZFxy91osDsV7sC2s1rwAHy8A5YDz+I6Dug0NLCVGuhjDWB4Oqvp+pOhCs6GyKky+nh6YH6XPqv7F77R2XP8PvXVpQ3MHAfqBkeq227exNoYypTdWa6hh5lznDI57R+VrXea+kxEIId4dq+FhKuX/vuFFltWUjnrPHTNkaOoKxzMUXeVxlp4RI79EbvvtgYjFuNOBRpf2VFrbNFNh1A6uk+yqMLOb3Pw/dAdRr+G6GE+W0jW2l1b4Pe6s08HDjmufdUj8rW5jqbISpiukIOj4Hflv5n+GTbmPhorf+q1XC1QlpE2Igj0XIACRJWj3M2m4F1Bx8rgSzo4C4B6hBHtxzfEYZN235ggDn0VRiHNOhPdwBV3tugXOYABcAuJNhpbrxuqavh4nj8kATmcbHshqtP+eqLc08L9rr1GlNuBt2ugDd80vDsrT+gudGV7fUEJrt264MBrXEcA4T8YCCpeZU+GdDSeJsOg4/slxmz6lO9Sm5omASCBPLNonuAyiOQ9yEEBn0TgkaFbbs7DOLxNOgCGh5Jc7kxol0czAsgs90t03Ysh1SWUA7IXN/E5/BrZ5GJPoidr7OrUtlYZpeWsD6k0xo453nM4/mghsDS8rf0NmNwj/CpiKTsoAN4dpM85uqD7VK7WU8PQBEkvdA/RIu4dXadigwOB2bUxFVlCmJe8xoTA4utwAv7LquK2nV2dsqpTq1TVfldSw7zOfK6GgVD/hBeWnkLrIfZpXazF1yYk4eqW85YWvgd7I/7V8ZDsPhQbU2Auji4NDG+3nPqg53Gg5IzBCSZ7nsNVBVsLqNtQwQPzG/aLBA/F1sxMacPRC6GeCnqiDHL9lEb9UDs0j6q13VqgYugSJHiMBnTzHL9VVMZxR2yqgZWpONgKlIz2eCg0+0NgvJzZ33gxaBYWAOgVr9n2yqHjObXY2o8AOYXglsaO8htIsfZGVGS1pA0AjmJgDuZsqyq57HtqU2nMwhwi8iYc0jqJHchB2vBUmBvlawAcg0D4BZjfDdrCYqk/wxR+8NaXMNMsz5m3AIaZIJELJN247GudmJyAkNp/laA4gZm8XHiSjfujQIgT6COOo0QYelSteR/LSrvC0OmvfSJFu0e6JoYWlSbmqO83mu6JkSbehEICptnUUhP84cuPsEBW36bRgMQJsWAR1D2ALm9SJcOq3O3pOCqExd1MepIcfgPgsFWHmN+XxlA2V0PdHZQw9HB4xw8zsUyTyo1GvoNHbM4H2XOSOq7pidh/3P7sLFtBjGxwqsaHNI6+I0FBe4/Cip5SNY91xDe7aZr4x7iZDIpNPSn5Z9SCfVdkr7XAwhxOkUPF/zFmaP/ay4CX2km/1lBebrn++YcN1fUawxrDrH0i/op969qCri8TXcfLncGwPMQ05QBOgtr1VFgtpOovFVji1zc2Uj8sgtkdYcVW18QXuLjPGPggKr18xJiOg5JcOZIQLavBFYV8egKCTLckyR9UpjsOkKA1Cm+JogIzgcz3hOovlw4AEH2KCnkUXghL2N4ucwe7kHU/vbmtE03AwPlA+CH/qGWwomNTPlFgb3FoMH/dS/1l0RVpiwaJp3GgEEHpxSvx9J05TrzmR7wZBMFBXbuYkjH1mOaGNqN8RrZmD5QfXj6rW+DJn+QsfTrsOPpZSJFCqDBH4g+T30K2VE39EFBtbYodUbOkR68CUzDbMY10uAH5TGsAgR14D1WnqUadSaZflfAIniDaQekLO43B1KbnMcMroN+HRwHEXcelkFJv3WDaNFjTZz3vPUNbAkf5iVhar7+g/nxWh33rTWpsOrKd+7iSe35VmS6/ogO2RTz4ig39VWkDOhGdsr6Fay88jHrJXz1smrlxFF3J7D7GV9E06gc0OGjgCD3CDIfaG7wtllrbZjTpdmlxeY9o9VxuqY4X/1XU/ta2mPAw9EaucajhyDAWD/AOnH2XK6rp/nVBCfMD1n6JjR8J+i8Hx7n5pBWFwUCR9VNTkg5dYUBcn0jYkGIP0QSNMjRMKXPKYXIHg3RGBf/aC34S0+zghWG3VH7OgGdNB8ZN/QIOpMqkNAI5fID/Qe6GxOHBB8o1EROg0jqLxzkpuDxHkbJ8sDXlA/ndOquEWdbX2JCDL7wYv7vjaFSIytaXD/AA5nNI7ZSuqYJubLlgggch5bLjm+t6tNxJMsMdg429irXHY7Ftw1LFtxD4JYC1oA1tY8fwlB1HaWBAIzNLhzZBc3iCCLhT1MP4tIDPOUeR5DSQeZjhz+SyX9fqU8MzFsc7EMOUvBaM7Wm0jIBMHhEqxbtAvptxNAOBd5nU3eXPwMA6O49UHKt8C777WDhlIcBHIBrYVE59113eXdintFprMY+hWECagID8o/DUbwAsA75wuVbS2XVw9RzKzCx3W4I5tP5h1CCTZbz41OGl8OmG6wLz6Lte5e2w+l4DvxMktnizWPRcy+znZ7nYnxQHZWAiRbzugWPMCTHIonaW+D31fEpBlItdGZg80gxmJ0n0QD7+bU8bG1rmGuyDo1lgB6yfVZwDkJ7I6vVc8mo90ueS5xgXJMkuPNBVsTMXMIBXsgkG1/infczaSLieqRv4p5GU99eR5rkEoEbhgQ69xMLxMgQACAAf3UbXR7lL4lv5pqg94gUZelLuaa0WPogc0z9VZ7OdPxPtHHtPqFWaDvEq0wrLW5DUcJJOn8ug6S3DMcwEWMNkaRb9pI7oZ+Ab5iSQBHHhyjhYx6ollDjPAWN+RMnU9TzsvMuNCLxe3efmewCDH727NLcjw4Fv4SOOY6HqDEcxCtt3cXhamz2YbE1SyXOMG1g/M3K6/Apd5qTXUXgvAtLQ6BLmmT1mPoFiKeUvb4k5LB2XWL/HRB2HZFKhSBp4bEUfDdcMPmyk65fNpN7q0bguTw8cxb63XB61NoLg24kwYiRwMcFb7B27iqB/snOLQfwukt/wBuyDslIOBMyOXsUza2xW12RVpMeOEi/pyWbwP2jOH/AFKQJ4lp/dEV/tVpAwaNUdRlI05TKAKlsWhhc7hLG5ahDfEqAPqtbNNpExGpi05VzYvgAdlst5t96VenlpgglzSZBFrzr3WICBzqp/f3UTtLfy6e86JhCBh0I5ppT8q85iCEheaSnsbzStp3QRlqfSpWnqE/KJSPxFg0aWQDVytBs+nmZPQd+vxOqz5V1sOv5cusG3SfnxQdApjKAAAL3iYlol0SbgcOfFJUqHTTl6X/AJznovLyCo23s4VgIs4EkHhfUFZShs8vJEgQSDqdDFl5eQHUcAxvCT/iv7BEVaka3Xl5BCas6WUL63AgJF5ADXaD8FGB1SryBcqR2i8vII8xSkWXl5AyF7KvLyDzm2lRgLy8gZUR+wjDnDmAfUER815eQf/Z"/>
          <p:cNvSpPr>
            <a:spLocks noChangeAspect="1" noChangeArrowheads="1"/>
          </p:cNvSpPr>
          <p:nvPr/>
        </p:nvSpPr>
        <p:spPr bwMode="auto">
          <a:xfrm>
            <a:off x="155575" y="-754063"/>
            <a:ext cx="1524000" cy="15811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74760" name="AutoShape 8" descr="data:image/jpeg;base64,/9j/4AAQSkZJRgABAQAAAQABAAD/2wCEAAkGBhQSERQTEhQVFRUWGBUXFxgUGBQVFxgUFxgVFBYXFhUXHCYeFxojGRQUHy8gJScpLCwsFx4xNTAqNSYsLCkBCQoKBQUFDQUFDSkYEhgpKSkpKSkpKSkpKSkpKSkpKSkpKSkpKSkpKSkpKSkpKSkpKSkpKSkpKSkpKSkpKSkpKf/AABEIAKYAoAMBIgACEQEDEQH/xAAcAAABBQEBAQAAAAAAAAAAAAAEAQIDBQYHAAj/xAA+EAABAwIDBgQDBwEGBwAAAAABAAIRAyEEEjEFBkFRYXETIoGRobHBBxQyQlLR8BUjJGKC4fEWJTNDcpKi/8QAFAEBAAAAAAAAAAAAAAAAAAAAAP/EABQRAQAAAAAAAAAAAAAAAAAAAAD/2gAMAwEAAhEDEQA/ANHTdYdh8gn5wVDQHlHYKWkIBQIXTqmylL0jn8kDXO6JraiUlNbqgeXppcnwlpMug8KYUlJl0mqfTtKAqiwaJmIpIHFbcpUTFR4a7g0eZx/yjQd0NV3kadKVVw5gN+pQGFycwgqqO8tHjmb/AOQH0VjhXB4DmEOHMEICSyEobKbxU1F0FAtKinPpQnscmVnSgiexDVQiCVE5yAenU8qUBCteiXOsgQheamsUrDCCIpgF1KXXToQOpsspaDI1QwfCKpO4oI80E8lnd7d4zh2htMjxX8T+Vv6o58lonm65FvHjjVxVVx/UQOgbYD4IB3Yh5JcSSTck6nnKttnbTLCPwd3Tb2QmzNmOq/hk6aBbnYv2YOfBqk02nUAguPpEBBmMZVztdBaeuk35kaqXdnadXDOPlJpu/KdJn8p4HVdXwO4GEogRTzHnUOb2BsFPtDY1J1N1PI0NcCIAFuoPC90FDhcSKrGvYZa4SD+6lZKzW7dV1GvUwjpIlzmHkRGYduPqtOCgPps8sqGoIU1N3lTapQCEqGoNUSaUobEiLIB6LE9Owp8qV1OboG5bpC5KQoigcGpCUuZNKBC5EUnxZRUaUqd9GECubdcj29gS3F1WnUvcfRxzA+xXWgud74UCMW94H6AY5Bov0QaTcoNY1ogTx7roeDrWAJjquXYGoaNJlRl7D6RPS6sXb3V2+U1MKybAeao4nkGt4oOnPOl0LjsSxrSXOAF9Ss3sLaNSuHsqEB7RaAQNLGDfjoqDHbMfUcXeE2rVkAeNUeBE6hrbR0QEfdv+Yue27HUTUa4REkim6/HQFX9KjIUOEwLmU5e1niRH9nIbEiwnhorCg4hoQI1sJsJ7jdLSbKCOkzzIfGUIMoymzLKGxVSZ6IK2joFLUrcEO2YHYfIJ1U2k2jUmyBC5ObYIWhjqbnZRUYTwAcCfaUS/WEDXFMzqV3IqF7ggkoVYRAqDUqvc5P8AFsgnqYloEuIaOZIAn1VTtbDU6xaAWl0tcIIIdlbUa5pg6+ZpAOuVYzfDHmpiKjOFIAAcJMEkjmZVBgdpPovD6Zyub0B+CDe7JxrQ4U6kFhMduBWl2dsRjfK1lMCSQ5us8+hXLsFtVz3lzjLs2Y6CZMmwXR9jbRBZmHAD3QWXieFiWRxI69we6uq2GYXua7uOFisVt3DPrEPpVTTeNYEh15Fhe2iP2XXfTpE1qhc/i5wy6TAAPC5QaAu84aNADb2UhB0AKpv6qWt8eA9rG5niYlmYNsRxkhBO+1WlTMOw9QHUQ5hDhzabSg07cE8nS3WymFB1MXHqLqt2dvlTxDIomKh1a6MwBuCIMFWbdoiA0kExfiPX/RAPVqfFAYs2R9XDSZYRNjHD3KrMcHsBLmEDnFvdAM14gE2AaPaLrDbxbw+MSGvLWD8LRF44vNxJ5QVc72bVNOnTpsIl4lx18rQ0RHUn4LDYio43gewA1QR1a0EECIuNLHmC0BTVNsPqlrXEgAGS2zieYPA2VdVd2Cia+/8AOaDTf8ZVqdPIxxedA+rlcW6WBAE9zKhp7y4iYdXcSdSMsNnQNtrxVAXTy1PtxSB1p6yg2zN63sZDvNJs6oR5RzJEZlWYjeys95yvLWgyMkAuAEX7n4LN4nEFwEkkcF7DCTA4/KL+10Bm0sc6o5z6hzOcRJgCwADRbXjdVlQclLWOZ3S0dAOCLYQBcn0gD1KCtpVi0hw4La7vbVtBmHiOzptPLusm7CQZFxy91osDsV7sC2s1rwAHy8A5YDz+I6Dug0NLCVGuhjDWB4Oqvp+pOhCs6GyKky+nh6YH6XPqv7F77R2XP8PvXVpQ3MHAfqBkeq227exNoYypTdWa6hh5lznDI57R+VrXea+kxEIId4dq+FhKuX/vuFFltWUjnrPHTNkaOoKxzMUXeVxlp4RI79EbvvtgYjFuNOBRpf2VFrbNFNh1A6uk+yqMLOb3Pw/dAdRr+G6GE+W0jW2l1b4Pe6s08HDjmufdUj8rW5jqbISpiukIOj4Hflv5n+GTbmPhorf+q1XC1QlpE2Igj0XIACRJWj3M2m4F1Bx8rgSzo4C4B6hBHtxzfEYZN235ggDn0VRiHNOhPdwBV3tugXOYABcAuJNhpbrxuqavh4nj8kATmcbHshqtP+eqLc08L9rr1GlNuBt2ugDd80vDsrT+gudGV7fUEJrt264MBrXEcA4T8YCCpeZU+GdDSeJsOg4/slxmz6lO9Sm5omASCBPLNonuAyiOQ9yEEBn0TgkaFbbs7DOLxNOgCGh5Jc7kxol0czAsgs90t03Ysh1SWUA7IXN/E5/BrZ5GJPoidr7OrUtlYZpeWsD6k0xo453nM4/mghsDS8rf0NmNwj/CpiKTsoAN4dpM85uqD7VK7WU8PQBEkvdA/RIu4dXadigwOB2bUxFVlCmJe8xoTA4utwAv7LquK2nV2dsqpTq1TVfldSw7zOfK6GgVD/hBeWnkLrIfZpXazF1yYk4eqW85YWvgd7I/7V8ZDsPhQbU2Auji4NDG+3nPqg53Gg5IzBCSZ7nsNVBVsLqNtQwQPzG/aLBA/F1sxMacPRC6GeCnqiDHL9lEb9UDs0j6q13VqgYugSJHiMBnTzHL9VVMZxR2yqgZWpONgKlIz2eCg0+0NgvJzZ33gxaBYWAOgVr9n2yqHjObXY2o8AOYXglsaO8htIsfZGVGS1pA0AjmJgDuZsqyq57HtqU2nMwhwi8iYc0jqJHchB2vBUmBvlawAcg0D4BZjfDdrCYqk/wxR+8NaXMNMsz5m3AIaZIJELJN247GudmJyAkNp/laA4gZm8XHiSjfujQIgT6COOo0QYelSteR/LSrvC0OmvfSJFu0e6JoYWlSbmqO83mu6JkSbehEICptnUUhP84cuPsEBW36bRgMQJsWAR1D2ALm9SJcOq3O3pOCqExd1MepIcfgPgsFWHmN+XxlA2V0PdHZQw9HB4xw8zsUyTyo1GvoNHbM4H2XOSOq7pidh/3P7sLFtBjGxwqsaHNI6+I0FBe4/Cip5SNY91xDe7aZr4x7iZDIpNPSn5Z9SCfVdkr7XAwhxOkUPF/zFmaP/ay4CX2km/1lBebrn++YcN1fUawxrDrH0i/op969qCri8TXcfLncGwPMQ05QBOgtr1VFgtpOovFVji1zc2Uj8sgtkdYcVW18QXuLjPGPggKr18xJiOg5JcOZIQLavBFYV8egKCTLckyR9UpjsOkKA1Cm+JogIzgcz3hOovlw4AEH2KCnkUXghL2N4ucwe7kHU/vbmtE03AwPlA+CH/qGWwomNTPlFgb3FoMH/dS/1l0RVpiwaJp3GgEEHpxSvx9J05TrzmR7wZBMFBXbuYkjH1mOaGNqN8RrZmD5QfXj6rW+DJn+QsfTrsOPpZSJFCqDBH4g+T30K2VE39EFBtbYodUbOkR68CUzDbMY10uAH5TGsAgR14D1WnqUadSaZflfAIniDaQekLO43B1KbnMcMroN+HRwHEXcelkFJv3WDaNFjTZz3vPUNbAkf5iVhar7+g/nxWh33rTWpsOrKd+7iSe35VmS6/ogO2RTz4ig39VWkDOhGdsr6Fay88jHrJXz1smrlxFF3J7D7GV9E06gc0OGjgCD3CDIfaG7wtllrbZjTpdmlxeY9o9VxuqY4X/1XU/ta2mPAw9EaucajhyDAWD/AOnH2XK6rp/nVBCfMD1n6JjR8J+i8Hx7n5pBWFwUCR9VNTkg5dYUBcn0jYkGIP0QSNMjRMKXPKYXIHg3RGBf/aC34S0+zghWG3VH7OgGdNB8ZN/QIOpMqkNAI5fID/Qe6GxOHBB8o1EROg0jqLxzkpuDxHkbJ8sDXlA/ndOquEWdbX2JCDL7wYv7vjaFSIytaXD/AA5nNI7ZSuqYJubLlgggch5bLjm+t6tNxJMsMdg429irXHY7Ftw1LFtxD4JYC1oA1tY8fwlB1HaWBAIzNLhzZBc3iCCLhT1MP4tIDPOUeR5DSQeZjhz+SyX9fqU8MzFsc7EMOUvBaM7Wm0jIBMHhEqxbtAvptxNAOBd5nU3eXPwMA6O49UHKt8C777WDhlIcBHIBrYVE59113eXdintFprMY+hWECagID8o/DUbwAsA75wuVbS2XVw9RzKzCx3W4I5tP5h1CCTZbz41OGl8OmG6wLz6Lte5e2w+l4DvxMktnizWPRcy+znZ7nYnxQHZWAiRbzugWPMCTHIonaW+D31fEpBlItdGZg80gxmJ0n0QD7+bU8bG1rmGuyDo1lgB6yfVZwDkJ7I6vVc8mo90ueS5xgXJMkuPNBVsTMXMIBXsgkG1/infczaSLieqRv4p5GU99eR5rkEoEbhgQ69xMLxMgQACAAf3UbXR7lL4lv5pqg94gUZelLuaa0WPogc0z9VZ7OdPxPtHHtPqFWaDvEq0wrLW5DUcJJOn8ug6S3DMcwEWMNkaRb9pI7oZ+Ab5iSQBHHhyjhYx6ollDjPAWN+RMnU9TzsvMuNCLxe3efmewCDH727NLcjw4Fv4SOOY6HqDEcxCtt3cXhamz2YbE1SyXOMG1g/M3K6/Apd5qTXUXgvAtLQ6BLmmT1mPoFiKeUvb4k5LB2XWL/HRB2HZFKhSBp4bEUfDdcMPmyk65fNpN7q0bguTw8cxb63XB61NoLg24kwYiRwMcFb7B27iqB/snOLQfwukt/wBuyDslIOBMyOXsUza2xW12RVpMeOEi/pyWbwP2jOH/AFKQJ4lp/dEV/tVpAwaNUdRlI05TKAKlsWhhc7hLG5ahDfEqAPqtbNNpExGpi05VzYvgAdlst5t96VenlpgglzSZBFrzr3WICBzqp/f3UTtLfy6e86JhCBh0I5ppT8q85iCEheaSnsbzStp3QRlqfSpWnqE/KJSPxFg0aWQDVytBs+nmZPQd+vxOqz5V1sOv5cusG3SfnxQdApjKAAAL3iYlol0SbgcOfFJUqHTTl6X/AJznovLyCo23s4VgIs4EkHhfUFZShs8vJEgQSDqdDFl5eQHUcAxvCT/iv7BEVaka3Xl5BCas6WUL63AgJF5ADXaD8FGB1SryBcqR2i8vII8xSkWXl5AyF7KvLyDzm2lRgLy8gZUR+wjDnDmAfUER815eQf/Z"/>
          <p:cNvSpPr>
            <a:spLocks noChangeAspect="1" noChangeArrowheads="1"/>
          </p:cNvSpPr>
          <p:nvPr/>
        </p:nvSpPr>
        <p:spPr bwMode="auto">
          <a:xfrm>
            <a:off x="155575" y="-754063"/>
            <a:ext cx="1524000" cy="15811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1" name="TextBox 10"/>
          <p:cNvSpPr txBox="1"/>
          <p:nvPr/>
        </p:nvSpPr>
        <p:spPr>
          <a:xfrm>
            <a:off x="285720" y="1571612"/>
            <a:ext cx="8572560" cy="1200329"/>
          </a:xfrm>
          <a:prstGeom prst="rect">
            <a:avLst/>
          </a:prstGeom>
          <a:noFill/>
        </p:spPr>
        <p:txBody>
          <a:bodyPr wrap="square" rtlCol="0">
            <a:spAutoFit/>
          </a:bodyPr>
          <a:lstStyle/>
          <a:p>
            <a:pPr>
              <a:spcBef>
                <a:spcPts val="600"/>
              </a:spcBef>
            </a:pPr>
            <a:endParaRPr lang="en-US" dirty="0" smtClean="0"/>
          </a:p>
          <a:p>
            <a:endParaRPr lang="en-NZ" dirty="0" smtClean="0"/>
          </a:p>
          <a:p>
            <a:r>
              <a:rPr lang="en-NZ" dirty="0" smtClean="0"/>
              <a:t> </a:t>
            </a:r>
            <a:endParaRPr lang="en-US" dirty="0" smtClean="0"/>
          </a:p>
          <a:p>
            <a:endParaRPr lang="en-US" dirty="0"/>
          </a:p>
        </p:txBody>
      </p:sp>
      <p:sp>
        <p:nvSpPr>
          <p:cNvPr id="10" name="TextBox 9"/>
          <p:cNvSpPr txBox="1"/>
          <p:nvPr/>
        </p:nvSpPr>
        <p:spPr>
          <a:xfrm>
            <a:off x="214282" y="1571612"/>
            <a:ext cx="8643998" cy="4462760"/>
          </a:xfrm>
          <a:prstGeom prst="rect">
            <a:avLst/>
          </a:prstGeom>
          <a:solidFill>
            <a:srgbClr val="FFCCCC"/>
          </a:solidFill>
          <a:ln>
            <a:solidFill>
              <a:srgbClr val="FFC000"/>
            </a:solidFill>
          </a:ln>
        </p:spPr>
        <p:txBody>
          <a:bodyPr wrap="square" rtlCol="0">
            <a:spAutoFit/>
          </a:bodyPr>
          <a:lstStyle/>
          <a:p>
            <a:pPr hangingPunct="0"/>
            <a:r>
              <a:rPr lang="en-US" sz="2000" b="1" dirty="0" smtClean="0"/>
              <a:t>FURTHER READING:</a:t>
            </a:r>
            <a:endParaRPr lang="en-US" sz="2000" dirty="0" smtClean="0"/>
          </a:p>
          <a:p>
            <a:pPr hangingPunct="0">
              <a:spcBef>
                <a:spcPts val="600"/>
              </a:spcBef>
            </a:pPr>
            <a:r>
              <a:rPr lang="en-US" sz="2000" b="1" i="1" dirty="0" smtClean="0">
                <a:solidFill>
                  <a:srgbClr val="C00000"/>
                </a:solidFill>
              </a:rPr>
              <a:t>Philosophy:</a:t>
            </a:r>
          </a:p>
          <a:p>
            <a:pPr hangingPunct="0"/>
            <a:r>
              <a:rPr lang="en-NZ" dirty="0" smtClean="0"/>
              <a:t>Rene Descartes, “Meditation 2”, </a:t>
            </a:r>
            <a:r>
              <a:rPr lang="en-NZ" i="1" dirty="0" smtClean="0"/>
              <a:t>Meditations on First Philosophy</a:t>
            </a:r>
            <a:r>
              <a:rPr lang="en-NZ" dirty="0" smtClean="0"/>
              <a:t> </a:t>
            </a:r>
            <a:r>
              <a:rPr lang="en-NZ" u="sng" dirty="0" smtClean="0">
                <a:hlinkClick r:id="rId3"/>
              </a:rPr>
              <a:t>http://www.earlymoderntexts.com/f_descarte.html</a:t>
            </a:r>
            <a:endParaRPr lang="en-US" dirty="0" smtClean="0"/>
          </a:p>
          <a:p>
            <a:pPr hangingPunct="0"/>
            <a:r>
              <a:rPr lang="en-NZ" dirty="0" smtClean="0"/>
              <a:t>John Locke, “On Personal Identity”, </a:t>
            </a:r>
            <a:r>
              <a:rPr lang="en-NZ" i="1" dirty="0" smtClean="0"/>
              <a:t>An Essay Concerning Human Understanding</a:t>
            </a:r>
            <a:r>
              <a:rPr lang="en-NZ" dirty="0" smtClean="0"/>
              <a:t>, Book II, </a:t>
            </a:r>
            <a:r>
              <a:rPr lang="en-NZ" dirty="0" err="1" smtClean="0"/>
              <a:t>ch</a:t>
            </a:r>
            <a:r>
              <a:rPr lang="en-NZ" dirty="0" smtClean="0"/>
              <a:t>. 27, </a:t>
            </a:r>
            <a:r>
              <a:rPr lang="en-NZ" u="sng" dirty="0" smtClean="0">
                <a:hlinkClick r:id="rId4"/>
              </a:rPr>
              <a:t>http://www.earlymoderntexts.com/f_locke.html</a:t>
            </a:r>
            <a:r>
              <a:rPr lang="en-NZ" dirty="0" smtClean="0"/>
              <a:t> </a:t>
            </a:r>
            <a:endParaRPr lang="en-US" dirty="0" smtClean="0"/>
          </a:p>
          <a:p>
            <a:pPr hangingPunct="0"/>
            <a:r>
              <a:rPr lang="en-NZ" dirty="0" smtClean="0"/>
              <a:t>Daniel Dennett, “Where Am I?”, </a:t>
            </a:r>
            <a:r>
              <a:rPr lang="en-NZ" i="1" dirty="0" smtClean="0"/>
              <a:t>Brainstorms</a:t>
            </a:r>
            <a:r>
              <a:rPr lang="en-NZ" dirty="0" smtClean="0"/>
              <a:t> (Bradford, 1978). (</a:t>
            </a:r>
            <a:r>
              <a:rPr lang="en-NZ" u="sng" dirty="0" smtClean="0">
                <a:hlinkClick r:id="rId5"/>
              </a:rPr>
              <a:t>http://www.scribd.com/doc/2080952/Where-Am-I-</a:t>
            </a:r>
            <a:r>
              <a:rPr lang="en-NZ" dirty="0" smtClean="0"/>
              <a:t>)</a:t>
            </a:r>
            <a:endParaRPr lang="en-US" dirty="0" smtClean="0"/>
          </a:p>
          <a:p>
            <a:pPr hangingPunct="0"/>
            <a:r>
              <a:rPr lang="en-NZ" dirty="0" smtClean="0"/>
              <a:t>Derek </a:t>
            </a:r>
            <a:r>
              <a:rPr lang="en-NZ" dirty="0" err="1" smtClean="0"/>
              <a:t>Parfit</a:t>
            </a:r>
            <a:r>
              <a:rPr lang="en-NZ" dirty="0" smtClean="0"/>
              <a:t>, “Personal Identity”, </a:t>
            </a:r>
            <a:r>
              <a:rPr lang="en-NZ" i="1" dirty="0" smtClean="0"/>
              <a:t>Philosophical Review</a:t>
            </a:r>
            <a:r>
              <a:rPr lang="en-NZ" dirty="0" smtClean="0"/>
              <a:t> </a:t>
            </a:r>
            <a:r>
              <a:rPr lang="en-NZ" b="1" dirty="0" smtClean="0"/>
              <a:t>80 1</a:t>
            </a:r>
            <a:r>
              <a:rPr lang="en-NZ" dirty="0" smtClean="0"/>
              <a:t> (1971), pp. 3-27.</a:t>
            </a:r>
            <a:endParaRPr lang="en-US" dirty="0" smtClean="0"/>
          </a:p>
          <a:p>
            <a:pPr hangingPunct="0"/>
            <a:r>
              <a:rPr lang="en-NZ" dirty="0" smtClean="0"/>
              <a:t>Bernard Williams, “The Self and the Future”, in </a:t>
            </a:r>
            <a:r>
              <a:rPr lang="en-NZ" i="1" dirty="0" smtClean="0"/>
              <a:t>Personal Identity</a:t>
            </a:r>
            <a:r>
              <a:rPr lang="en-NZ" dirty="0" smtClean="0"/>
              <a:t>, </a:t>
            </a:r>
            <a:r>
              <a:rPr lang="en-NZ" dirty="0" err="1" smtClean="0"/>
              <a:t>ed</a:t>
            </a:r>
            <a:r>
              <a:rPr lang="en-NZ" dirty="0" smtClean="0"/>
              <a:t> J. Perry (Berkeley, 1975), pp. 179-98. </a:t>
            </a:r>
            <a:r>
              <a:rPr lang="en-NZ" u="sng" dirty="0" smtClean="0">
                <a:hlinkClick r:id="rId6"/>
              </a:rPr>
              <a:t>http://mind.ucsd.edu/syllabi/07-08/Phil-87/williams.pdf</a:t>
            </a:r>
            <a:r>
              <a:rPr lang="en-NZ" dirty="0" smtClean="0"/>
              <a:t> </a:t>
            </a:r>
            <a:endParaRPr lang="en-US" dirty="0" smtClean="0"/>
          </a:p>
          <a:p>
            <a:pPr hangingPunct="0">
              <a:spcBef>
                <a:spcPts val="600"/>
              </a:spcBef>
            </a:pP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1">
                                            <p:txEl>
                                              <p:pRg st="2" end="2"/>
                                            </p:txEl>
                                          </p:spTgt>
                                        </p:tgtEl>
                                        <p:attrNameLst>
                                          <p:attrName>style.visibility</p:attrName>
                                        </p:attrNameLst>
                                      </p:cBhvr>
                                      <p:to>
                                        <p:strVal val="visible"/>
                                      </p:to>
                                    </p:set>
                                    <p:animEffect transition="in" filter="blinds(horizontal)">
                                      <p:cBhvr>
                                        <p:cTn id="7" dur="500"/>
                                        <p:tgtEl>
                                          <p:spTgt spid="1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5</a:t>
            </a:r>
            <a:endParaRPr lang="en-US" sz="2800" dirty="0">
              <a:solidFill>
                <a:srgbClr val="FFFFFF"/>
              </a:solidFill>
            </a:endParaRPr>
          </a:p>
        </p:txBody>
      </p:sp>
      <p:sp>
        <p:nvSpPr>
          <p:cNvPr id="4" name="2 CuadroTexto"/>
          <p:cNvSpPr txBox="1">
            <a:spLocks noChangeArrowheads="1"/>
          </p:cNvSpPr>
          <p:nvPr/>
        </p:nvSpPr>
        <p:spPr bwMode="auto">
          <a:xfrm>
            <a:off x="2928926" y="0"/>
            <a:ext cx="4357718" cy="1569660"/>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chemeClr val="bg1"/>
                </a:solidFill>
              </a:rPr>
              <a:t>Personal Identity: Locke - Memory</a:t>
            </a:r>
            <a:endParaRPr lang="en-US" sz="1600" dirty="0" smtClean="0">
              <a:solidFill>
                <a:schemeClr val="bg1"/>
              </a:solidFill>
            </a:endParaRPr>
          </a:p>
          <a:p>
            <a:r>
              <a:rPr lang="en-US" sz="1600" i="1" dirty="0" smtClean="0">
                <a:solidFill>
                  <a:schemeClr val="bg1"/>
                </a:solidFill>
              </a:rPr>
              <a:t>Personal Identity: </a:t>
            </a:r>
            <a:r>
              <a:rPr lang="en-US" sz="1600" i="1" dirty="0" err="1" smtClean="0">
                <a:solidFill>
                  <a:schemeClr val="bg1"/>
                </a:solidFill>
              </a:rPr>
              <a:t>Parfit</a:t>
            </a:r>
            <a:r>
              <a:rPr lang="en-US" sz="1600" i="1" dirty="0" smtClean="0">
                <a:solidFill>
                  <a:schemeClr val="bg1"/>
                </a:solidFill>
              </a:rPr>
              <a:t> - Nihilism</a:t>
            </a:r>
            <a:endParaRPr lang="en-US" sz="1600" dirty="0" smtClean="0">
              <a:solidFill>
                <a:schemeClr val="bg1"/>
              </a:solidFill>
            </a:endParaRPr>
          </a:p>
          <a:p>
            <a:r>
              <a:rPr lang="en-US" sz="1600" i="1" dirty="0" smtClean="0">
                <a:solidFill>
                  <a:schemeClr val="bg1"/>
                </a:solidFill>
              </a:rPr>
              <a:t>Williams</a:t>
            </a:r>
            <a:r>
              <a:rPr lang="en-US" sz="1600" i="1" dirty="0" smtClean="0">
                <a:solidFill>
                  <a:schemeClr val="bg1"/>
                </a:solidFill>
              </a:rPr>
              <a:t>: The Self and the Future</a:t>
            </a:r>
            <a:endParaRPr lang="en-US" sz="1600" dirty="0" smtClean="0">
              <a:solidFill>
                <a:schemeClr val="bg1"/>
              </a:solidFill>
            </a:endParaRPr>
          </a:p>
          <a:p>
            <a:r>
              <a:rPr lang="en-US" sz="1600" i="1" dirty="0" smtClean="0">
                <a:solidFill>
                  <a:schemeClr val="bg1"/>
                </a:solidFill>
              </a:rPr>
              <a:t>Personal Identity and </a:t>
            </a:r>
            <a:r>
              <a:rPr lang="en-US" sz="1600" i="1" dirty="0" err="1" smtClean="0">
                <a:solidFill>
                  <a:schemeClr val="bg1"/>
                </a:solidFill>
              </a:rPr>
              <a:t>Indexicality</a:t>
            </a:r>
            <a:endParaRPr lang="en-US" sz="1600" i="1" dirty="0" smtClean="0">
              <a:solidFill>
                <a:schemeClr val="bg1"/>
              </a:solidFill>
            </a:endParaRPr>
          </a:p>
          <a:p>
            <a:r>
              <a:rPr lang="en-US" sz="1600" i="1" dirty="0" smtClean="0">
                <a:solidFill>
                  <a:schemeClr val="bg1"/>
                </a:solidFill>
              </a:rPr>
              <a:t>Final Reflection</a:t>
            </a:r>
            <a:endParaRPr lang="en-US" sz="1600" dirty="0" smtClean="0">
              <a:solidFill>
                <a:schemeClr val="bg1"/>
              </a:solidFill>
            </a:endParaRPr>
          </a:p>
          <a:p>
            <a:r>
              <a:rPr lang="en-US" sz="1600" i="1" dirty="0" smtClean="0">
                <a:solidFill>
                  <a:schemeClr val="bg1"/>
                </a:solidFill>
              </a:rPr>
              <a:t>	</a:t>
            </a:r>
            <a:endParaRPr lang="en-US" sz="1600" dirty="0">
              <a:solidFill>
                <a:schemeClr val="bg1"/>
              </a:solidFill>
              <a:latin typeface="Verdana" charset="0"/>
            </a:endParaRPr>
          </a:p>
        </p:txBody>
      </p:sp>
      <p:sp>
        <p:nvSpPr>
          <p:cNvPr id="74754" name="AutoShape 2" descr="data:image/jpeg;base64,/9j/4AAQSkZJRgABAQAAAQABAAD/2wCEAAkGBhQSERQTEhQVFRUWGBUXFxgUGBQVFxgUFxgVFBYXFhUXHCYeFxojGRQUHy8gJScpLCwsFx4xNTAqNSYsLCkBCQoKBQUFDQUFDSkYEhgpKSkpKSkpKSkpKSkpKSkpKSkpKSkpKSkpKSkpKSkpKSkpKSkpKSkpKSkpKSkpKSkpKf/AABEIAKYAoAMBIgACEQEDEQH/xAAcAAABBQEBAQAAAAAAAAAAAAAEAQIDBQYHAAj/xAA+EAABAwIDBgQDBwEGBwAAAAABAAIRAyEEEjEFBkFRYXETIoGRobHBBxQyQlLR8BUjJGKC4fEWJTNDcpKi/8QAFAEBAAAAAAAAAAAAAAAAAAAAAP/EABQRAQAAAAAAAAAAAAAAAAAAAAD/2gAMAwEAAhEDEQA/ANHTdYdh8gn5wVDQHlHYKWkIBQIXTqmylL0jn8kDXO6JraiUlNbqgeXppcnwlpMug8KYUlJl0mqfTtKAqiwaJmIpIHFbcpUTFR4a7g0eZx/yjQd0NV3kadKVVw5gN+pQGFycwgqqO8tHjmb/AOQH0VjhXB4DmEOHMEICSyEobKbxU1F0FAtKinPpQnscmVnSgiexDVQiCVE5yAenU8qUBCteiXOsgQheamsUrDCCIpgF1KXXToQOpsspaDI1QwfCKpO4oI80E8lnd7d4zh2htMjxX8T+Vv6o58lonm65FvHjjVxVVx/UQOgbYD4IB3Yh5JcSSTck6nnKttnbTLCPwd3Tb2QmzNmOq/hk6aBbnYv2YOfBqk02nUAguPpEBBmMZVztdBaeuk35kaqXdnadXDOPlJpu/KdJn8p4HVdXwO4GEogRTzHnUOb2BsFPtDY1J1N1PI0NcCIAFuoPC90FDhcSKrGvYZa4SD+6lZKzW7dV1GvUwjpIlzmHkRGYduPqtOCgPps8sqGoIU1N3lTapQCEqGoNUSaUobEiLIB6LE9Owp8qV1OboG5bpC5KQoigcGpCUuZNKBC5EUnxZRUaUqd9GECubdcj29gS3F1WnUvcfRxzA+xXWgud74UCMW94H6AY5Bov0QaTcoNY1ogTx7roeDrWAJjquXYGoaNJlRl7D6RPS6sXb3V2+U1MKybAeao4nkGt4oOnPOl0LjsSxrSXOAF9Ss3sLaNSuHsqEB7RaAQNLGDfjoqDHbMfUcXeE2rVkAeNUeBE6hrbR0QEfdv+Yue27HUTUa4REkim6/HQFX9KjIUOEwLmU5e1niRH9nIbEiwnhorCg4hoQI1sJsJ7jdLSbKCOkzzIfGUIMoymzLKGxVSZ6IK2joFLUrcEO2YHYfIJ1U2k2jUmyBC5ObYIWhjqbnZRUYTwAcCfaUS/WEDXFMzqV3IqF7ggkoVYRAqDUqvc5P8AFsgnqYloEuIaOZIAn1VTtbDU6xaAWl0tcIIIdlbUa5pg6+ZpAOuVYzfDHmpiKjOFIAAcJMEkjmZVBgdpPovD6Zyub0B+CDe7JxrQ4U6kFhMduBWl2dsRjfK1lMCSQ5us8+hXLsFtVz3lzjLs2Y6CZMmwXR9jbRBZmHAD3QWXieFiWRxI69we6uq2GYXua7uOFisVt3DPrEPpVTTeNYEh15Fhe2iP2XXfTpE1qhc/i5wy6TAAPC5QaAu84aNADb2UhB0AKpv6qWt8eA9rG5niYlmYNsRxkhBO+1WlTMOw9QHUQ5hDhzabSg07cE8nS3WymFB1MXHqLqt2dvlTxDIomKh1a6MwBuCIMFWbdoiA0kExfiPX/RAPVqfFAYs2R9XDSZYRNjHD3KrMcHsBLmEDnFvdAM14gE2AaPaLrDbxbw+MSGvLWD8LRF44vNxJ5QVc72bVNOnTpsIl4lx18rQ0RHUn4LDYio43gewA1QR1a0EECIuNLHmC0BTVNsPqlrXEgAGS2zieYPA2VdVd2Cia+/8AOaDTf8ZVqdPIxxedA+rlcW6WBAE9zKhp7y4iYdXcSdSMsNnQNtrxVAXTy1PtxSB1p6yg2zN63sZDvNJs6oR5RzJEZlWYjeys95yvLWgyMkAuAEX7n4LN4nEFwEkkcF7DCTA4/KL+10Bm0sc6o5z6hzOcRJgCwADRbXjdVlQclLWOZ3S0dAOCLYQBcn0gD1KCtpVi0hw4La7vbVtBmHiOzptPLusm7CQZFxy91osDsV7sC2s1rwAHy8A5YDz+I6Dug0NLCVGuhjDWB4Oqvp+pOhCs6GyKky+nh6YH6XPqv7F77R2XP8PvXVpQ3MHAfqBkeq227exNoYypTdWa6hh5lznDI57R+VrXea+kxEIId4dq+FhKuX/vuFFltWUjnrPHTNkaOoKxzMUXeVxlp4RI79EbvvtgYjFuNOBRpf2VFrbNFNh1A6uk+yqMLOb3Pw/dAdRr+G6GE+W0jW2l1b4Pe6s08HDjmufdUj8rW5jqbISpiukIOj4Hflv5n+GTbmPhorf+q1XC1QlpE2Igj0XIACRJWj3M2m4F1Bx8rgSzo4C4B6hBHtxzfEYZN235ggDn0VRiHNOhPdwBV3tugXOYABcAuJNhpbrxuqavh4nj8kATmcbHshqtP+eqLc08L9rr1GlNuBt2ugDd80vDsrT+gudGV7fUEJrt264MBrXEcA4T8YCCpeZU+GdDSeJsOg4/slxmz6lO9Sm5omASCBPLNonuAyiOQ9yEEBn0TgkaFbbs7DOLxNOgCGh5Jc7kxol0czAsgs90t03Ysh1SWUA7IXN/E5/BrZ5GJPoidr7OrUtlYZpeWsD6k0xo453nM4/mghsDS8rf0NmNwj/CpiKTsoAN4dpM85uqD7VK7WU8PQBEkvdA/RIu4dXadigwOB2bUxFVlCmJe8xoTA4utwAv7LquK2nV2dsqpTq1TVfldSw7zOfK6GgVD/hBeWnkLrIfZpXazF1yYk4eqW85YWvgd7I/7V8ZDsPhQbU2Auji4NDG+3nPqg53Gg5IzBCSZ7nsNVBVsLqNtQwQPzG/aLBA/F1sxMacPRC6GeCnqiDHL9lEb9UDs0j6q13VqgYugSJHiMBnTzHL9VVMZxR2yqgZWpONgKlIz2eCg0+0NgvJzZ33gxaBYWAOgVr9n2yqHjObXY2o8AOYXglsaO8htIsfZGVGS1pA0AjmJgDuZsqyq57HtqU2nMwhwi8iYc0jqJHchB2vBUmBvlawAcg0D4BZjfDdrCYqk/wxR+8NaXMNMsz5m3AIaZIJELJN247GudmJyAkNp/laA4gZm8XHiSjfujQIgT6COOo0QYelSteR/LSrvC0OmvfSJFu0e6JoYWlSbmqO83mu6JkSbehEICptnUUhP84cuPsEBW36bRgMQJsWAR1D2ALm9SJcOq3O3pOCqExd1MepIcfgPgsFWHmN+XxlA2V0PdHZQw9HB4xw8zsUyTyo1GvoNHbM4H2XOSOq7pidh/3P7sLFtBjGxwqsaHNI6+I0FBe4/Cip5SNY91xDe7aZr4x7iZDIpNPSn5Z9SCfVdkr7XAwhxOkUPF/zFmaP/ay4CX2km/1lBebrn++YcN1fUawxrDrH0i/op969qCri8TXcfLncGwPMQ05QBOgtr1VFgtpOovFVji1zc2Uj8sgtkdYcVW18QXuLjPGPggKr18xJiOg5JcOZIQLavBFYV8egKCTLckyR9UpjsOkKA1Cm+JogIzgcz3hOovlw4AEH2KCnkUXghL2N4ucwe7kHU/vbmtE03AwPlA+CH/qGWwomNTPlFgb3FoMH/dS/1l0RVpiwaJp3GgEEHpxSvx9J05TrzmR7wZBMFBXbuYkjH1mOaGNqN8RrZmD5QfXj6rW+DJn+QsfTrsOPpZSJFCqDBH4g+T30K2VE39EFBtbYodUbOkR68CUzDbMY10uAH5TGsAgR14D1WnqUadSaZflfAIniDaQekLO43B1KbnMcMroN+HRwHEXcelkFJv3WDaNFjTZz3vPUNbAkf5iVhar7+g/nxWh33rTWpsOrKd+7iSe35VmS6/ogO2RTz4ig39VWkDOhGdsr6Fay88jHrJXz1smrlxFF3J7D7GV9E06gc0OGjgCD3CDIfaG7wtllrbZjTpdmlxeY9o9VxuqY4X/1XU/ta2mPAw9EaucajhyDAWD/AOnH2XK6rp/nVBCfMD1n6JjR8J+i8Hx7n5pBWFwUCR9VNTkg5dYUBcn0jYkGIP0QSNMjRMKXPKYXIHg3RGBf/aC34S0+zghWG3VH7OgGdNB8ZN/QIOpMqkNAI5fID/Qe6GxOHBB8o1EROg0jqLxzkpuDxHkbJ8sDXlA/ndOquEWdbX2JCDL7wYv7vjaFSIytaXD/AA5nNI7ZSuqYJubLlgggch5bLjm+t6tNxJMsMdg429irXHY7Ftw1LFtxD4JYC1oA1tY8fwlB1HaWBAIzNLhzZBc3iCCLhT1MP4tIDPOUeR5DSQeZjhz+SyX9fqU8MzFsc7EMOUvBaM7Wm0jIBMHhEqxbtAvptxNAOBd5nU3eXPwMA6O49UHKt8C777WDhlIcBHIBrYVE59113eXdintFprMY+hWECagID8o/DUbwAsA75wuVbS2XVw9RzKzCx3W4I5tP5h1CCTZbz41OGl8OmG6wLz6Lte5e2w+l4DvxMktnizWPRcy+znZ7nYnxQHZWAiRbzugWPMCTHIonaW+D31fEpBlItdGZg80gxmJ0n0QD7+bU8bG1rmGuyDo1lgB6yfVZwDkJ7I6vVc8mo90ueS5xgXJMkuPNBVsTMXMIBXsgkG1/infczaSLieqRv4p5GU99eR5rkEoEbhgQ69xMLxMgQACAAf3UbXR7lL4lv5pqg94gUZelLuaa0WPogc0z9VZ7OdPxPtHHtPqFWaDvEq0wrLW5DUcJJOn8ug6S3DMcwEWMNkaRb9pI7oZ+Ab5iSQBHHhyjhYx6ollDjPAWN+RMnU9TzsvMuNCLxe3efmewCDH727NLcjw4Fv4SOOY6HqDEcxCtt3cXhamz2YbE1SyXOMG1g/M3K6/Apd5qTXUXgvAtLQ6BLmmT1mPoFiKeUvb4k5LB2XWL/HRB2HZFKhSBp4bEUfDdcMPmyk65fNpN7q0bguTw8cxb63XB61NoLg24kwYiRwMcFb7B27iqB/snOLQfwukt/wBuyDslIOBMyOXsUza2xW12RVpMeOEi/pyWbwP2jOH/AFKQJ4lp/dEV/tVpAwaNUdRlI05TKAKlsWhhc7hLG5ahDfEqAPqtbNNpExGpi05VzYvgAdlst5t96VenlpgglzSZBFrzr3WICBzqp/f3UTtLfy6e86JhCBh0I5ppT8q85iCEheaSnsbzStp3QRlqfSpWnqE/KJSPxFg0aWQDVytBs+nmZPQd+vxOqz5V1sOv5cusG3SfnxQdApjKAAAL3iYlol0SbgcOfFJUqHTTl6X/AJznovLyCo23s4VgIs4EkHhfUFZShs8vJEgQSDqdDFl5eQHUcAxvCT/iv7BEVaka3Xl5BCas6WUL63AgJF5ADXaD8FGB1SryBcqR2i8vII8xSkWXl5AyF7KvLyDzm2lRgLy8gZUR+wjDnDmAfUER815eQf/Z"/>
          <p:cNvSpPr>
            <a:spLocks noChangeAspect="1" noChangeArrowheads="1"/>
          </p:cNvSpPr>
          <p:nvPr/>
        </p:nvSpPr>
        <p:spPr bwMode="auto">
          <a:xfrm>
            <a:off x="155575" y="-754063"/>
            <a:ext cx="1524000" cy="15811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74756" name="AutoShape 4" descr="data:image/jpeg;base64,/9j/4AAQSkZJRgABAQAAAQABAAD/2wCEAAkGBhQSERQTEhQVFRUWGBUXFxgUGBQVFxgUFxgVFBYXFhUXHCYeFxojGRQUHy8gJScpLCwsFx4xNTAqNSYsLCkBCQoKBQUFDQUFDSkYEhgpKSkpKSkpKSkpKSkpKSkpKSkpKSkpKSkpKSkpKSkpKSkpKSkpKSkpKSkpKSkpKSkpKf/AABEIAKYAoAMBIgACEQEDEQH/xAAcAAABBQEBAQAAAAAAAAAAAAAEAQIDBQYHAAj/xAA+EAABAwIDBgQDBwEGBwAAAAABAAIRAyEEEjEFBkFRYXETIoGRobHBBxQyQlLR8BUjJGKC4fEWJTNDcpKi/8QAFAEBAAAAAAAAAAAAAAAAAAAAAP/EABQRAQAAAAAAAAAAAAAAAAAAAAD/2gAMAwEAAhEDEQA/ANHTdYdh8gn5wVDQHlHYKWkIBQIXTqmylL0jn8kDXO6JraiUlNbqgeXppcnwlpMug8KYUlJl0mqfTtKAqiwaJmIpIHFbcpUTFR4a7g0eZx/yjQd0NV3kadKVVw5gN+pQGFycwgqqO8tHjmb/AOQH0VjhXB4DmEOHMEICSyEobKbxU1F0FAtKinPpQnscmVnSgiexDVQiCVE5yAenU8qUBCteiXOsgQheamsUrDCCIpgF1KXXToQOpsspaDI1QwfCKpO4oI80E8lnd7d4zh2htMjxX8T+Vv6o58lonm65FvHjjVxVVx/UQOgbYD4IB3Yh5JcSSTck6nnKttnbTLCPwd3Tb2QmzNmOq/hk6aBbnYv2YOfBqk02nUAguPpEBBmMZVztdBaeuk35kaqXdnadXDOPlJpu/KdJn8p4HVdXwO4GEogRTzHnUOb2BsFPtDY1J1N1PI0NcCIAFuoPC90FDhcSKrGvYZa4SD+6lZKzW7dV1GvUwjpIlzmHkRGYduPqtOCgPps8sqGoIU1N3lTapQCEqGoNUSaUobEiLIB6LE9Owp8qV1OboG5bpC5KQoigcGpCUuZNKBC5EUnxZRUaUqd9GECubdcj29gS3F1WnUvcfRxzA+xXWgud74UCMW94H6AY5Bov0QaTcoNY1ogTx7roeDrWAJjquXYGoaNJlRl7D6RPS6sXb3V2+U1MKybAeao4nkGt4oOnPOl0LjsSxrSXOAF9Ss3sLaNSuHsqEB7RaAQNLGDfjoqDHbMfUcXeE2rVkAeNUeBE6hrbR0QEfdv+Yue27HUTUa4REkim6/HQFX9KjIUOEwLmU5e1niRH9nIbEiwnhorCg4hoQI1sJsJ7jdLSbKCOkzzIfGUIMoymzLKGxVSZ6IK2joFLUrcEO2YHYfIJ1U2k2jUmyBC5ObYIWhjqbnZRUYTwAcCfaUS/WEDXFMzqV3IqF7ggkoVYRAqDUqvc5P8AFsgnqYloEuIaOZIAn1VTtbDU6xaAWl0tcIIIdlbUa5pg6+ZpAOuVYzfDHmpiKjOFIAAcJMEkjmZVBgdpPovD6Zyub0B+CDe7JxrQ4U6kFhMduBWl2dsRjfK1lMCSQ5us8+hXLsFtVz3lzjLs2Y6CZMmwXR9jbRBZmHAD3QWXieFiWRxI69we6uq2GYXua7uOFisVt3DPrEPpVTTeNYEh15Fhe2iP2XXfTpE1qhc/i5wy6TAAPC5QaAu84aNADb2UhB0AKpv6qWt8eA9rG5niYlmYNsRxkhBO+1WlTMOw9QHUQ5hDhzabSg07cE8nS3WymFB1MXHqLqt2dvlTxDIomKh1a6MwBuCIMFWbdoiA0kExfiPX/RAPVqfFAYs2R9XDSZYRNjHD3KrMcHsBLmEDnFvdAM14gE2AaPaLrDbxbw+MSGvLWD8LRF44vNxJ5QVc72bVNOnTpsIl4lx18rQ0RHUn4LDYio43gewA1QR1a0EECIuNLHmC0BTVNsPqlrXEgAGS2zieYPA2VdVd2Cia+/8AOaDTf8ZVqdPIxxedA+rlcW6WBAE9zKhp7y4iYdXcSdSMsNnQNtrxVAXTy1PtxSB1p6yg2zN63sZDvNJs6oR5RzJEZlWYjeys95yvLWgyMkAuAEX7n4LN4nEFwEkkcF7DCTA4/KL+10Bm0sc6o5z6hzOcRJgCwADRbXjdVlQclLWOZ3S0dAOCLYQBcn0gD1KCtpVi0hw4La7vbVtBmHiOzptPLusm7CQZFxy91osDsV7sC2s1rwAHy8A5YDz+I6Dug0NLCVGuhjDWB4Oqvp+pOhCs6GyKky+nh6YH6XPqv7F77R2XP8PvXVpQ3MHAfqBkeq227exNoYypTdWa6hh5lznDI57R+VrXea+kxEIId4dq+FhKuX/vuFFltWUjnrPHTNkaOoKxzMUXeVxlp4RI79EbvvtgYjFuNOBRpf2VFrbNFNh1A6uk+yqMLOb3Pw/dAdRr+G6GE+W0jW2l1b4Pe6s08HDjmufdUj8rW5jqbISpiukIOj4Hflv5n+GTbmPhorf+q1XC1QlpE2Igj0XIACRJWj3M2m4F1Bx8rgSzo4C4B6hBHtxzfEYZN235ggDn0VRiHNOhPdwBV3tugXOYABcAuJNhpbrxuqavh4nj8kATmcbHshqtP+eqLc08L9rr1GlNuBt2ugDd80vDsrT+gudGV7fUEJrt264MBrXEcA4T8YCCpeZU+GdDSeJsOg4/slxmz6lO9Sm5omASCBPLNonuAyiOQ9yEEBn0TgkaFbbs7DOLxNOgCGh5Jc7kxol0czAsgs90t03Ysh1SWUA7IXN/E5/BrZ5GJPoidr7OrUtlYZpeWsD6k0xo453nM4/mghsDS8rf0NmNwj/CpiKTsoAN4dpM85uqD7VK7WU8PQBEkvdA/RIu4dXadigwOB2bUxFVlCmJe8xoTA4utwAv7LquK2nV2dsqpTq1TVfldSw7zOfK6GgVD/hBeWnkLrIfZpXazF1yYk4eqW85YWvgd7I/7V8ZDsPhQbU2Auji4NDG+3nPqg53Gg5IzBCSZ7nsNVBVsLqNtQwQPzG/aLBA/F1sxMacPRC6GeCnqiDHL9lEb9UDs0j6q13VqgYugSJHiMBnTzHL9VVMZxR2yqgZWpONgKlIz2eCg0+0NgvJzZ33gxaBYWAOgVr9n2yqHjObXY2o8AOYXglsaO8htIsfZGVGS1pA0AjmJgDuZsqyq57HtqU2nMwhwi8iYc0jqJHchB2vBUmBvlawAcg0D4BZjfDdrCYqk/wxR+8NaXMNMsz5m3AIaZIJELJN247GudmJyAkNp/laA4gZm8XHiSjfujQIgT6COOo0QYelSteR/LSrvC0OmvfSJFu0e6JoYWlSbmqO83mu6JkSbehEICptnUUhP84cuPsEBW36bRgMQJsWAR1D2ALm9SJcOq3O3pOCqExd1MepIcfgPgsFWHmN+XxlA2V0PdHZQw9HB4xw8zsUyTyo1GvoNHbM4H2XOSOq7pidh/3P7sLFtBjGxwqsaHNI6+I0FBe4/Cip5SNY91xDe7aZr4x7iZDIpNPSn5Z9SCfVdkr7XAwhxOkUPF/zFmaP/ay4CX2km/1lBebrn++YcN1fUawxrDrH0i/op969qCri8TXcfLncGwPMQ05QBOgtr1VFgtpOovFVji1zc2Uj8sgtkdYcVW18QXuLjPGPggKr18xJiOg5JcOZIQLavBFYV8egKCTLckyR9UpjsOkKA1Cm+JogIzgcz3hOovlw4AEH2KCnkUXghL2N4ucwe7kHU/vbmtE03AwPlA+CH/qGWwomNTPlFgb3FoMH/dS/1l0RVpiwaJp3GgEEHpxSvx9J05TrzmR7wZBMFBXbuYkjH1mOaGNqN8RrZmD5QfXj6rW+DJn+QsfTrsOPpZSJFCqDBH4g+T30K2VE39EFBtbYodUbOkR68CUzDbMY10uAH5TGsAgR14D1WnqUadSaZflfAIniDaQekLO43B1KbnMcMroN+HRwHEXcelkFJv3WDaNFjTZz3vPUNbAkf5iVhar7+g/nxWh33rTWpsOrKd+7iSe35VmS6/ogO2RTz4ig39VWkDOhGdsr6Fay88jHrJXz1smrlxFF3J7D7GV9E06gc0OGjgCD3CDIfaG7wtllrbZjTpdmlxeY9o9VxuqY4X/1XU/ta2mPAw9EaucajhyDAWD/AOnH2XK6rp/nVBCfMD1n6JjR8J+i8Hx7n5pBWFwUCR9VNTkg5dYUBcn0jYkGIP0QSNMjRMKXPKYXIHg3RGBf/aC34S0+zghWG3VH7OgGdNB8ZN/QIOpMqkNAI5fID/Qe6GxOHBB8o1EROg0jqLxzkpuDxHkbJ8sDXlA/ndOquEWdbX2JCDL7wYv7vjaFSIytaXD/AA5nNI7ZSuqYJubLlgggch5bLjm+t6tNxJMsMdg429irXHY7Ftw1LFtxD4JYC1oA1tY8fwlB1HaWBAIzNLhzZBc3iCCLhT1MP4tIDPOUeR5DSQeZjhz+SyX9fqU8MzFsc7EMOUvBaM7Wm0jIBMHhEqxbtAvptxNAOBd5nU3eXPwMA6O49UHKt8C777WDhlIcBHIBrYVE59113eXdintFprMY+hWECagID8o/DUbwAsA75wuVbS2XVw9RzKzCx3W4I5tP5h1CCTZbz41OGl8OmG6wLz6Lte5e2w+l4DvxMktnizWPRcy+znZ7nYnxQHZWAiRbzugWPMCTHIonaW+D31fEpBlItdGZg80gxmJ0n0QD7+bU8bG1rmGuyDo1lgB6yfVZwDkJ7I6vVc8mo90ueS5xgXJMkuPNBVsTMXMIBXsgkG1/infczaSLieqRv4p5GU99eR5rkEoEbhgQ69xMLxMgQACAAf3UbXR7lL4lv5pqg94gUZelLuaa0WPogc0z9VZ7OdPxPtHHtPqFWaDvEq0wrLW5DUcJJOn8ug6S3DMcwEWMNkaRb9pI7oZ+Ab5iSQBHHhyjhYx6ollDjPAWN+RMnU9TzsvMuNCLxe3efmewCDH727NLcjw4Fv4SOOY6HqDEcxCtt3cXhamz2YbE1SyXOMG1g/M3K6/Apd5qTXUXgvAtLQ6BLmmT1mPoFiKeUvb4k5LB2XWL/HRB2HZFKhSBp4bEUfDdcMPmyk65fNpN7q0bguTw8cxb63XB61NoLg24kwYiRwMcFb7B27iqB/snOLQfwukt/wBuyDslIOBMyOXsUza2xW12RVpMeOEi/pyWbwP2jOH/AFKQJ4lp/dEV/tVpAwaNUdRlI05TKAKlsWhhc7hLG5ahDfEqAPqtbNNpExGpi05VzYvgAdlst5t96VenlpgglzSZBFrzr3WICBzqp/f3UTtLfy6e86JhCBh0I5ppT8q85iCEheaSnsbzStp3QRlqfSpWnqE/KJSPxFg0aWQDVytBs+nmZPQd+vxOqz5V1sOv5cusG3SfnxQdApjKAAAL3iYlol0SbgcOfFJUqHTTl6X/AJznovLyCo23s4VgIs4EkHhfUFZShs8vJEgQSDqdDFl5eQHUcAxvCT/iv7BEVaka3Xl5BCas6WUL63AgJF5ADXaD8FGB1SryBcqR2i8vII8xSkWXl5AyF7KvLyDzm2lRgLy8gZUR+wjDnDmAfUER815eQf/Z"/>
          <p:cNvSpPr>
            <a:spLocks noChangeAspect="1" noChangeArrowheads="1"/>
          </p:cNvSpPr>
          <p:nvPr/>
        </p:nvSpPr>
        <p:spPr bwMode="auto">
          <a:xfrm>
            <a:off x="155575" y="-754063"/>
            <a:ext cx="1524000" cy="15811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74758" name="AutoShape 6" descr="data:image/jpeg;base64,/9j/4AAQSkZJRgABAQAAAQABAAD/2wCEAAkGBhQSERQTEhQVFRUWGBUXFxgUGBQVFxgUFxgVFBYXFhUXHCYeFxojGRQUHy8gJScpLCwsFx4xNTAqNSYsLCkBCQoKBQUFDQUFDSkYEhgpKSkpKSkpKSkpKSkpKSkpKSkpKSkpKSkpKSkpKSkpKSkpKSkpKSkpKSkpKSkpKSkpKf/AABEIAKYAoAMBIgACEQEDEQH/xAAcAAABBQEBAQAAAAAAAAAAAAAEAQIDBQYHAAj/xAA+EAABAwIDBgQDBwEGBwAAAAABAAIRAyEEEjEFBkFRYXETIoGRobHBBxQyQlLR8BUjJGKC4fEWJTNDcpKi/8QAFAEBAAAAAAAAAAAAAAAAAAAAAP/EABQRAQAAAAAAAAAAAAAAAAAAAAD/2gAMAwEAAhEDEQA/ANHTdYdh8gn5wVDQHlHYKWkIBQIXTqmylL0jn8kDXO6JraiUlNbqgeXppcnwlpMug8KYUlJl0mqfTtKAqiwaJmIpIHFbcpUTFR4a7g0eZx/yjQd0NV3kadKVVw5gN+pQGFycwgqqO8tHjmb/AOQH0VjhXB4DmEOHMEICSyEobKbxU1F0FAtKinPpQnscmVnSgiexDVQiCVE5yAenU8qUBCteiXOsgQheamsUrDCCIpgF1KXXToQOpsspaDI1QwfCKpO4oI80E8lnd7d4zh2htMjxX8T+Vv6o58lonm65FvHjjVxVVx/UQOgbYD4IB3Yh5JcSSTck6nnKttnbTLCPwd3Tb2QmzNmOq/hk6aBbnYv2YOfBqk02nUAguPpEBBmMZVztdBaeuk35kaqXdnadXDOPlJpu/KdJn8p4HVdXwO4GEogRTzHnUOb2BsFPtDY1J1N1PI0NcCIAFuoPC90FDhcSKrGvYZa4SD+6lZKzW7dV1GvUwjpIlzmHkRGYduPqtOCgPps8sqGoIU1N3lTapQCEqGoNUSaUobEiLIB6LE9Owp8qV1OboG5bpC5KQoigcGpCUuZNKBC5EUnxZRUaUqd9GECubdcj29gS3F1WnUvcfRxzA+xXWgud74UCMW94H6AY5Bov0QaTcoNY1ogTx7roeDrWAJjquXYGoaNJlRl7D6RPS6sXb3V2+U1MKybAeao4nkGt4oOnPOl0LjsSxrSXOAF9Ss3sLaNSuHsqEB7RaAQNLGDfjoqDHbMfUcXeE2rVkAeNUeBE6hrbR0QEfdv+Yue27HUTUa4REkim6/HQFX9KjIUOEwLmU5e1niRH9nIbEiwnhorCg4hoQI1sJsJ7jdLSbKCOkzzIfGUIMoymzLKGxVSZ6IK2joFLUrcEO2YHYfIJ1U2k2jUmyBC5ObYIWhjqbnZRUYTwAcCfaUS/WEDXFMzqV3IqF7ggkoVYRAqDUqvc5P8AFsgnqYloEuIaOZIAn1VTtbDU6xaAWl0tcIIIdlbUa5pg6+ZpAOuVYzfDHmpiKjOFIAAcJMEkjmZVBgdpPovD6Zyub0B+CDe7JxrQ4U6kFhMduBWl2dsRjfK1lMCSQ5us8+hXLsFtVz3lzjLs2Y6CZMmwXR9jbRBZmHAD3QWXieFiWRxI69we6uq2GYXua7uOFisVt3DPrEPpVTTeNYEh15Fhe2iP2XXfTpE1qhc/i5wy6TAAPC5QaAu84aNADb2UhB0AKpv6qWt8eA9rG5niYlmYNsRxkhBO+1WlTMOw9QHUQ5hDhzabSg07cE8nS3WymFB1MXHqLqt2dvlTxDIomKh1a6MwBuCIMFWbdoiA0kExfiPX/RAPVqfFAYs2R9XDSZYRNjHD3KrMcHsBLmEDnFvdAM14gE2AaPaLrDbxbw+MSGvLWD8LRF44vNxJ5QVc72bVNOnTpsIl4lx18rQ0RHUn4LDYio43gewA1QR1a0EECIuNLHmC0BTVNsPqlrXEgAGS2zieYPA2VdVd2Cia+/8AOaDTf8ZVqdPIxxedA+rlcW6WBAE9zKhp7y4iYdXcSdSMsNnQNtrxVAXTy1PtxSB1p6yg2zN63sZDvNJs6oR5RzJEZlWYjeys95yvLWgyMkAuAEX7n4LN4nEFwEkkcF7DCTA4/KL+10Bm0sc6o5z6hzOcRJgCwADRbXjdVlQclLWOZ3S0dAOCLYQBcn0gD1KCtpVi0hw4La7vbVtBmHiOzptPLusm7CQZFxy91osDsV7sC2s1rwAHy8A5YDz+I6Dug0NLCVGuhjDWB4Oqvp+pOhCs6GyKky+nh6YH6XPqv7F77R2XP8PvXVpQ3MHAfqBkeq227exNoYypTdWa6hh5lznDI57R+VrXea+kxEIId4dq+FhKuX/vuFFltWUjnrPHTNkaOoKxzMUXeVxlp4RI79EbvvtgYjFuNOBRpf2VFrbNFNh1A6uk+yqMLOb3Pw/dAdRr+G6GE+W0jW2l1b4Pe6s08HDjmufdUj8rW5jqbISpiukIOj4Hflv5n+GTbmPhorf+q1XC1QlpE2Igj0XIACRJWj3M2m4F1Bx8rgSzo4C4B6hBHtxzfEYZN235ggDn0VRiHNOhPdwBV3tugXOYABcAuJNhpbrxuqavh4nj8kATmcbHshqtP+eqLc08L9rr1GlNuBt2ugDd80vDsrT+gudGV7fUEJrt264MBrXEcA4T8YCCpeZU+GdDSeJsOg4/slxmz6lO9Sm5omASCBPLNonuAyiOQ9yEEBn0TgkaFbbs7DOLxNOgCGh5Jc7kxol0czAsgs90t03Ysh1SWUA7IXN/E5/BrZ5GJPoidr7OrUtlYZpeWsD6k0xo453nM4/mghsDS8rf0NmNwj/CpiKTsoAN4dpM85uqD7VK7WU8PQBEkvdA/RIu4dXadigwOB2bUxFVlCmJe8xoTA4utwAv7LquK2nV2dsqpTq1TVfldSw7zOfK6GgVD/hBeWnkLrIfZpXazF1yYk4eqW85YWvgd7I/7V8ZDsPhQbU2Auji4NDG+3nPqg53Gg5IzBCSZ7nsNVBVsLqNtQwQPzG/aLBA/F1sxMacPRC6GeCnqiDHL9lEb9UDs0j6q13VqgYugSJHiMBnTzHL9VVMZxR2yqgZWpONgKlIz2eCg0+0NgvJzZ33gxaBYWAOgVr9n2yqHjObXY2o8AOYXglsaO8htIsfZGVGS1pA0AjmJgDuZsqyq57HtqU2nMwhwi8iYc0jqJHchB2vBUmBvlawAcg0D4BZjfDdrCYqk/wxR+8NaXMNMsz5m3AIaZIJELJN247GudmJyAkNp/laA4gZm8XHiSjfujQIgT6COOo0QYelSteR/LSrvC0OmvfSJFu0e6JoYWlSbmqO83mu6JkSbehEICptnUUhP84cuPsEBW36bRgMQJsWAR1D2ALm9SJcOq3O3pOCqExd1MepIcfgPgsFWHmN+XxlA2V0PdHZQw9HB4xw8zsUyTyo1GvoNHbM4H2XOSOq7pidh/3P7sLFtBjGxwqsaHNI6+I0FBe4/Cip5SNY91xDe7aZr4x7iZDIpNPSn5Z9SCfVdkr7XAwhxOkUPF/zFmaP/ay4CX2km/1lBebrn++YcN1fUawxrDrH0i/op969qCri8TXcfLncGwPMQ05QBOgtr1VFgtpOovFVji1zc2Uj8sgtkdYcVW18QXuLjPGPggKr18xJiOg5JcOZIQLavBFYV8egKCTLckyR9UpjsOkKA1Cm+JogIzgcz3hOovlw4AEH2KCnkUXghL2N4ucwe7kHU/vbmtE03AwPlA+CH/qGWwomNTPlFgb3FoMH/dS/1l0RVpiwaJp3GgEEHpxSvx9J05TrzmR7wZBMFBXbuYkjH1mOaGNqN8RrZmD5QfXj6rW+DJn+QsfTrsOPpZSJFCqDBH4g+T30K2VE39EFBtbYodUbOkR68CUzDbMY10uAH5TGsAgR14D1WnqUadSaZflfAIniDaQekLO43B1KbnMcMroN+HRwHEXcelkFJv3WDaNFjTZz3vPUNbAkf5iVhar7+g/nxWh33rTWpsOrKd+7iSe35VmS6/ogO2RTz4ig39VWkDOhGdsr6Fay88jHrJXz1smrlxFF3J7D7GV9E06gc0OGjgCD3CDIfaG7wtllrbZjTpdmlxeY9o9VxuqY4X/1XU/ta2mPAw9EaucajhyDAWD/AOnH2XK6rp/nVBCfMD1n6JjR8J+i8Hx7n5pBWFwUCR9VNTkg5dYUBcn0jYkGIP0QSNMjRMKXPKYXIHg3RGBf/aC34S0+zghWG3VH7OgGdNB8ZN/QIOpMqkNAI5fID/Qe6GxOHBB8o1EROg0jqLxzkpuDxHkbJ8sDXlA/ndOquEWdbX2JCDL7wYv7vjaFSIytaXD/AA5nNI7ZSuqYJubLlgggch5bLjm+t6tNxJMsMdg429irXHY7Ftw1LFtxD4JYC1oA1tY8fwlB1HaWBAIzNLhzZBc3iCCLhT1MP4tIDPOUeR5DSQeZjhz+SyX9fqU8MzFsc7EMOUvBaM7Wm0jIBMHhEqxbtAvptxNAOBd5nU3eXPwMA6O49UHKt8C777WDhlIcBHIBrYVE59113eXdintFprMY+hWECagID8o/DUbwAsA75wuVbS2XVw9RzKzCx3W4I5tP5h1CCTZbz41OGl8OmG6wLz6Lte5e2w+l4DvxMktnizWPRcy+znZ7nYnxQHZWAiRbzugWPMCTHIonaW+D31fEpBlItdGZg80gxmJ0n0QD7+bU8bG1rmGuyDo1lgB6yfVZwDkJ7I6vVc8mo90ueS5xgXJMkuPNBVsTMXMIBXsgkG1/infczaSLieqRv4p5GU99eR5rkEoEbhgQ69xMLxMgQACAAf3UbXR7lL4lv5pqg94gUZelLuaa0WPogc0z9VZ7OdPxPtHHtPqFWaDvEq0wrLW5DUcJJOn8ug6S3DMcwEWMNkaRb9pI7oZ+Ab5iSQBHHhyjhYx6ollDjPAWN+RMnU9TzsvMuNCLxe3efmewCDH727NLcjw4Fv4SOOY6HqDEcxCtt3cXhamz2YbE1SyXOMG1g/M3K6/Apd5qTXUXgvAtLQ6BLmmT1mPoFiKeUvb4k5LB2XWL/HRB2HZFKhSBp4bEUfDdcMPmyk65fNpN7q0bguTw8cxb63XB61NoLg24kwYiRwMcFb7B27iqB/snOLQfwukt/wBuyDslIOBMyOXsUza2xW12RVpMeOEi/pyWbwP2jOH/AFKQJ4lp/dEV/tVpAwaNUdRlI05TKAKlsWhhc7hLG5ahDfEqAPqtbNNpExGpi05VzYvgAdlst5t96VenlpgglzSZBFrzr3WICBzqp/f3UTtLfy6e86JhCBh0I5ppT8q85iCEheaSnsbzStp3QRlqfSpWnqE/KJSPxFg0aWQDVytBs+nmZPQd+vxOqz5V1sOv5cusG3SfnxQdApjKAAAL3iYlol0SbgcOfFJUqHTTl6X/AJznovLyCo23s4VgIs4EkHhfUFZShs8vJEgQSDqdDFl5eQHUcAxvCT/iv7BEVaka3Xl5BCas6WUL63AgJF5ADXaD8FGB1SryBcqR2i8vII8xSkWXl5AyF7KvLyDzm2lRgLy8gZUR+wjDnDmAfUER815eQf/Z"/>
          <p:cNvSpPr>
            <a:spLocks noChangeAspect="1" noChangeArrowheads="1"/>
          </p:cNvSpPr>
          <p:nvPr/>
        </p:nvSpPr>
        <p:spPr bwMode="auto">
          <a:xfrm>
            <a:off x="155575" y="-754063"/>
            <a:ext cx="1524000" cy="15811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74760" name="AutoShape 8" descr="data:image/jpeg;base64,/9j/4AAQSkZJRgABAQAAAQABAAD/2wCEAAkGBhQSERQTEhQVFRUWGBUXFxgUGBQVFxgUFxgVFBYXFhUXHCYeFxojGRQUHy8gJScpLCwsFx4xNTAqNSYsLCkBCQoKBQUFDQUFDSkYEhgpKSkpKSkpKSkpKSkpKSkpKSkpKSkpKSkpKSkpKSkpKSkpKSkpKSkpKSkpKSkpKSkpKf/AABEIAKYAoAMBIgACEQEDEQH/xAAcAAABBQEBAQAAAAAAAAAAAAAEAQIDBQYHAAj/xAA+EAABAwIDBgQDBwEGBwAAAAABAAIRAyEEEjEFBkFRYXETIoGRobHBBxQyQlLR8BUjJGKC4fEWJTNDcpKi/8QAFAEBAAAAAAAAAAAAAAAAAAAAAP/EABQRAQAAAAAAAAAAAAAAAAAAAAD/2gAMAwEAAhEDEQA/ANHTdYdh8gn5wVDQHlHYKWkIBQIXTqmylL0jn8kDXO6JraiUlNbqgeXppcnwlpMug8KYUlJl0mqfTtKAqiwaJmIpIHFbcpUTFR4a7g0eZx/yjQd0NV3kadKVVw5gN+pQGFycwgqqO8tHjmb/AOQH0VjhXB4DmEOHMEICSyEobKbxU1F0FAtKinPpQnscmVnSgiexDVQiCVE5yAenU8qUBCteiXOsgQheamsUrDCCIpgF1KXXToQOpsspaDI1QwfCKpO4oI80E8lnd7d4zh2htMjxX8T+Vv6o58lonm65FvHjjVxVVx/UQOgbYD4IB3Yh5JcSSTck6nnKttnbTLCPwd3Tb2QmzNmOq/hk6aBbnYv2YOfBqk02nUAguPpEBBmMZVztdBaeuk35kaqXdnadXDOPlJpu/KdJn8p4HVdXwO4GEogRTzHnUOb2BsFPtDY1J1N1PI0NcCIAFuoPC90FDhcSKrGvYZa4SD+6lZKzW7dV1GvUwjpIlzmHkRGYduPqtOCgPps8sqGoIU1N3lTapQCEqGoNUSaUobEiLIB6LE9Owp8qV1OboG5bpC5KQoigcGpCUuZNKBC5EUnxZRUaUqd9GECubdcj29gS3F1WnUvcfRxzA+xXWgud74UCMW94H6AY5Bov0QaTcoNY1ogTx7roeDrWAJjquXYGoaNJlRl7D6RPS6sXb3V2+U1MKybAeao4nkGt4oOnPOl0LjsSxrSXOAF9Ss3sLaNSuHsqEB7RaAQNLGDfjoqDHbMfUcXeE2rVkAeNUeBE6hrbR0QEfdv+Yue27HUTUa4REkim6/HQFX9KjIUOEwLmU5e1niRH9nIbEiwnhorCg4hoQI1sJsJ7jdLSbKCOkzzIfGUIMoymzLKGxVSZ6IK2joFLUrcEO2YHYfIJ1U2k2jUmyBC5ObYIWhjqbnZRUYTwAcCfaUS/WEDXFMzqV3IqF7ggkoVYRAqDUqvc5P8AFsgnqYloEuIaOZIAn1VTtbDU6xaAWl0tcIIIdlbUa5pg6+ZpAOuVYzfDHmpiKjOFIAAcJMEkjmZVBgdpPovD6Zyub0B+CDe7JxrQ4U6kFhMduBWl2dsRjfK1lMCSQ5us8+hXLsFtVz3lzjLs2Y6CZMmwXR9jbRBZmHAD3QWXieFiWRxI69we6uq2GYXua7uOFisVt3DPrEPpVTTeNYEh15Fhe2iP2XXfTpE1qhc/i5wy6TAAPC5QaAu84aNADb2UhB0AKpv6qWt8eA9rG5niYlmYNsRxkhBO+1WlTMOw9QHUQ5hDhzabSg07cE8nS3WymFB1MXHqLqt2dvlTxDIomKh1a6MwBuCIMFWbdoiA0kExfiPX/RAPVqfFAYs2R9XDSZYRNjHD3KrMcHsBLmEDnFvdAM14gE2AaPaLrDbxbw+MSGvLWD8LRF44vNxJ5QVc72bVNOnTpsIl4lx18rQ0RHUn4LDYio43gewA1QR1a0EECIuNLHmC0BTVNsPqlrXEgAGS2zieYPA2VdVd2Cia+/8AOaDTf8ZVqdPIxxedA+rlcW6WBAE9zKhp7y4iYdXcSdSMsNnQNtrxVAXTy1PtxSB1p6yg2zN63sZDvNJs6oR5RzJEZlWYjeys95yvLWgyMkAuAEX7n4LN4nEFwEkkcF7DCTA4/KL+10Bm0sc6o5z6hzOcRJgCwADRbXjdVlQclLWOZ3S0dAOCLYQBcn0gD1KCtpVi0hw4La7vbVtBmHiOzptPLusm7CQZFxy91osDsV7sC2s1rwAHy8A5YDz+I6Dug0NLCVGuhjDWB4Oqvp+pOhCs6GyKky+nh6YH6XPqv7F77R2XP8PvXVpQ3MHAfqBkeq227exNoYypTdWa6hh5lznDI57R+VrXea+kxEIId4dq+FhKuX/vuFFltWUjnrPHTNkaOoKxzMUXeVxlp4RI79EbvvtgYjFuNOBRpf2VFrbNFNh1A6uk+yqMLOb3Pw/dAdRr+G6GE+W0jW2l1b4Pe6s08HDjmufdUj8rW5jqbISpiukIOj4Hflv5n+GTbmPhorf+q1XC1QlpE2Igj0XIACRJWj3M2m4F1Bx8rgSzo4C4B6hBHtxzfEYZN235ggDn0VRiHNOhPdwBV3tugXOYABcAuJNhpbrxuqavh4nj8kATmcbHshqtP+eqLc08L9rr1GlNuBt2ugDd80vDsrT+gudGV7fUEJrt264MBrXEcA4T8YCCpeZU+GdDSeJsOg4/slxmz6lO9Sm5omASCBPLNonuAyiOQ9yEEBn0TgkaFbbs7DOLxNOgCGh5Jc7kxol0czAsgs90t03Ysh1SWUA7IXN/E5/BrZ5GJPoidr7OrUtlYZpeWsD6k0xo453nM4/mghsDS8rf0NmNwj/CpiKTsoAN4dpM85uqD7VK7WU8PQBEkvdA/RIu4dXadigwOB2bUxFVlCmJe8xoTA4utwAv7LquK2nV2dsqpTq1TVfldSw7zOfK6GgVD/hBeWnkLrIfZpXazF1yYk4eqW85YWvgd7I/7V8ZDsPhQbU2Auji4NDG+3nPqg53Gg5IzBCSZ7nsNVBVsLqNtQwQPzG/aLBA/F1sxMacPRC6GeCnqiDHL9lEb9UDs0j6q13VqgYugSJHiMBnTzHL9VVMZxR2yqgZWpONgKlIz2eCg0+0NgvJzZ33gxaBYWAOgVr9n2yqHjObXY2o8AOYXglsaO8htIsfZGVGS1pA0AjmJgDuZsqyq57HtqU2nMwhwi8iYc0jqJHchB2vBUmBvlawAcg0D4BZjfDdrCYqk/wxR+8NaXMNMsz5m3AIaZIJELJN247GudmJyAkNp/laA4gZm8XHiSjfujQIgT6COOo0QYelSteR/LSrvC0OmvfSJFu0e6JoYWlSbmqO83mu6JkSbehEICptnUUhP84cuPsEBW36bRgMQJsWAR1D2ALm9SJcOq3O3pOCqExd1MepIcfgPgsFWHmN+XxlA2V0PdHZQw9HB4xw8zsUyTyo1GvoNHbM4H2XOSOq7pidh/3P7sLFtBjGxwqsaHNI6+I0FBe4/Cip5SNY91xDe7aZr4x7iZDIpNPSn5Z9SCfVdkr7XAwhxOkUPF/zFmaP/ay4CX2km/1lBebrn++YcN1fUawxrDrH0i/op969qCri8TXcfLncGwPMQ05QBOgtr1VFgtpOovFVji1zc2Uj8sgtkdYcVW18QXuLjPGPggKr18xJiOg5JcOZIQLavBFYV8egKCTLckyR9UpjsOkKA1Cm+JogIzgcz3hOovlw4AEH2KCnkUXghL2N4ucwe7kHU/vbmtE03AwPlA+CH/qGWwomNTPlFgb3FoMH/dS/1l0RVpiwaJp3GgEEHpxSvx9J05TrzmR7wZBMFBXbuYkjH1mOaGNqN8RrZmD5QfXj6rW+DJn+QsfTrsOPpZSJFCqDBH4g+T30K2VE39EFBtbYodUbOkR68CUzDbMY10uAH5TGsAgR14D1WnqUadSaZflfAIniDaQekLO43B1KbnMcMroN+HRwHEXcelkFJv3WDaNFjTZz3vPUNbAkf5iVhar7+g/nxWh33rTWpsOrKd+7iSe35VmS6/ogO2RTz4ig39VWkDOhGdsr6Fay88jHrJXz1smrlxFF3J7D7GV9E06gc0OGjgCD3CDIfaG7wtllrbZjTpdmlxeY9o9VxuqY4X/1XU/ta2mPAw9EaucajhyDAWD/AOnH2XK6rp/nVBCfMD1n6JjR8J+i8Hx7n5pBWFwUCR9VNTkg5dYUBcn0jYkGIP0QSNMjRMKXPKYXIHg3RGBf/aC34S0+zghWG3VH7OgGdNB8ZN/QIOpMqkNAI5fID/Qe6GxOHBB8o1EROg0jqLxzkpuDxHkbJ8sDXlA/ndOquEWdbX2JCDL7wYv7vjaFSIytaXD/AA5nNI7ZSuqYJubLlgggch5bLjm+t6tNxJMsMdg429irXHY7Ftw1LFtxD4JYC1oA1tY8fwlB1HaWBAIzNLhzZBc3iCCLhT1MP4tIDPOUeR5DSQeZjhz+SyX9fqU8MzFsc7EMOUvBaM7Wm0jIBMHhEqxbtAvptxNAOBd5nU3eXPwMA6O49UHKt8C777WDhlIcBHIBrYVE59113eXdintFprMY+hWECagID8o/DUbwAsA75wuVbS2XVw9RzKzCx3W4I5tP5h1CCTZbz41OGl8OmG6wLz6Lte5e2w+l4DvxMktnizWPRcy+znZ7nYnxQHZWAiRbzugWPMCTHIonaW+D31fEpBlItdGZg80gxmJ0n0QD7+bU8bG1rmGuyDo1lgB6yfVZwDkJ7I6vVc8mo90ueS5xgXJMkuPNBVsTMXMIBXsgkG1/infczaSLieqRv4p5GU99eR5rkEoEbhgQ69xMLxMgQACAAf3UbXR7lL4lv5pqg94gUZelLuaa0WPogc0z9VZ7OdPxPtHHtPqFWaDvEq0wrLW5DUcJJOn8ug6S3DMcwEWMNkaRb9pI7oZ+Ab5iSQBHHhyjhYx6ollDjPAWN+RMnU9TzsvMuNCLxe3efmewCDH727NLcjw4Fv4SOOY6HqDEcxCtt3cXhamz2YbE1SyXOMG1g/M3K6/Apd5qTXUXgvAtLQ6BLmmT1mPoFiKeUvb4k5LB2XWL/HRB2HZFKhSBp4bEUfDdcMPmyk65fNpN7q0bguTw8cxb63XB61NoLg24kwYiRwMcFb7B27iqB/snOLQfwukt/wBuyDslIOBMyOXsUza2xW12RVpMeOEi/pyWbwP2jOH/AFKQJ4lp/dEV/tVpAwaNUdRlI05TKAKlsWhhc7hLG5ahDfEqAPqtbNNpExGpi05VzYvgAdlst5t96VenlpgglzSZBFrzr3WICBzqp/f3UTtLfy6e86JhCBh0I5ppT8q85iCEheaSnsbzStp3QRlqfSpWnqE/KJSPxFg0aWQDVytBs+nmZPQd+vxOqz5V1sOv5cusG3SfnxQdApjKAAAL3iYlol0SbgcOfFJUqHTTl6X/AJznovLyCo23s4VgIs4EkHhfUFZShs8vJEgQSDqdDFl5eQHUcAxvCT/iv7BEVaka3Xl5BCas6WUL63AgJF5ADXaD8FGB1SryBcqR2i8vII8xSkWXl5AyF7KvLyDzm2lRgLy8gZUR+wjDnDmAfUER815eQf/Z"/>
          <p:cNvSpPr>
            <a:spLocks noChangeAspect="1" noChangeArrowheads="1"/>
          </p:cNvSpPr>
          <p:nvPr/>
        </p:nvSpPr>
        <p:spPr bwMode="auto">
          <a:xfrm>
            <a:off x="155575" y="-754063"/>
            <a:ext cx="1524000" cy="15811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1" name="TextBox 10"/>
          <p:cNvSpPr txBox="1"/>
          <p:nvPr/>
        </p:nvSpPr>
        <p:spPr>
          <a:xfrm>
            <a:off x="285720" y="1571612"/>
            <a:ext cx="8572560" cy="1200329"/>
          </a:xfrm>
          <a:prstGeom prst="rect">
            <a:avLst/>
          </a:prstGeom>
          <a:noFill/>
        </p:spPr>
        <p:txBody>
          <a:bodyPr wrap="square" rtlCol="0">
            <a:spAutoFit/>
          </a:bodyPr>
          <a:lstStyle/>
          <a:p>
            <a:pPr>
              <a:spcBef>
                <a:spcPts val="600"/>
              </a:spcBef>
            </a:pPr>
            <a:endParaRPr lang="en-US" dirty="0" smtClean="0"/>
          </a:p>
          <a:p>
            <a:endParaRPr lang="en-NZ" dirty="0" smtClean="0"/>
          </a:p>
          <a:p>
            <a:r>
              <a:rPr lang="en-NZ" dirty="0" smtClean="0"/>
              <a:t> </a:t>
            </a:r>
            <a:endParaRPr lang="en-US" dirty="0" smtClean="0"/>
          </a:p>
          <a:p>
            <a:endParaRPr lang="en-US" dirty="0"/>
          </a:p>
        </p:txBody>
      </p:sp>
      <p:sp>
        <p:nvSpPr>
          <p:cNvPr id="10" name="TextBox 9"/>
          <p:cNvSpPr txBox="1"/>
          <p:nvPr/>
        </p:nvSpPr>
        <p:spPr>
          <a:xfrm>
            <a:off x="285720" y="1256467"/>
            <a:ext cx="8424936" cy="5601533"/>
          </a:xfrm>
          <a:prstGeom prst="rect">
            <a:avLst/>
          </a:prstGeom>
          <a:solidFill>
            <a:srgbClr val="FFCCCC"/>
          </a:solidFill>
          <a:ln>
            <a:solidFill>
              <a:srgbClr val="FFC000"/>
            </a:solidFill>
          </a:ln>
        </p:spPr>
        <p:txBody>
          <a:bodyPr wrap="square" rtlCol="0">
            <a:spAutoFit/>
          </a:bodyPr>
          <a:lstStyle/>
          <a:p>
            <a:pPr hangingPunct="0">
              <a:spcBef>
                <a:spcPts val="600"/>
              </a:spcBef>
            </a:pPr>
            <a:r>
              <a:rPr lang="en-US" sz="2000" b="1" i="1" dirty="0" smtClean="0">
                <a:solidFill>
                  <a:srgbClr val="C00000"/>
                </a:solidFill>
              </a:rPr>
              <a:t>Fiction</a:t>
            </a:r>
            <a:r>
              <a:rPr lang="en-US" sz="2000" b="1" i="1" dirty="0" smtClean="0">
                <a:solidFill>
                  <a:srgbClr val="C00000"/>
                </a:solidFill>
              </a:rPr>
              <a:t>:</a:t>
            </a:r>
            <a:endParaRPr lang="en-US" sz="2000" b="1" i="1" dirty="0" smtClean="0">
              <a:solidFill>
                <a:srgbClr val="C00000"/>
              </a:solidFill>
            </a:endParaRPr>
          </a:p>
          <a:p>
            <a:pPr hangingPunct="0"/>
            <a:r>
              <a:rPr lang="en-US" dirty="0" smtClean="0"/>
              <a:t>William Gibson: “Fragments of a Hologram Rose”, </a:t>
            </a:r>
            <a:r>
              <a:rPr lang="en-US" i="1" dirty="0" smtClean="0"/>
              <a:t>Burning Chrome </a:t>
            </a:r>
            <a:r>
              <a:rPr lang="en-US" dirty="0" smtClean="0"/>
              <a:t>(numerous editions) </a:t>
            </a:r>
            <a:r>
              <a:rPr lang="en-NZ" u="sng" dirty="0" smtClean="0">
                <a:hlinkClick r:id="rId3"/>
              </a:rPr>
              <a:t>http://lib.ru/GIBSON/frag_rose.txt</a:t>
            </a:r>
            <a:r>
              <a:rPr lang="en-NZ" dirty="0" smtClean="0"/>
              <a:t> </a:t>
            </a:r>
            <a:endParaRPr lang="en-US" dirty="0" smtClean="0"/>
          </a:p>
          <a:p>
            <a:pPr hangingPunct="0"/>
            <a:r>
              <a:rPr lang="en-NZ" sz="1600" b="1" dirty="0" smtClean="0"/>
              <a:t> </a:t>
            </a:r>
            <a:r>
              <a:rPr lang="en-US" sz="1600" b="1" dirty="0" smtClean="0"/>
              <a:t>[Technology now allows entire sense-experiences to be recorded and ‘played back’. The narrator, who works in the industry, reflects on his own life, and a relationship he has lost]</a:t>
            </a:r>
            <a:endParaRPr lang="en-US" sz="1600" dirty="0" smtClean="0"/>
          </a:p>
          <a:p>
            <a:pPr hangingPunct="0"/>
            <a:r>
              <a:rPr lang="en-US" dirty="0" smtClean="0"/>
              <a:t> William Gibson: “The Winter Market”, </a:t>
            </a:r>
            <a:r>
              <a:rPr lang="en-US" i="1" dirty="0" smtClean="0"/>
              <a:t>Burning Chrome </a:t>
            </a:r>
            <a:r>
              <a:rPr lang="en-US" dirty="0" smtClean="0"/>
              <a:t>(many </a:t>
            </a:r>
            <a:r>
              <a:rPr lang="en-US" dirty="0" err="1" smtClean="0"/>
              <a:t>edn.s</a:t>
            </a:r>
            <a:r>
              <a:rPr lang="en-US" dirty="0" smtClean="0"/>
              <a:t>) </a:t>
            </a:r>
            <a:r>
              <a:rPr lang="en-US" u="sng" dirty="0" smtClean="0">
                <a:hlinkClick r:id="rId4"/>
              </a:rPr>
              <a:t>http://people.cs.uct.ac.za/~bfry/dseaward/insidestuff/wintermarket.html</a:t>
            </a:r>
            <a:r>
              <a:rPr lang="en-US" dirty="0" smtClean="0"/>
              <a:t>  </a:t>
            </a:r>
            <a:r>
              <a:rPr lang="en-US" sz="1600" b="1" dirty="0" smtClean="0"/>
              <a:t>[If someone ditched their body and maintained psychological continuity digitally, would it still ‘be them’? Brilliant story - very sad.] </a:t>
            </a:r>
            <a:endParaRPr lang="en-US" sz="1600" dirty="0" smtClean="0"/>
          </a:p>
          <a:p>
            <a:pPr hangingPunct="0"/>
            <a:r>
              <a:rPr lang="en-US" dirty="0" smtClean="0"/>
              <a:t>Peter Hamilton: </a:t>
            </a:r>
            <a:r>
              <a:rPr lang="en-NZ" i="1" dirty="0" smtClean="0"/>
              <a:t>Pandora’s Star</a:t>
            </a:r>
            <a:r>
              <a:rPr lang="en-NZ" dirty="0" smtClean="0"/>
              <a:t>, </a:t>
            </a:r>
            <a:r>
              <a:rPr lang="en-NZ" i="1" dirty="0" smtClean="0"/>
              <a:t>Judas Unchained</a:t>
            </a:r>
            <a:r>
              <a:rPr lang="en-NZ" dirty="0" smtClean="0"/>
              <a:t> </a:t>
            </a:r>
            <a:r>
              <a:rPr lang="en-NZ" sz="1600" b="1" dirty="0" smtClean="0"/>
              <a:t>[Cloning humans is now possible. Your DNA is stored with your doctor so if you ever ‘suffer </a:t>
            </a:r>
            <a:r>
              <a:rPr lang="en-NZ" sz="1600" b="1" dirty="0" err="1" smtClean="0"/>
              <a:t>bodyloss</a:t>
            </a:r>
            <a:r>
              <a:rPr lang="en-NZ" sz="1600" b="1" dirty="0" smtClean="0"/>
              <a:t>’ they will make a new you with ‘backed up’ memories - as long as you’ve paid your insurance premiums lately…]</a:t>
            </a:r>
            <a:endParaRPr lang="en-US" sz="1600" dirty="0" smtClean="0"/>
          </a:p>
          <a:p>
            <a:pPr hangingPunct="0"/>
            <a:r>
              <a:rPr lang="en-US" i="1" dirty="0" smtClean="0"/>
              <a:t>Memento (dir. Christopher Nolan, 2000) </a:t>
            </a:r>
            <a:r>
              <a:rPr lang="en-US" sz="1600" b="1" dirty="0" smtClean="0"/>
              <a:t>[Tests the Locke / </a:t>
            </a:r>
            <a:r>
              <a:rPr lang="en-US" sz="1600" b="1" dirty="0" err="1" smtClean="0"/>
              <a:t>Parfit</a:t>
            </a:r>
            <a:r>
              <a:rPr lang="en-US" sz="1600" b="1" dirty="0" smtClean="0"/>
              <a:t> view of personal identity in so many great ways]</a:t>
            </a:r>
            <a:endParaRPr lang="en-US" sz="1600" dirty="0" smtClean="0"/>
          </a:p>
          <a:p>
            <a:pPr hangingPunct="0"/>
            <a:r>
              <a:rPr lang="en-US" i="1" dirty="0" smtClean="0"/>
              <a:t>The Eternal Sunshine of the Spotless Mind</a:t>
            </a:r>
            <a:r>
              <a:rPr lang="en-US" b="1" dirty="0" smtClean="0"/>
              <a:t> </a:t>
            </a:r>
            <a:r>
              <a:rPr lang="en-US" i="1" dirty="0" smtClean="0"/>
              <a:t>(dir. Michel </a:t>
            </a:r>
            <a:r>
              <a:rPr lang="en-US" i="1" dirty="0" err="1" smtClean="0"/>
              <a:t>Gondry</a:t>
            </a:r>
            <a:r>
              <a:rPr lang="en-US" i="1" dirty="0" smtClean="0"/>
              <a:t>, 2004) </a:t>
            </a:r>
            <a:r>
              <a:rPr lang="en-US" sz="1600" b="1" dirty="0" smtClean="0"/>
              <a:t>[Again the role of memory in human life and </a:t>
            </a:r>
            <a:r>
              <a:rPr lang="en-US" sz="1600" b="1" dirty="0" smtClean="0"/>
              <a:t>relationships…]</a:t>
            </a:r>
            <a:endParaRPr lang="en-US" sz="1600" dirty="0" smtClean="0"/>
          </a:p>
          <a:p>
            <a:pPr hangingPunct="0"/>
            <a:r>
              <a:rPr lang="en-US" i="1" dirty="0" smtClean="0"/>
              <a:t>The Prestige (dir. Christopher Nolan, 2006) </a:t>
            </a:r>
            <a:r>
              <a:rPr lang="en-US" sz="1600" b="1" dirty="0" smtClean="0"/>
              <a:t>[another amazing one from </a:t>
            </a:r>
            <a:r>
              <a:rPr lang="en-US" sz="1600" b="1" dirty="0" err="1" smtClean="0"/>
              <a:t>Mr</a:t>
            </a:r>
            <a:r>
              <a:rPr lang="en-US" sz="1600" b="1" dirty="0" smtClean="0"/>
              <a:t> Nolan. “The rivalry between two magicians is exacerbated when one of them performs the ultimate illusion” – from IMDB.com</a:t>
            </a:r>
            <a:r>
              <a:rPr lang="en-US" sz="1600" b="1" dirty="0" smtClean="0"/>
              <a:t>]</a:t>
            </a:r>
            <a:endParaRPr lang="en-US" sz="16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1">
                                            <p:txEl>
                                              <p:pRg st="2" end="2"/>
                                            </p:txEl>
                                          </p:spTgt>
                                        </p:tgtEl>
                                        <p:attrNameLst>
                                          <p:attrName>style.visibility</p:attrName>
                                        </p:attrNameLst>
                                      </p:cBhvr>
                                      <p:to>
                                        <p:strVal val="visible"/>
                                      </p:to>
                                    </p:set>
                                    <p:animEffect transition="in" filter="blinds(horizontal)">
                                      <p:cBhvr>
                                        <p:cTn id="7" dur="500"/>
                                        <p:tgtEl>
                                          <p:spTgt spid="1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5</a:t>
            </a:r>
            <a:endParaRPr lang="en-US" sz="2800" dirty="0">
              <a:solidFill>
                <a:srgbClr val="FFFFFF"/>
              </a:solidFill>
            </a:endParaRPr>
          </a:p>
        </p:txBody>
      </p:sp>
      <p:sp>
        <p:nvSpPr>
          <p:cNvPr id="4" name="2 CuadroTexto"/>
          <p:cNvSpPr txBox="1">
            <a:spLocks noChangeArrowheads="1"/>
          </p:cNvSpPr>
          <p:nvPr/>
        </p:nvSpPr>
        <p:spPr bwMode="auto">
          <a:xfrm>
            <a:off x="2928926" y="0"/>
            <a:ext cx="4357718" cy="1569660"/>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rgbClr val="FF6730"/>
                </a:solidFill>
              </a:rPr>
              <a:t>Personal Identity: </a:t>
            </a:r>
            <a:r>
              <a:rPr lang="en-US" sz="1600" i="1" dirty="0" smtClean="0">
                <a:solidFill>
                  <a:schemeClr val="bg1"/>
                </a:solidFill>
              </a:rPr>
              <a:t>Locke - Memory</a:t>
            </a:r>
            <a:endParaRPr lang="en-US" sz="1600" dirty="0" smtClean="0">
              <a:solidFill>
                <a:schemeClr val="bg1"/>
              </a:solidFill>
            </a:endParaRPr>
          </a:p>
          <a:p>
            <a:r>
              <a:rPr lang="en-US" sz="1600" i="1" dirty="0" smtClean="0">
                <a:solidFill>
                  <a:schemeClr val="bg1"/>
                </a:solidFill>
              </a:rPr>
              <a:t>Personal Identity: </a:t>
            </a:r>
            <a:r>
              <a:rPr lang="en-US" sz="1600" i="1" dirty="0" err="1" smtClean="0">
                <a:solidFill>
                  <a:schemeClr val="bg1"/>
                </a:solidFill>
              </a:rPr>
              <a:t>Parfit</a:t>
            </a:r>
            <a:r>
              <a:rPr lang="en-US" sz="1600" i="1" dirty="0" smtClean="0">
                <a:solidFill>
                  <a:schemeClr val="bg1"/>
                </a:solidFill>
              </a:rPr>
              <a:t> - Nihilism</a:t>
            </a:r>
            <a:endParaRPr lang="en-US" sz="1600" dirty="0" smtClean="0">
              <a:solidFill>
                <a:schemeClr val="bg1"/>
              </a:solidFill>
            </a:endParaRPr>
          </a:p>
          <a:p>
            <a:r>
              <a:rPr lang="en-US" sz="1600" i="1" dirty="0" smtClean="0">
                <a:solidFill>
                  <a:schemeClr val="bg1"/>
                </a:solidFill>
              </a:rPr>
              <a:t>Williams: The Self and the Future</a:t>
            </a:r>
            <a:endParaRPr lang="en-US" sz="1600" dirty="0" smtClean="0">
              <a:solidFill>
                <a:schemeClr val="bg1"/>
              </a:solidFill>
            </a:endParaRPr>
          </a:p>
          <a:p>
            <a:r>
              <a:rPr lang="en-US" sz="1600" i="1" dirty="0" smtClean="0">
                <a:solidFill>
                  <a:schemeClr val="bg1"/>
                </a:solidFill>
              </a:rPr>
              <a:t>Personal Identity and </a:t>
            </a:r>
            <a:r>
              <a:rPr lang="en-US" sz="1600" i="1" dirty="0" err="1" smtClean="0">
                <a:solidFill>
                  <a:schemeClr val="bg1"/>
                </a:solidFill>
              </a:rPr>
              <a:t>Indexicality</a:t>
            </a:r>
            <a:endParaRPr lang="en-US" sz="1600" i="1" dirty="0" smtClean="0">
              <a:solidFill>
                <a:schemeClr val="bg1"/>
              </a:solidFill>
            </a:endParaRPr>
          </a:p>
          <a:p>
            <a:r>
              <a:rPr lang="en-US" sz="1600" i="1" dirty="0" smtClean="0">
                <a:solidFill>
                  <a:schemeClr val="bg1"/>
                </a:solidFill>
              </a:rPr>
              <a:t>Final Reflection</a:t>
            </a:r>
            <a:endParaRPr lang="en-US" sz="1600" dirty="0" smtClean="0">
              <a:solidFill>
                <a:schemeClr val="bg1"/>
              </a:solidFill>
            </a:endParaRPr>
          </a:p>
          <a:p>
            <a:r>
              <a:rPr lang="en-US" sz="1600" i="1" dirty="0" smtClean="0">
                <a:solidFill>
                  <a:schemeClr val="bg1"/>
                </a:solidFill>
              </a:rPr>
              <a:t>	</a:t>
            </a:r>
            <a:endParaRPr lang="en-US" sz="1600" dirty="0">
              <a:solidFill>
                <a:schemeClr val="bg1"/>
              </a:solidFill>
              <a:latin typeface="Verdana" charset="0"/>
            </a:endParaRPr>
          </a:p>
        </p:txBody>
      </p:sp>
      <p:sp>
        <p:nvSpPr>
          <p:cNvPr id="9" name="TextBox 8"/>
          <p:cNvSpPr txBox="1"/>
          <p:nvPr/>
        </p:nvSpPr>
        <p:spPr>
          <a:xfrm>
            <a:off x="428597" y="1500174"/>
            <a:ext cx="8286808" cy="5426750"/>
          </a:xfrm>
          <a:prstGeom prst="rect">
            <a:avLst/>
          </a:prstGeom>
          <a:noFill/>
        </p:spPr>
        <p:txBody>
          <a:bodyPr wrap="square" rtlCol="0">
            <a:spAutoFit/>
          </a:bodyPr>
          <a:lstStyle/>
          <a:p>
            <a:r>
              <a:rPr lang="en-NZ" dirty="0" smtClean="0"/>
              <a:t>The issue of personal identity we are most interested </a:t>
            </a:r>
          </a:p>
          <a:p>
            <a:r>
              <a:rPr lang="en-NZ" dirty="0" smtClean="0"/>
              <a:t>in is </a:t>
            </a:r>
            <a:r>
              <a:rPr lang="en-NZ" b="1" dirty="0" smtClean="0"/>
              <a:t>quantitative</a:t>
            </a:r>
            <a:r>
              <a:rPr lang="en-NZ" dirty="0" smtClean="0"/>
              <a:t> identity of persons. </a:t>
            </a:r>
            <a:endParaRPr lang="en-US" dirty="0" smtClean="0"/>
          </a:p>
          <a:p>
            <a:r>
              <a:rPr lang="en-NZ" dirty="0" smtClean="0"/>
              <a:t> </a:t>
            </a:r>
            <a:endParaRPr lang="en-US" dirty="0" smtClean="0"/>
          </a:p>
          <a:p>
            <a:r>
              <a:rPr lang="en-NZ" b="1" i="1" u="sng" dirty="0" smtClean="0"/>
              <a:t>Descartes: Meditation Two</a:t>
            </a:r>
            <a:endParaRPr lang="en-US" dirty="0" smtClean="0"/>
          </a:p>
          <a:p>
            <a:r>
              <a:rPr lang="en-NZ" dirty="0" smtClean="0"/>
              <a:t>Rene Descartes made a claim about what is his most essential self which has had profound influence on thought about this question.</a:t>
            </a:r>
            <a:endParaRPr lang="en-US" dirty="0" smtClean="0"/>
          </a:p>
          <a:p>
            <a:r>
              <a:rPr lang="en-NZ" dirty="0" smtClean="0"/>
              <a:t>- In his </a:t>
            </a:r>
            <a:r>
              <a:rPr lang="en-NZ" i="1" dirty="0" smtClean="0"/>
              <a:t>Meditations</a:t>
            </a:r>
            <a:r>
              <a:rPr lang="en-NZ" dirty="0" smtClean="0"/>
              <a:t>, he asks – </a:t>
            </a:r>
            <a:r>
              <a:rPr lang="en-NZ" dirty="0" smtClean="0">
                <a:solidFill>
                  <a:srgbClr val="C00000"/>
                </a:solidFill>
              </a:rPr>
              <a:t>What am I?</a:t>
            </a:r>
            <a:endParaRPr lang="en-US" dirty="0" smtClean="0">
              <a:solidFill>
                <a:srgbClr val="C00000"/>
              </a:solidFill>
            </a:endParaRPr>
          </a:p>
          <a:p>
            <a:r>
              <a:rPr lang="en-NZ" dirty="0" smtClean="0"/>
              <a:t>- He says: </a:t>
            </a:r>
            <a:r>
              <a:rPr lang="en-NZ" i="1" dirty="0" smtClean="0">
                <a:solidFill>
                  <a:srgbClr val="C00000"/>
                </a:solidFill>
              </a:rPr>
              <a:t>He is not his body. </a:t>
            </a:r>
            <a:endParaRPr lang="en-US" dirty="0" smtClean="0">
              <a:solidFill>
                <a:srgbClr val="C00000"/>
              </a:solidFill>
            </a:endParaRPr>
          </a:p>
          <a:p>
            <a:r>
              <a:rPr lang="en-NZ" dirty="0" smtClean="0"/>
              <a:t>- Why not? He claims his body is ‘separable’ from him. </a:t>
            </a:r>
            <a:endParaRPr lang="en-US" dirty="0" smtClean="0"/>
          </a:p>
          <a:p>
            <a:r>
              <a:rPr lang="en-NZ" dirty="0" smtClean="0"/>
              <a:t>- How is it separable? Surely not physically?</a:t>
            </a:r>
            <a:endParaRPr lang="en-US" dirty="0" smtClean="0"/>
          </a:p>
          <a:p>
            <a:r>
              <a:rPr lang="en-NZ" dirty="0" smtClean="0"/>
              <a:t>- It is ‘separable in thought’.</a:t>
            </a:r>
            <a:endParaRPr lang="en-US" dirty="0" smtClean="0"/>
          </a:p>
          <a:p>
            <a:r>
              <a:rPr lang="en-NZ" dirty="0" smtClean="0"/>
              <a:t>- For instance, he might </a:t>
            </a:r>
            <a:r>
              <a:rPr lang="en-NZ" i="1" dirty="0" smtClean="0"/>
              <a:t>doubt</a:t>
            </a:r>
            <a:r>
              <a:rPr lang="en-NZ" dirty="0" smtClean="0"/>
              <a:t> that he has a body. By doing this, he is taking for granted that he can imagine not having the body he thinks he has, and </a:t>
            </a:r>
            <a:r>
              <a:rPr lang="en-NZ" u="sng" dirty="0" smtClean="0">
                <a:solidFill>
                  <a:srgbClr val="0070C0"/>
                </a:solidFill>
              </a:rPr>
              <a:t>still being him</a:t>
            </a:r>
            <a:r>
              <a:rPr lang="en-NZ" dirty="0" smtClean="0"/>
              <a:t>.</a:t>
            </a:r>
            <a:endParaRPr lang="en-US" dirty="0" smtClean="0"/>
          </a:p>
          <a:p>
            <a:r>
              <a:rPr lang="en-NZ" dirty="0" smtClean="0"/>
              <a:t>- Analogously: </a:t>
            </a:r>
            <a:r>
              <a:rPr lang="en-NZ" i="1" dirty="0" smtClean="0">
                <a:solidFill>
                  <a:srgbClr val="C00000"/>
                </a:solidFill>
              </a:rPr>
              <a:t>He is not his sense-perceptions</a:t>
            </a:r>
            <a:r>
              <a:rPr lang="en-NZ" i="1" dirty="0" smtClean="0"/>
              <a:t>.</a:t>
            </a:r>
            <a:endParaRPr lang="en-US" dirty="0" smtClean="0"/>
          </a:p>
          <a:p>
            <a:r>
              <a:rPr lang="en-NZ" dirty="0" smtClean="0"/>
              <a:t>- Why not?....Once again, he can imagine himself separate from them, having different sense-perceptions than he in fact has, and </a:t>
            </a:r>
            <a:r>
              <a:rPr lang="en-NZ" u="sng" dirty="0" smtClean="0">
                <a:solidFill>
                  <a:srgbClr val="0070C0"/>
                </a:solidFill>
              </a:rPr>
              <a:t>still being him</a:t>
            </a:r>
            <a:r>
              <a:rPr lang="en-NZ" dirty="0" smtClean="0"/>
              <a:t>.</a:t>
            </a:r>
            <a:endParaRPr lang="en-US" dirty="0" smtClean="0"/>
          </a:p>
          <a:p>
            <a:endParaRPr lang="en-US" dirty="0"/>
          </a:p>
        </p:txBody>
      </p:sp>
      <p:pic>
        <p:nvPicPr>
          <p:cNvPr id="73731" name="Picture 3" descr="http://upload.wikimedia.org/wikipedia/commons/thumb/7/73/Frans_Hals_-_Portret_van_Ren%C3%A9_Descartes.jpg/245px-Frans_Hals_-_Portret_van_Ren%C3%A9_Descartes.jpg"/>
          <p:cNvPicPr>
            <a:picLocks noChangeAspect="1" noChangeArrowheads="1"/>
          </p:cNvPicPr>
          <p:nvPr/>
        </p:nvPicPr>
        <p:blipFill>
          <a:blip r:embed="rId3"/>
          <a:srcRect/>
          <a:stretch>
            <a:fillRect/>
          </a:stretch>
        </p:blipFill>
        <p:spPr bwMode="auto">
          <a:xfrm>
            <a:off x="7024657" y="0"/>
            <a:ext cx="2119343" cy="2595114"/>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blinds(horizontal)">
                                      <p:cBhvr>
                                        <p:cTn id="7" dur="500"/>
                                        <p:tgtEl>
                                          <p:spTgt spid="9">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9">
                                            <p:txEl>
                                              <p:pRg st="1" end="1"/>
                                            </p:txEl>
                                          </p:spTgt>
                                        </p:tgtEl>
                                        <p:attrNameLst>
                                          <p:attrName>style.visibility</p:attrName>
                                        </p:attrNameLst>
                                      </p:cBhvr>
                                      <p:to>
                                        <p:strVal val="visible"/>
                                      </p:to>
                                    </p:set>
                                    <p:animEffect transition="in" filter="blinds(horizontal)">
                                      <p:cBhvr>
                                        <p:cTn id="10" dur="500"/>
                                        <p:tgtEl>
                                          <p:spTgt spid="9">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9">
                                            <p:txEl>
                                              <p:pRg st="3" end="3"/>
                                            </p:txEl>
                                          </p:spTgt>
                                        </p:tgtEl>
                                        <p:attrNameLst>
                                          <p:attrName>style.visibility</p:attrName>
                                        </p:attrNameLst>
                                      </p:cBhvr>
                                      <p:to>
                                        <p:strVal val="visible"/>
                                      </p:to>
                                    </p:set>
                                    <p:animEffect transition="in" filter="blinds(horizontal)">
                                      <p:cBhvr>
                                        <p:cTn id="15" dur="500"/>
                                        <p:tgtEl>
                                          <p:spTgt spid="9">
                                            <p:txEl>
                                              <p:pRg st="3" end="3"/>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9">
                                            <p:txEl>
                                              <p:pRg st="4" end="4"/>
                                            </p:txEl>
                                          </p:spTgt>
                                        </p:tgtEl>
                                        <p:attrNameLst>
                                          <p:attrName>style.visibility</p:attrName>
                                        </p:attrNameLst>
                                      </p:cBhvr>
                                      <p:to>
                                        <p:strVal val="visible"/>
                                      </p:to>
                                    </p:set>
                                    <p:animEffect transition="in" filter="blinds(horizontal)">
                                      <p:cBhvr>
                                        <p:cTn id="18" dur="500"/>
                                        <p:tgtEl>
                                          <p:spTgt spid="9">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73731"/>
                                        </p:tgtEl>
                                        <p:attrNameLst>
                                          <p:attrName>style.visibility</p:attrName>
                                        </p:attrNameLst>
                                      </p:cBhvr>
                                      <p:to>
                                        <p:strVal val="visible"/>
                                      </p:to>
                                    </p:set>
                                    <p:animEffect transition="in" filter="blinds(horizontal)">
                                      <p:cBhvr>
                                        <p:cTn id="23" dur="500"/>
                                        <p:tgtEl>
                                          <p:spTgt spid="73731"/>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nodeType="clickEffect">
                                  <p:stCondLst>
                                    <p:cond delay="0"/>
                                  </p:stCondLst>
                                  <p:childTnLst>
                                    <p:set>
                                      <p:cBhvr>
                                        <p:cTn id="27" dur="1" fill="hold">
                                          <p:stCondLst>
                                            <p:cond delay="0"/>
                                          </p:stCondLst>
                                        </p:cTn>
                                        <p:tgtEl>
                                          <p:spTgt spid="9">
                                            <p:txEl>
                                              <p:pRg st="5" end="5"/>
                                            </p:txEl>
                                          </p:spTgt>
                                        </p:tgtEl>
                                        <p:attrNameLst>
                                          <p:attrName>style.visibility</p:attrName>
                                        </p:attrNameLst>
                                      </p:cBhvr>
                                      <p:to>
                                        <p:strVal val="visible"/>
                                      </p:to>
                                    </p:set>
                                    <p:animEffect transition="in" filter="blinds(horizontal)">
                                      <p:cBhvr>
                                        <p:cTn id="28" dur="500"/>
                                        <p:tgtEl>
                                          <p:spTgt spid="9">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nodeType="clickEffect">
                                  <p:stCondLst>
                                    <p:cond delay="0"/>
                                  </p:stCondLst>
                                  <p:childTnLst>
                                    <p:set>
                                      <p:cBhvr>
                                        <p:cTn id="32" dur="1" fill="hold">
                                          <p:stCondLst>
                                            <p:cond delay="0"/>
                                          </p:stCondLst>
                                        </p:cTn>
                                        <p:tgtEl>
                                          <p:spTgt spid="9">
                                            <p:txEl>
                                              <p:pRg st="6" end="6"/>
                                            </p:txEl>
                                          </p:spTgt>
                                        </p:tgtEl>
                                        <p:attrNameLst>
                                          <p:attrName>style.visibility</p:attrName>
                                        </p:attrNameLst>
                                      </p:cBhvr>
                                      <p:to>
                                        <p:strVal val="visible"/>
                                      </p:to>
                                    </p:set>
                                    <p:animEffect transition="in" filter="blinds(horizontal)">
                                      <p:cBhvr>
                                        <p:cTn id="33" dur="500"/>
                                        <p:tgtEl>
                                          <p:spTgt spid="9">
                                            <p:txEl>
                                              <p:pRg st="6" end="6"/>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nodeType="clickEffect">
                                  <p:stCondLst>
                                    <p:cond delay="0"/>
                                  </p:stCondLst>
                                  <p:childTnLst>
                                    <p:set>
                                      <p:cBhvr>
                                        <p:cTn id="37" dur="1" fill="hold">
                                          <p:stCondLst>
                                            <p:cond delay="0"/>
                                          </p:stCondLst>
                                        </p:cTn>
                                        <p:tgtEl>
                                          <p:spTgt spid="9">
                                            <p:txEl>
                                              <p:pRg st="7" end="7"/>
                                            </p:txEl>
                                          </p:spTgt>
                                        </p:tgtEl>
                                        <p:attrNameLst>
                                          <p:attrName>style.visibility</p:attrName>
                                        </p:attrNameLst>
                                      </p:cBhvr>
                                      <p:to>
                                        <p:strVal val="visible"/>
                                      </p:to>
                                    </p:set>
                                    <p:animEffect transition="in" filter="blinds(horizontal)">
                                      <p:cBhvr>
                                        <p:cTn id="38" dur="500"/>
                                        <p:tgtEl>
                                          <p:spTgt spid="9">
                                            <p:txEl>
                                              <p:pRg st="7" end="7"/>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nodeType="clickEffect">
                                  <p:stCondLst>
                                    <p:cond delay="0"/>
                                  </p:stCondLst>
                                  <p:childTnLst>
                                    <p:set>
                                      <p:cBhvr>
                                        <p:cTn id="42" dur="1" fill="hold">
                                          <p:stCondLst>
                                            <p:cond delay="0"/>
                                          </p:stCondLst>
                                        </p:cTn>
                                        <p:tgtEl>
                                          <p:spTgt spid="9">
                                            <p:txEl>
                                              <p:pRg st="8" end="8"/>
                                            </p:txEl>
                                          </p:spTgt>
                                        </p:tgtEl>
                                        <p:attrNameLst>
                                          <p:attrName>style.visibility</p:attrName>
                                        </p:attrNameLst>
                                      </p:cBhvr>
                                      <p:to>
                                        <p:strVal val="visible"/>
                                      </p:to>
                                    </p:set>
                                    <p:animEffect transition="in" filter="blinds(horizontal)">
                                      <p:cBhvr>
                                        <p:cTn id="43" dur="500"/>
                                        <p:tgtEl>
                                          <p:spTgt spid="9">
                                            <p:txEl>
                                              <p:pRg st="8" end="8"/>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3" presetClass="entr" presetSubtype="10" fill="hold" nodeType="clickEffect">
                                  <p:stCondLst>
                                    <p:cond delay="0"/>
                                  </p:stCondLst>
                                  <p:childTnLst>
                                    <p:set>
                                      <p:cBhvr>
                                        <p:cTn id="47" dur="1" fill="hold">
                                          <p:stCondLst>
                                            <p:cond delay="0"/>
                                          </p:stCondLst>
                                        </p:cTn>
                                        <p:tgtEl>
                                          <p:spTgt spid="9">
                                            <p:txEl>
                                              <p:pRg st="9" end="9"/>
                                            </p:txEl>
                                          </p:spTgt>
                                        </p:tgtEl>
                                        <p:attrNameLst>
                                          <p:attrName>style.visibility</p:attrName>
                                        </p:attrNameLst>
                                      </p:cBhvr>
                                      <p:to>
                                        <p:strVal val="visible"/>
                                      </p:to>
                                    </p:set>
                                    <p:animEffect transition="in" filter="blinds(horizontal)">
                                      <p:cBhvr>
                                        <p:cTn id="48" dur="500"/>
                                        <p:tgtEl>
                                          <p:spTgt spid="9">
                                            <p:txEl>
                                              <p:pRg st="9" end="9"/>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3" presetClass="entr" presetSubtype="10" fill="hold" nodeType="clickEffect">
                                  <p:stCondLst>
                                    <p:cond delay="0"/>
                                  </p:stCondLst>
                                  <p:childTnLst>
                                    <p:set>
                                      <p:cBhvr>
                                        <p:cTn id="52" dur="1" fill="hold">
                                          <p:stCondLst>
                                            <p:cond delay="0"/>
                                          </p:stCondLst>
                                        </p:cTn>
                                        <p:tgtEl>
                                          <p:spTgt spid="9">
                                            <p:txEl>
                                              <p:pRg st="10" end="10"/>
                                            </p:txEl>
                                          </p:spTgt>
                                        </p:tgtEl>
                                        <p:attrNameLst>
                                          <p:attrName>style.visibility</p:attrName>
                                        </p:attrNameLst>
                                      </p:cBhvr>
                                      <p:to>
                                        <p:strVal val="visible"/>
                                      </p:to>
                                    </p:set>
                                    <p:animEffect transition="in" filter="blinds(horizontal)">
                                      <p:cBhvr>
                                        <p:cTn id="53" dur="500"/>
                                        <p:tgtEl>
                                          <p:spTgt spid="9">
                                            <p:txEl>
                                              <p:pRg st="10" end="10"/>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3" presetClass="entr" presetSubtype="10" fill="hold" nodeType="clickEffect">
                                  <p:stCondLst>
                                    <p:cond delay="0"/>
                                  </p:stCondLst>
                                  <p:childTnLst>
                                    <p:set>
                                      <p:cBhvr>
                                        <p:cTn id="57" dur="1" fill="hold">
                                          <p:stCondLst>
                                            <p:cond delay="0"/>
                                          </p:stCondLst>
                                        </p:cTn>
                                        <p:tgtEl>
                                          <p:spTgt spid="9">
                                            <p:txEl>
                                              <p:pRg st="11" end="11"/>
                                            </p:txEl>
                                          </p:spTgt>
                                        </p:tgtEl>
                                        <p:attrNameLst>
                                          <p:attrName>style.visibility</p:attrName>
                                        </p:attrNameLst>
                                      </p:cBhvr>
                                      <p:to>
                                        <p:strVal val="visible"/>
                                      </p:to>
                                    </p:set>
                                    <p:animEffect transition="in" filter="blinds(horizontal)">
                                      <p:cBhvr>
                                        <p:cTn id="58" dur="500"/>
                                        <p:tgtEl>
                                          <p:spTgt spid="9">
                                            <p:txEl>
                                              <p:pRg st="11" end="11"/>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3" presetClass="entr" presetSubtype="10" fill="hold" nodeType="clickEffect">
                                  <p:stCondLst>
                                    <p:cond delay="0"/>
                                  </p:stCondLst>
                                  <p:childTnLst>
                                    <p:set>
                                      <p:cBhvr>
                                        <p:cTn id="62" dur="1" fill="hold">
                                          <p:stCondLst>
                                            <p:cond delay="0"/>
                                          </p:stCondLst>
                                        </p:cTn>
                                        <p:tgtEl>
                                          <p:spTgt spid="9">
                                            <p:txEl>
                                              <p:pRg st="12" end="12"/>
                                            </p:txEl>
                                          </p:spTgt>
                                        </p:tgtEl>
                                        <p:attrNameLst>
                                          <p:attrName>style.visibility</p:attrName>
                                        </p:attrNameLst>
                                      </p:cBhvr>
                                      <p:to>
                                        <p:strVal val="visible"/>
                                      </p:to>
                                    </p:set>
                                    <p:animEffect transition="in" filter="blinds(horizontal)">
                                      <p:cBhvr>
                                        <p:cTn id="63" dur="500"/>
                                        <p:tgtEl>
                                          <p:spTgt spid="9">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5</a:t>
            </a:r>
            <a:endParaRPr lang="en-US" sz="2800" dirty="0">
              <a:solidFill>
                <a:srgbClr val="FFFFFF"/>
              </a:solidFill>
            </a:endParaRPr>
          </a:p>
        </p:txBody>
      </p:sp>
      <p:sp>
        <p:nvSpPr>
          <p:cNvPr id="4" name="2 CuadroTexto"/>
          <p:cNvSpPr txBox="1">
            <a:spLocks noChangeArrowheads="1"/>
          </p:cNvSpPr>
          <p:nvPr/>
        </p:nvSpPr>
        <p:spPr bwMode="auto">
          <a:xfrm>
            <a:off x="2928926" y="0"/>
            <a:ext cx="4357718" cy="1569660"/>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rgbClr val="FF6730"/>
                </a:solidFill>
              </a:rPr>
              <a:t>Personal Identity: </a:t>
            </a:r>
            <a:r>
              <a:rPr lang="en-US" sz="1600" i="1" dirty="0" smtClean="0">
                <a:solidFill>
                  <a:schemeClr val="bg1"/>
                </a:solidFill>
              </a:rPr>
              <a:t>Locke - Memory</a:t>
            </a:r>
            <a:endParaRPr lang="en-US" sz="1600" dirty="0" smtClean="0">
              <a:solidFill>
                <a:schemeClr val="bg1"/>
              </a:solidFill>
            </a:endParaRPr>
          </a:p>
          <a:p>
            <a:r>
              <a:rPr lang="en-US" sz="1600" i="1" dirty="0" smtClean="0">
                <a:solidFill>
                  <a:schemeClr val="bg1"/>
                </a:solidFill>
              </a:rPr>
              <a:t>Personal Identity: </a:t>
            </a:r>
            <a:r>
              <a:rPr lang="en-US" sz="1600" i="1" dirty="0" err="1" smtClean="0">
                <a:solidFill>
                  <a:schemeClr val="bg1"/>
                </a:solidFill>
              </a:rPr>
              <a:t>Parfit</a:t>
            </a:r>
            <a:r>
              <a:rPr lang="en-US" sz="1600" i="1" dirty="0" smtClean="0">
                <a:solidFill>
                  <a:schemeClr val="bg1"/>
                </a:solidFill>
              </a:rPr>
              <a:t> - Nihilism</a:t>
            </a:r>
            <a:endParaRPr lang="en-US" sz="1600" dirty="0" smtClean="0">
              <a:solidFill>
                <a:schemeClr val="bg1"/>
              </a:solidFill>
            </a:endParaRPr>
          </a:p>
          <a:p>
            <a:r>
              <a:rPr lang="en-US" sz="1600" i="1" dirty="0" smtClean="0">
                <a:solidFill>
                  <a:schemeClr val="bg1"/>
                </a:solidFill>
              </a:rPr>
              <a:t>Williams: The Self and the Future</a:t>
            </a:r>
            <a:endParaRPr lang="en-US" sz="1600" dirty="0" smtClean="0">
              <a:solidFill>
                <a:schemeClr val="bg1"/>
              </a:solidFill>
            </a:endParaRPr>
          </a:p>
          <a:p>
            <a:r>
              <a:rPr lang="en-US" sz="1600" i="1" dirty="0" smtClean="0">
                <a:solidFill>
                  <a:schemeClr val="bg1"/>
                </a:solidFill>
              </a:rPr>
              <a:t>Personal Identity and </a:t>
            </a:r>
            <a:r>
              <a:rPr lang="en-US" sz="1600" i="1" dirty="0" err="1" smtClean="0">
                <a:solidFill>
                  <a:schemeClr val="bg1"/>
                </a:solidFill>
              </a:rPr>
              <a:t>Indexicality</a:t>
            </a:r>
            <a:endParaRPr lang="en-US" sz="1600" i="1" dirty="0" smtClean="0">
              <a:solidFill>
                <a:schemeClr val="bg1"/>
              </a:solidFill>
            </a:endParaRPr>
          </a:p>
          <a:p>
            <a:r>
              <a:rPr lang="en-US" sz="1600" i="1" dirty="0" smtClean="0">
                <a:solidFill>
                  <a:schemeClr val="bg1"/>
                </a:solidFill>
              </a:rPr>
              <a:t>Final Reflection</a:t>
            </a:r>
            <a:endParaRPr lang="en-US" sz="1600" dirty="0" smtClean="0">
              <a:solidFill>
                <a:schemeClr val="bg1"/>
              </a:solidFill>
            </a:endParaRPr>
          </a:p>
          <a:p>
            <a:r>
              <a:rPr lang="en-US" sz="1600" i="1" dirty="0" smtClean="0">
                <a:solidFill>
                  <a:schemeClr val="bg1"/>
                </a:solidFill>
              </a:rPr>
              <a:t>	</a:t>
            </a:r>
            <a:endParaRPr lang="en-US" sz="1600" dirty="0">
              <a:solidFill>
                <a:schemeClr val="bg1"/>
              </a:solidFill>
              <a:latin typeface="Verdana" charset="0"/>
            </a:endParaRPr>
          </a:p>
        </p:txBody>
      </p:sp>
      <p:sp>
        <p:nvSpPr>
          <p:cNvPr id="6" name="Rectangle 5"/>
          <p:cNvSpPr/>
          <p:nvPr/>
        </p:nvSpPr>
        <p:spPr>
          <a:xfrm>
            <a:off x="214282" y="1571612"/>
            <a:ext cx="7143800" cy="857256"/>
          </a:xfrm>
          <a:prstGeom prst="rect">
            <a:avLst/>
          </a:prstGeom>
          <a:solidFill>
            <a:schemeClr val="bg1">
              <a:lumMod val="8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dirty="0" smtClean="0">
                <a:solidFill>
                  <a:schemeClr val="tx1"/>
                </a:solidFill>
              </a:rPr>
              <a:t> </a:t>
            </a:r>
            <a:endParaRPr lang="en-US" dirty="0">
              <a:solidFill>
                <a:schemeClr val="tx1"/>
              </a:solidFill>
            </a:endParaRPr>
          </a:p>
        </p:txBody>
      </p:sp>
      <p:sp>
        <p:nvSpPr>
          <p:cNvPr id="8" name="Rectangle 1"/>
          <p:cNvSpPr>
            <a:spLocks noChangeArrowheads="1"/>
          </p:cNvSpPr>
          <p:nvPr/>
        </p:nvSpPr>
        <p:spPr bwMode="auto">
          <a:xfrm>
            <a:off x="357158" y="1714488"/>
            <a:ext cx="7358114"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NZ" dirty="0" smtClean="0"/>
              <a:t>“I am, then, in the strict sense, only a thing that thinks…”</a:t>
            </a:r>
            <a:endParaRPr kumimoji="0" lang="en-NZ" altLang="zh-CN" b="0" i="1" u="none" strike="noStrike" cap="none" normalizeH="0" baseline="0" dirty="0" smtClean="0">
              <a:ln>
                <a:noFill/>
              </a:ln>
              <a:solidFill>
                <a:schemeClr val="tx1"/>
              </a:solidFill>
              <a:effectLst/>
              <a:latin typeface="Times"/>
              <a:ea typeface="SimSun" pitchFamily="2" charset="-122"/>
              <a:cs typeface="Times New Roman" pitchFamily="18" charset="0"/>
            </a:endParaRPr>
          </a:p>
        </p:txBody>
      </p:sp>
      <p:sp>
        <p:nvSpPr>
          <p:cNvPr id="7" name="Rectangle 6"/>
          <p:cNvSpPr/>
          <p:nvPr/>
        </p:nvSpPr>
        <p:spPr>
          <a:xfrm>
            <a:off x="285720" y="2500306"/>
            <a:ext cx="7358114" cy="928694"/>
          </a:xfrm>
          <a:prstGeom prst="rect">
            <a:avLst/>
          </a:prstGeom>
          <a:solidFill>
            <a:schemeClr val="bg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b="1" i="1" dirty="0" smtClean="0">
                <a:solidFill>
                  <a:schemeClr val="tx1"/>
                </a:solidFill>
              </a:rPr>
              <a:t>Question: </a:t>
            </a:r>
            <a:r>
              <a:rPr lang="en-NZ" i="1" dirty="0" smtClean="0">
                <a:solidFill>
                  <a:schemeClr val="tx1"/>
                </a:solidFill>
              </a:rPr>
              <a:t>If one is only a thing that thinks, what properties might this thinking thing have?</a:t>
            </a:r>
            <a:endParaRPr lang="en-US" dirty="0" smtClean="0">
              <a:solidFill>
                <a:schemeClr val="tx1"/>
              </a:solidFill>
            </a:endParaRPr>
          </a:p>
          <a:p>
            <a:pPr algn="ctr"/>
            <a:endParaRPr lang="en-US" dirty="0">
              <a:solidFill>
                <a:schemeClr val="tx1"/>
              </a:solidFill>
            </a:endParaRPr>
          </a:p>
        </p:txBody>
      </p:sp>
      <p:sp>
        <p:nvSpPr>
          <p:cNvPr id="11" name="TextBox 10"/>
          <p:cNvSpPr txBox="1"/>
          <p:nvPr/>
        </p:nvSpPr>
        <p:spPr>
          <a:xfrm>
            <a:off x="357158" y="3714752"/>
            <a:ext cx="8286808" cy="2308324"/>
          </a:xfrm>
          <a:prstGeom prst="rect">
            <a:avLst/>
          </a:prstGeom>
          <a:noFill/>
        </p:spPr>
        <p:txBody>
          <a:bodyPr wrap="square" rtlCol="0">
            <a:spAutoFit/>
          </a:bodyPr>
          <a:lstStyle/>
          <a:p>
            <a:pPr lvl="1" indent="-368300">
              <a:buFont typeface="Arial" pitchFamily="34" charset="0"/>
              <a:buChar char="•"/>
            </a:pPr>
            <a:r>
              <a:rPr lang="en-NZ" dirty="0" smtClean="0"/>
              <a:t>This ‘disembodiment of the self’ is an extremely influential moment in modern Western philosophy. It is the basis of a so-called “</a:t>
            </a:r>
            <a:r>
              <a:rPr lang="en-NZ" b="1" dirty="0" smtClean="0"/>
              <a:t>Cartesian dualism</a:t>
            </a:r>
            <a:r>
              <a:rPr lang="en-NZ" dirty="0" smtClean="0"/>
              <a:t>”, which sees the mind and the body as different </a:t>
            </a:r>
            <a:r>
              <a:rPr lang="en-NZ" b="1" dirty="0" smtClean="0"/>
              <a:t>substances</a:t>
            </a:r>
            <a:r>
              <a:rPr lang="en-NZ" dirty="0" smtClean="0"/>
              <a:t>. </a:t>
            </a:r>
            <a:endParaRPr lang="en-US" dirty="0" smtClean="0"/>
          </a:p>
          <a:p>
            <a:pPr lvl="1" indent="-368300">
              <a:buFont typeface="Arial" pitchFamily="34" charset="0"/>
              <a:buChar char="•"/>
            </a:pPr>
            <a:r>
              <a:rPr lang="en-NZ" dirty="0" smtClean="0"/>
              <a:t>The idea then flows into the philosophy of John Locke, despite Locke’s official philosophy being not dualist but </a:t>
            </a:r>
            <a:r>
              <a:rPr lang="en-NZ" b="1" dirty="0" smtClean="0"/>
              <a:t>materialist</a:t>
            </a:r>
            <a:r>
              <a:rPr lang="en-NZ" dirty="0" smtClean="0"/>
              <a:t> (Locke is not always consistent).</a:t>
            </a:r>
            <a:endParaRPr lang="en-US" dirty="0" smtClean="0"/>
          </a:p>
          <a:p>
            <a:endParaRPr lang="en-US" dirty="0"/>
          </a:p>
        </p:txBody>
      </p:sp>
      <p:pic>
        <p:nvPicPr>
          <p:cNvPr id="12" name="Picture 3" descr="http://upload.wikimedia.org/wikipedia/commons/thumb/7/73/Frans_Hals_-_Portret_van_Ren%C3%A9_Descartes.jpg/245px-Frans_Hals_-_Portret_van_Ren%C3%A9_Descartes.jpg"/>
          <p:cNvPicPr>
            <a:picLocks noChangeAspect="1" noChangeArrowheads="1"/>
          </p:cNvPicPr>
          <p:nvPr/>
        </p:nvPicPr>
        <p:blipFill>
          <a:blip r:embed="rId3"/>
          <a:srcRect/>
          <a:stretch>
            <a:fillRect/>
          </a:stretch>
        </p:blipFill>
        <p:spPr bwMode="auto">
          <a:xfrm>
            <a:off x="7286644" y="428604"/>
            <a:ext cx="1714480" cy="2099363"/>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linds(horizontal)">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1">
                                            <p:txEl>
                                              <p:pRg st="0" end="0"/>
                                            </p:txEl>
                                          </p:spTgt>
                                        </p:tgtEl>
                                        <p:attrNameLst>
                                          <p:attrName>style.visibility</p:attrName>
                                        </p:attrNameLst>
                                      </p:cBhvr>
                                      <p:to>
                                        <p:strVal val="visible"/>
                                      </p:to>
                                    </p:set>
                                    <p:animEffect transition="in" filter="blinds(horizontal)">
                                      <p:cBhvr>
                                        <p:cTn id="17" dur="500"/>
                                        <p:tgtEl>
                                          <p:spTgt spid="11">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1">
                                            <p:txEl>
                                              <p:pRg st="1" end="1"/>
                                            </p:txEl>
                                          </p:spTgt>
                                        </p:tgtEl>
                                        <p:attrNameLst>
                                          <p:attrName>style.visibility</p:attrName>
                                        </p:attrNameLst>
                                      </p:cBhvr>
                                      <p:to>
                                        <p:strVal val="visible"/>
                                      </p:to>
                                    </p:set>
                                    <p:animEffect transition="in" filter="blinds(horizontal)">
                                      <p:cBhvr>
                                        <p:cTn id="22" dur="500"/>
                                        <p:tgtEl>
                                          <p:spTgt spid="1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5</a:t>
            </a:r>
            <a:endParaRPr lang="en-US" sz="2800" dirty="0">
              <a:solidFill>
                <a:srgbClr val="FFFFFF"/>
              </a:solidFill>
            </a:endParaRPr>
          </a:p>
        </p:txBody>
      </p:sp>
      <p:sp>
        <p:nvSpPr>
          <p:cNvPr id="4" name="2 CuadroTexto"/>
          <p:cNvSpPr txBox="1">
            <a:spLocks noChangeArrowheads="1"/>
          </p:cNvSpPr>
          <p:nvPr/>
        </p:nvSpPr>
        <p:spPr bwMode="auto">
          <a:xfrm>
            <a:off x="2928926" y="0"/>
            <a:ext cx="4357718" cy="1569660"/>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rgbClr val="FF6730"/>
                </a:solidFill>
              </a:rPr>
              <a:t>Personal Identity: Locke - Memory</a:t>
            </a:r>
            <a:endParaRPr lang="en-US" sz="1600" dirty="0" smtClean="0">
              <a:solidFill>
                <a:srgbClr val="FF6730"/>
              </a:solidFill>
            </a:endParaRPr>
          </a:p>
          <a:p>
            <a:r>
              <a:rPr lang="en-US" sz="1600" i="1" dirty="0" smtClean="0">
                <a:solidFill>
                  <a:schemeClr val="bg1"/>
                </a:solidFill>
              </a:rPr>
              <a:t>Personal Identity: </a:t>
            </a:r>
            <a:r>
              <a:rPr lang="en-US" sz="1600" i="1" dirty="0" err="1" smtClean="0">
                <a:solidFill>
                  <a:schemeClr val="bg1"/>
                </a:solidFill>
              </a:rPr>
              <a:t>Parfit</a:t>
            </a:r>
            <a:r>
              <a:rPr lang="en-US" sz="1600" i="1" dirty="0" smtClean="0">
                <a:solidFill>
                  <a:schemeClr val="bg1"/>
                </a:solidFill>
              </a:rPr>
              <a:t> - Nihilism</a:t>
            </a:r>
            <a:endParaRPr lang="en-US" sz="1600" dirty="0" smtClean="0">
              <a:solidFill>
                <a:schemeClr val="bg1"/>
              </a:solidFill>
            </a:endParaRPr>
          </a:p>
          <a:p>
            <a:r>
              <a:rPr lang="en-US" sz="1600" i="1" dirty="0" smtClean="0">
                <a:solidFill>
                  <a:schemeClr val="bg1"/>
                </a:solidFill>
              </a:rPr>
              <a:t>Williams: The Self and the Future</a:t>
            </a:r>
            <a:endParaRPr lang="en-US" sz="1600" dirty="0" smtClean="0">
              <a:solidFill>
                <a:schemeClr val="bg1"/>
              </a:solidFill>
            </a:endParaRPr>
          </a:p>
          <a:p>
            <a:r>
              <a:rPr lang="en-US" sz="1600" i="1" dirty="0" smtClean="0">
                <a:solidFill>
                  <a:schemeClr val="bg1"/>
                </a:solidFill>
              </a:rPr>
              <a:t>Personal Identity and </a:t>
            </a:r>
            <a:r>
              <a:rPr lang="en-US" sz="1600" i="1" dirty="0" err="1" smtClean="0">
                <a:solidFill>
                  <a:schemeClr val="bg1"/>
                </a:solidFill>
              </a:rPr>
              <a:t>Indexicality</a:t>
            </a:r>
            <a:endParaRPr lang="en-US" sz="1600" i="1" dirty="0" smtClean="0">
              <a:solidFill>
                <a:schemeClr val="bg1"/>
              </a:solidFill>
            </a:endParaRPr>
          </a:p>
          <a:p>
            <a:r>
              <a:rPr lang="en-US" sz="1600" i="1" dirty="0" smtClean="0">
                <a:solidFill>
                  <a:schemeClr val="bg1"/>
                </a:solidFill>
              </a:rPr>
              <a:t>Final Reflection</a:t>
            </a:r>
            <a:endParaRPr lang="en-US" sz="1600" dirty="0" smtClean="0">
              <a:solidFill>
                <a:schemeClr val="bg1"/>
              </a:solidFill>
            </a:endParaRPr>
          </a:p>
          <a:p>
            <a:r>
              <a:rPr lang="en-US" sz="1600" i="1" dirty="0" smtClean="0">
                <a:solidFill>
                  <a:schemeClr val="bg1"/>
                </a:solidFill>
              </a:rPr>
              <a:t>	</a:t>
            </a:r>
            <a:endParaRPr lang="en-US" sz="1600" dirty="0">
              <a:solidFill>
                <a:schemeClr val="bg1"/>
              </a:solidFill>
              <a:latin typeface="Verdana" charset="0"/>
            </a:endParaRPr>
          </a:p>
        </p:txBody>
      </p:sp>
      <p:sp>
        <p:nvSpPr>
          <p:cNvPr id="11" name="TextBox 10"/>
          <p:cNvSpPr txBox="1"/>
          <p:nvPr/>
        </p:nvSpPr>
        <p:spPr>
          <a:xfrm>
            <a:off x="357158" y="1571612"/>
            <a:ext cx="8286808" cy="3416320"/>
          </a:xfrm>
          <a:prstGeom prst="rect">
            <a:avLst/>
          </a:prstGeom>
          <a:noFill/>
        </p:spPr>
        <p:txBody>
          <a:bodyPr wrap="square" rtlCol="0">
            <a:spAutoFit/>
          </a:bodyPr>
          <a:lstStyle/>
          <a:p>
            <a:r>
              <a:rPr lang="en-NZ" b="1" i="1" u="sng" dirty="0" smtClean="0"/>
              <a:t>Locke on Personal Identity</a:t>
            </a:r>
            <a:endParaRPr lang="en-US" sz="1200" dirty="0" smtClean="0"/>
          </a:p>
          <a:p>
            <a:r>
              <a:rPr lang="en-NZ" dirty="0" smtClean="0"/>
              <a:t> </a:t>
            </a:r>
            <a:endParaRPr lang="en-US" sz="1200" dirty="0" smtClean="0"/>
          </a:p>
          <a:p>
            <a:r>
              <a:rPr lang="en-NZ" dirty="0" smtClean="0"/>
              <a:t>Locke claims that when it comes to living things, the issue of identity is interesting because you can’t give the same answer for a living thing as for, say, a chair. </a:t>
            </a:r>
            <a:endParaRPr lang="en-US" sz="1200" dirty="0" smtClean="0"/>
          </a:p>
          <a:p>
            <a:r>
              <a:rPr lang="en-NZ" u="sng" dirty="0" smtClean="0"/>
              <a:t>A chair is the same chair if it is made of the same matter</a:t>
            </a:r>
            <a:r>
              <a:rPr lang="en-NZ" dirty="0" smtClean="0"/>
              <a:t> (‘substance’)</a:t>
            </a:r>
            <a:endParaRPr lang="en-US" sz="1200" dirty="0" smtClean="0"/>
          </a:p>
          <a:p>
            <a:r>
              <a:rPr lang="en-NZ" dirty="0" smtClean="0"/>
              <a:t>But </a:t>
            </a:r>
            <a:r>
              <a:rPr lang="en-NZ" u="sng" dirty="0" smtClean="0"/>
              <a:t>a tree can be the same tree even if it is not made of the same matter</a:t>
            </a:r>
            <a:r>
              <a:rPr lang="en-NZ" dirty="0" smtClean="0"/>
              <a:t>. </a:t>
            </a:r>
            <a:endParaRPr lang="en-US" sz="1200" dirty="0" smtClean="0"/>
          </a:p>
          <a:p>
            <a:r>
              <a:rPr lang="en-NZ" dirty="0" smtClean="0"/>
              <a:t> </a:t>
            </a:r>
            <a:endParaRPr lang="en-US" sz="1200" dirty="0" smtClean="0"/>
          </a:p>
          <a:p>
            <a:r>
              <a:rPr lang="en-NZ" i="1" dirty="0" smtClean="0"/>
              <a:t>Why not? What makes a tree the same tree? </a:t>
            </a:r>
            <a:endParaRPr lang="en-US" sz="1200" dirty="0" smtClean="0"/>
          </a:p>
          <a:p>
            <a:endParaRPr lang="en-US" dirty="0"/>
          </a:p>
        </p:txBody>
      </p:sp>
      <p:pic>
        <p:nvPicPr>
          <p:cNvPr id="77826" name="Picture 2" descr="https://encrypted-tbn2.google.com/images?q=tbn:ANd9GcRaKTuLCQUO2cLwLT_y_POgSoVR7KjcvGKgd7T3XXocio5Z-sNBaA"/>
          <p:cNvPicPr>
            <a:picLocks noChangeAspect="1" noChangeArrowheads="1"/>
          </p:cNvPicPr>
          <p:nvPr/>
        </p:nvPicPr>
        <p:blipFill>
          <a:blip r:embed="rId3"/>
          <a:srcRect/>
          <a:stretch>
            <a:fillRect/>
          </a:stretch>
        </p:blipFill>
        <p:spPr bwMode="auto">
          <a:xfrm>
            <a:off x="7309563" y="0"/>
            <a:ext cx="1834437" cy="2143116"/>
          </a:xfrm>
          <a:prstGeom prst="rect">
            <a:avLst/>
          </a:prstGeom>
          <a:noFill/>
        </p:spPr>
      </p:pic>
      <p:pic>
        <p:nvPicPr>
          <p:cNvPr id="77828" name="Picture 4" descr="https://encrypted-tbn2.google.com/images?q=tbn:ANd9GcTlv-5m8XJTVW5nWqSzj86ir-qqtQUxM7bQRl5CUpeGC6z4CZMaqA"/>
          <p:cNvPicPr>
            <a:picLocks noChangeAspect="1" noChangeArrowheads="1"/>
          </p:cNvPicPr>
          <p:nvPr/>
        </p:nvPicPr>
        <p:blipFill>
          <a:blip r:embed="rId4"/>
          <a:srcRect/>
          <a:stretch>
            <a:fillRect/>
          </a:stretch>
        </p:blipFill>
        <p:spPr bwMode="auto">
          <a:xfrm>
            <a:off x="2214546" y="4714884"/>
            <a:ext cx="2409825" cy="1895476"/>
          </a:xfrm>
          <a:prstGeom prst="rect">
            <a:avLst/>
          </a:prstGeom>
          <a:noFill/>
        </p:spPr>
      </p:pic>
      <p:pic>
        <p:nvPicPr>
          <p:cNvPr id="77830" name="Picture 6" descr="https://encrypted-tbn2.google.com/images?q=tbn:ANd9GcS67HyKoDD0Q8cWM_XCaMl6CEaiY8WajSUlYYD8bJwh3Z2npGzb"/>
          <p:cNvPicPr>
            <a:picLocks noChangeAspect="1" noChangeArrowheads="1"/>
          </p:cNvPicPr>
          <p:nvPr/>
        </p:nvPicPr>
        <p:blipFill>
          <a:blip r:embed="rId5"/>
          <a:srcRect/>
          <a:stretch>
            <a:fillRect/>
          </a:stretch>
        </p:blipFill>
        <p:spPr bwMode="auto">
          <a:xfrm>
            <a:off x="6215074" y="4000504"/>
            <a:ext cx="2619375" cy="174307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blinds(horizontal)">
                                      <p:cBhvr>
                                        <p:cTn id="7" dur="5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1">
                                            <p:txEl>
                                              <p:pRg st="2" end="2"/>
                                            </p:txEl>
                                          </p:spTgt>
                                        </p:tgtEl>
                                        <p:attrNameLst>
                                          <p:attrName>style.visibility</p:attrName>
                                        </p:attrNameLst>
                                      </p:cBhvr>
                                      <p:to>
                                        <p:strVal val="visible"/>
                                      </p:to>
                                    </p:set>
                                    <p:animEffect transition="in" filter="blinds(horizontal)">
                                      <p:cBhvr>
                                        <p:cTn id="12" dur="500"/>
                                        <p:tgtEl>
                                          <p:spTgt spid="1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1">
                                            <p:txEl>
                                              <p:pRg st="3" end="3"/>
                                            </p:txEl>
                                          </p:spTgt>
                                        </p:tgtEl>
                                        <p:attrNameLst>
                                          <p:attrName>style.visibility</p:attrName>
                                        </p:attrNameLst>
                                      </p:cBhvr>
                                      <p:to>
                                        <p:strVal val="visible"/>
                                      </p:to>
                                    </p:set>
                                    <p:animEffect transition="in" filter="blinds(horizontal)">
                                      <p:cBhvr>
                                        <p:cTn id="17" dur="500"/>
                                        <p:tgtEl>
                                          <p:spTgt spid="11">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77828"/>
                                        </p:tgtEl>
                                        <p:attrNameLst>
                                          <p:attrName>style.visibility</p:attrName>
                                        </p:attrNameLst>
                                      </p:cBhvr>
                                      <p:to>
                                        <p:strVal val="visible"/>
                                      </p:to>
                                    </p:set>
                                    <p:animEffect transition="in" filter="blinds(horizontal)">
                                      <p:cBhvr>
                                        <p:cTn id="22" dur="500"/>
                                        <p:tgtEl>
                                          <p:spTgt spid="77828"/>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11">
                                            <p:txEl>
                                              <p:pRg st="4" end="4"/>
                                            </p:txEl>
                                          </p:spTgt>
                                        </p:tgtEl>
                                        <p:attrNameLst>
                                          <p:attrName>style.visibility</p:attrName>
                                        </p:attrNameLst>
                                      </p:cBhvr>
                                      <p:to>
                                        <p:strVal val="visible"/>
                                      </p:to>
                                    </p:set>
                                    <p:animEffect transition="in" filter="blinds(horizontal)">
                                      <p:cBhvr>
                                        <p:cTn id="27" dur="500"/>
                                        <p:tgtEl>
                                          <p:spTgt spid="1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77830"/>
                                        </p:tgtEl>
                                        <p:attrNameLst>
                                          <p:attrName>style.visibility</p:attrName>
                                        </p:attrNameLst>
                                      </p:cBhvr>
                                      <p:to>
                                        <p:strVal val="visible"/>
                                      </p:to>
                                    </p:set>
                                    <p:animEffect transition="in" filter="blinds(horizontal)">
                                      <p:cBhvr>
                                        <p:cTn id="32" dur="500"/>
                                        <p:tgtEl>
                                          <p:spTgt spid="77830"/>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11">
                                            <p:txEl>
                                              <p:pRg st="6" end="6"/>
                                            </p:txEl>
                                          </p:spTgt>
                                        </p:tgtEl>
                                        <p:attrNameLst>
                                          <p:attrName>style.visibility</p:attrName>
                                        </p:attrNameLst>
                                      </p:cBhvr>
                                      <p:to>
                                        <p:strVal val="visible"/>
                                      </p:to>
                                    </p:set>
                                    <p:animEffect transition="in" filter="blinds(horizontal)">
                                      <p:cBhvr>
                                        <p:cTn id="37" dur="500"/>
                                        <p:tgtEl>
                                          <p:spTgt spid="1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5</a:t>
            </a:r>
            <a:endParaRPr lang="en-US" sz="2800" dirty="0">
              <a:solidFill>
                <a:srgbClr val="FFFFFF"/>
              </a:solidFill>
            </a:endParaRPr>
          </a:p>
        </p:txBody>
      </p:sp>
      <p:sp>
        <p:nvSpPr>
          <p:cNvPr id="4" name="2 CuadroTexto"/>
          <p:cNvSpPr txBox="1">
            <a:spLocks noChangeArrowheads="1"/>
          </p:cNvSpPr>
          <p:nvPr/>
        </p:nvSpPr>
        <p:spPr bwMode="auto">
          <a:xfrm>
            <a:off x="2928926" y="0"/>
            <a:ext cx="4357718" cy="1569660"/>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rgbClr val="FF6730"/>
                </a:solidFill>
              </a:rPr>
              <a:t>Personal Identity: Locke - Memory</a:t>
            </a:r>
            <a:endParaRPr lang="en-US" sz="1600" dirty="0" smtClean="0">
              <a:solidFill>
                <a:srgbClr val="FF6730"/>
              </a:solidFill>
            </a:endParaRPr>
          </a:p>
          <a:p>
            <a:r>
              <a:rPr lang="en-US" sz="1600" i="1" dirty="0" smtClean="0">
                <a:solidFill>
                  <a:schemeClr val="bg1"/>
                </a:solidFill>
              </a:rPr>
              <a:t>Personal Identity: </a:t>
            </a:r>
            <a:r>
              <a:rPr lang="en-US" sz="1600" i="1" dirty="0" err="1" smtClean="0">
                <a:solidFill>
                  <a:schemeClr val="bg1"/>
                </a:solidFill>
              </a:rPr>
              <a:t>Parfit</a:t>
            </a:r>
            <a:r>
              <a:rPr lang="en-US" sz="1600" i="1" dirty="0" smtClean="0">
                <a:solidFill>
                  <a:schemeClr val="bg1"/>
                </a:solidFill>
              </a:rPr>
              <a:t> - Nihilism</a:t>
            </a:r>
            <a:endParaRPr lang="en-US" sz="1600" dirty="0" smtClean="0">
              <a:solidFill>
                <a:schemeClr val="bg1"/>
              </a:solidFill>
            </a:endParaRPr>
          </a:p>
          <a:p>
            <a:r>
              <a:rPr lang="en-US" sz="1600" i="1" dirty="0" smtClean="0">
                <a:solidFill>
                  <a:schemeClr val="bg1"/>
                </a:solidFill>
              </a:rPr>
              <a:t>Williams: The Self and the Future</a:t>
            </a:r>
            <a:endParaRPr lang="en-US" sz="1600" dirty="0" smtClean="0">
              <a:solidFill>
                <a:schemeClr val="bg1"/>
              </a:solidFill>
            </a:endParaRPr>
          </a:p>
          <a:p>
            <a:r>
              <a:rPr lang="en-US" sz="1600" i="1" dirty="0" smtClean="0">
                <a:solidFill>
                  <a:schemeClr val="bg1"/>
                </a:solidFill>
              </a:rPr>
              <a:t>Personal Identity and </a:t>
            </a:r>
            <a:r>
              <a:rPr lang="en-US" sz="1600" i="1" dirty="0" err="1" smtClean="0">
                <a:solidFill>
                  <a:schemeClr val="bg1"/>
                </a:solidFill>
              </a:rPr>
              <a:t>Indexicality</a:t>
            </a:r>
            <a:endParaRPr lang="en-US" sz="1600" i="1" dirty="0" smtClean="0">
              <a:solidFill>
                <a:schemeClr val="bg1"/>
              </a:solidFill>
            </a:endParaRPr>
          </a:p>
          <a:p>
            <a:r>
              <a:rPr lang="en-US" sz="1600" i="1" dirty="0" smtClean="0">
                <a:solidFill>
                  <a:schemeClr val="bg1"/>
                </a:solidFill>
              </a:rPr>
              <a:t>Final Reflection</a:t>
            </a:r>
            <a:endParaRPr lang="en-US" sz="1600" dirty="0" smtClean="0">
              <a:solidFill>
                <a:schemeClr val="bg1"/>
              </a:solidFill>
            </a:endParaRPr>
          </a:p>
          <a:p>
            <a:r>
              <a:rPr lang="en-US" sz="1600" i="1" dirty="0" smtClean="0">
                <a:solidFill>
                  <a:schemeClr val="bg1"/>
                </a:solidFill>
              </a:rPr>
              <a:t>	</a:t>
            </a:r>
            <a:endParaRPr lang="en-US" sz="1600" dirty="0">
              <a:solidFill>
                <a:schemeClr val="bg1"/>
              </a:solidFill>
              <a:latin typeface="Verdana" charset="0"/>
            </a:endParaRPr>
          </a:p>
        </p:txBody>
      </p:sp>
      <p:sp>
        <p:nvSpPr>
          <p:cNvPr id="11" name="TextBox 10"/>
          <p:cNvSpPr txBox="1"/>
          <p:nvPr/>
        </p:nvSpPr>
        <p:spPr>
          <a:xfrm>
            <a:off x="357158" y="1571612"/>
            <a:ext cx="8286808" cy="4524315"/>
          </a:xfrm>
          <a:prstGeom prst="rect">
            <a:avLst/>
          </a:prstGeom>
          <a:noFill/>
        </p:spPr>
        <p:txBody>
          <a:bodyPr wrap="square" rtlCol="0">
            <a:spAutoFit/>
          </a:bodyPr>
          <a:lstStyle/>
          <a:p>
            <a:endParaRPr lang="en-NZ" dirty="0" smtClean="0"/>
          </a:p>
          <a:p>
            <a:endParaRPr lang="en-NZ" dirty="0" smtClean="0"/>
          </a:p>
          <a:p>
            <a:endParaRPr lang="en-NZ" dirty="0" smtClean="0"/>
          </a:p>
          <a:p>
            <a:endParaRPr lang="en-NZ" dirty="0" smtClean="0"/>
          </a:p>
          <a:p>
            <a:r>
              <a:rPr lang="en-NZ" dirty="0" smtClean="0"/>
              <a:t> We can call this a </a:t>
            </a:r>
            <a:r>
              <a:rPr lang="en-NZ" b="1" i="1" dirty="0" smtClean="0"/>
              <a:t>functional </a:t>
            </a:r>
            <a:r>
              <a:rPr lang="en-NZ" dirty="0" smtClean="0"/>
              <a:t>definition of ‘being the same plant’. It is not about the specific ingredients (‘substances’) making up the plant. It is how they are put together, and how the whole </a:t>
            </a:r>
            <a:r>
              <a:rPr lang="en-NZ" i="1" dirty="0" smtClean="0"/>
              <a:t>functions</a:t>
            </a:r>
            <a:r>
              <a:rPr lang="en-NZ" dirty="0" smtClean="0"/>
              <a:t>. </a:t>
            </a:r>
            <a:endParaRPr lang="en-US" dirty="0" smtClean="0"/>
          </a:p>
          <a:p>
            <a:r>
              <a:rPr lang="en-NZ" dirty="0" smtClean="0"/>
              <a:t> </a:t>
            </a:r>
            <a:endParaRPr lang="en-US" dirty="0" smtClean="0"/>
          </a:p>
          <a:p>
            <a:r>
              <a:rPr lang="en-NZ" dirty="0" smtClean="0"/>
              <a:t>However in fact Locke makes a </a:t>
            </a:r>
            <a:r>
              <a:rPr lang="en-NZ" b="1" i="1" dirty="0" smtClean="0"/>
              <a:t>3-way</a:t>
            </a:r>
            <a:r>
              <a:rPr lang="en-NZ" dirty="0" smtClean="0"/>
              <a:t> distinction:</a:t>
            </a:r>
            <a:endParaRPr lang="en-US" dirty="0" smtClean="0"/>
          </a:p>
          <a:p>
            <a:r>
              <a:rPr lang="en-NZ" b="1" dirty="0" smtClean="0">
                <a:solidFill>
                  <a:srgbClr val="C00000"/>
                </a:solidFill>
              </a:rPr>
              <a:t>- the same substance</a:t>
            </a:r>
            <a:r>
              <a:rPr lang="en-NZ" dirty="0" smtClean="0">
                <a:solidFill>
                  <a:srgbClr val="C00000"/>
                </a:solidFill>
              </a:rPr>
              <a:t> </a:t>
            </a:r>
            <a:r>
              <a:rPr lang="en-NZ" dirty="0" smtClean="0"/>
              <a:t>(i.e. same matter)</a:t>
            </a:r>
            <a:endParaRPr lang="en-US" dirty="0" smtClean="0"/>
          </a:p>
          <a:p>
            <a:r>
              <a:rPr lang="en-NZ" b="1" dirty="0" smtClean="0">
                <a:solidFill>
                  <a:srgbClr val="C00000"/>
                </a:solidFill>
              </a:rPr>
              <a:t>- the same man</a:t>
            </a:r>
            <a:r>
              <a:rPr lang="en-NZ" dirty="0" smtClean="0">
                <a:solidFill>
                  <a:srgbClr val="C00000"/>
                </a:solidFill>
              </a:rPr>
              <a:t> </a:t>
            </a:r>
            <a:r>
              <a:rPr lang="en-NZ" dirty="0" smtClean="0"/>
              <a:t>(i.e. the same living organism: functional definition)</a:t>
            </a:r>
          </a:p>
          <a:p>
            <a:endParaRPr lang="en-US" dirty="0" smtClean="0"/>
          </a:p>
          <a:p>
            <a:r>
              <a:rPr lang="en-NZ" dirty="0" smtClean="0"/>
              <a:t>But then he makes a further distinction between these two and:</a:t>
            </a:r>
            <a:endParaRPr lang="en-US" dirty="0" smtClean="0"/>
          </a:p>
          <a:p>
            <a:r>
              <a:rPr lang="en-NZ" b="1" dirty="0" smtClean="0">
                <a:solidFill>
                  <a:srgbClr val="C00000"/>
                </a:solidFill>
              </a:rPr>
              <a:t>- the same person</a:t>
            </a:r>
            <a:endParaRPr lang="en-US" dirty="0" smtClean="0">
              <a:solidFill>
                <a:srgbClr val="C00000"/>
              </a:solidFill>
            </a:endParaRPr>
          </a:p>
          <a:p>
            <a:endParaRPr lang="en-NZ" b="1" i="1" dirty="0" smtClean="0"/>
          </a:p>
          <a:p>
            <a:endParaRPr lang="en-US" dirty="0"/>
          </a:p>
        </p:txBody>
      </p:sp>
      <p:pic>
        <p:nvPicPr>
          <p:cNvPr id="77826" name="Picture 2" descr="https://encrypted-tbn2.google.com/images?q=tbn:ANd9GcRaKTuLCQUO2cLwLT_y_POgSoVR7KjcvGKgd7T3XXocio5Z-sNBaA"/>
          <p:cNvPicPr>
            <a:picLocks noChangeAspect="1" noChangeArrowheads="1"/>
          </p:cNvPicPr>
          <p:nvPr/>
        </p:nvPicPr>
        <p:blipFill>
          <a:blip r:embed="rId3"/>
          <a:srcRect/>
          <a:stretch>
            <a:fillRect/>
          </a:stretch>
        </p:blipFill>
        <p:spPr bwMode="auto">
          <a:xfrm>
            <a:off x="7309563" y="0"/>
            <a:ext cx="1834437" cy="2143116"/>
          </a:xfrm>
          <a:prstGeom prst="rect">
            <a:avLst/>
          </a:prstGeom>
          <a:noFill/>
        </p:spPr>
      </p:pic>
      <p:sp>
        <p:nvSpPr>
          <p:cNvPr id="8" name="Rectangle 7"/>
          <p:cNvSpPr/>
          <p:nvPr/>
        </p:nvSpPr>
        <p:spPr>
          <a:xfrm>
            <a:off x="214282" y="1571612"/>
            <a:ext cx="7143800" cy="857256"/>
          </a:xfrm>
          <a:prstGeom prst="rect">
            <a:avLst/>
          </a:prstGeom>
          <a:solidFill>
            <a:schemeClr val="bg1">
              <a:lumMod val="8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NZ" dirty="0" smtClean="0">
                <a:solidFill>
                  <a:schemeClr val="tx1"/>
                </a:solidFill>
              </a:rPr>
              <a:t>“…something is one plant if it has an organization of parts in one cohering body partaking of one common life.” </a:t>
            </a:r>
            <a:endParaRPr lang="en-US" dirty="0" smtClean="0">
              <a:solidFill>
                <a:schemeClr val="tx1"/>
              </a:solidFill>
            </a:endParaRPr>
          </a:p>
        </p:txBody>
      </p:sp>
      <p:sp>
        <p:nvSpPr>
          <p:cNvPr id="9" name="Rectangle 8"/>
          <p:cNvSpPr/>
          <p:nvPr/>
        </p:nvSpPr>
        <p:spPr>
          <a:xfrm>
            <a:off x="1571604" y="5715016"/>
            <a:ext cx="7358114" cy="642942"/>
          </a:xfrm>
          <a:prstGeom prst="rect">
            <a:avLst/>
          </a:prstGeom>
          <a:solidFill>
            <a:schemeClr val="bg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b="1" i="1" dirty="0" smtClean="0">
                <a:solidFill>
                  <a:schemeClr val="tx1"/>
                </a:solidFill>
              </a:rPr>
              <a:t>Question: </a:t>
            </a:r>
            <a:r>
              <a:rPr lang="en-NZ" i="1" dirty="0" smtClean="0">
                <a:solidFill>
                  <a:schemeClr val="tx1"/>
                </a:solidFill>
              </a:rPr>
              <a:t>Why does he do this?</a:t>
            </a:r>
            <a:endParaRPr lang="en-US" dirty="0" smtClean="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1">
                                            <p:txEl>
                                              <p:pRg st="4" end="4"/>
                                            </p:txEl>
                                          </p:spTgt>
                                        </p:tgtEl>
                                        <p:attrNameLst>
                                          <p:attrName>style.visibility</p:attrName>
                                        </p:attrNameLst>
                                      </p:cBhvr>
                                      <p:to>
                                        <p:strVal val="visible"/>
                                      </p:to>
                                    </p:set>
                                    <p:animEffect transition="in" filter="blinds(horizontal)">
                                      <p:cBhvr>
                                        <p:cTn id="7" dur="500"/>
                                        <p:tgtEl>
                                          <p:spTgt spid="11">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1">
                                            <p:txEl>
                                              <p:pRg st="5" end="5"/>
                                            </p:txEl>
                                          </p:spTgt>
                                        </p:tgtEl>
                                        <p:attrNameLst>
                                          <p:attrName>style.visibility</p:attrName>
                                        </p:attrNameLst>
                                      </p:cBhvr>
                                      <p:to>
                                        <p:strVal val="visible"/>
                                      </p:to>
                                    </p:set>
                                    <p:animEffect transition="in" filter="blinds(horizontal)">
                                      <p:cBhvr>
                                        <p:cTn id="12" dur="500"/>
                                        <p:tgtEl>
                                          <p:spTgt spid="11">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1">
                                            <p:txEl>
                                              <p:pRg st="6" end="6"/>
                                            </p:txEl>
                                          </p:spTgt>
                                        </p:tgtEl>
                                        <p:attrNameLst>
                                          <p:attrName>style.visibility</p:attrName>
                                        </p:attrNameLst>
                                      </p:cBhvr>
                                      <p:to>
                                        <p:strVal val="visible"/>
                                      </p:to>
                                    </p:set>
                                    <p:animEffect transition="in" filter="blinds(horizontal)">
                                      <p:cBhvr>
                                        <p:cTn id="17" dur="500"/>
                                        <p:tgtEl>
                                          <p:spTgt spid="11">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1">
                                            <p:txEl>
                                              <p:pRg st="7" end="7"/>
                                            </p:txEl>
                                          </p:spTgt>
                                        </p:tgtEl>
                                        <p:attrNameLst>
                                          <p:attrName>style.visibility</p:attrName>
                                        </p:attrNameLst>
                                      </p:cBhvr>
                                      <p:to>
                                        <p:strVal val="visible"/>
                                      </p:to>
                                    </p:set>
                                    <p:animEffect transition="in" filter="blinds(horizontal)">
                                      <p:cBhvr>
                                        <p:cTn id="22" dur="500"/>
                                        <p:tgtEl>
                                          <p:spTgt spid="11">
                                            <p:txEl>
                                              <p:pRg st="7" end="7"/>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11">
                                            <p:txEl>
                                              <p:pRg st="8" end="8"/>
                                            </p:txEl>
                                          </p:spTgt>
                                        </p:tgtEl>
                                        <p:attrNameLst>
                                          <p:attrName>style.visibility</p:attrName>
                                        </p:attrNameLst>
                                      </p:cBhvr>
                                      <p:to>
                                        <p:strVal val="visible"/>
                                      </p:to>
                                    </p:set>
                                    <p:animEffect transition="in" filter="blinds(horizontal)">
                                      <p:cBhvr>
                                        <p:cTn id="27" dur="500"/>
                                        <p:tgtEl>
                                          <p:spTgt spid="11">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11">
                                            <p:txEl>
                                              <p:pRg st="10" end="10"/>
                                            </p:txEl>
                                          </p:spTgt>
                                        </p:tgtEl>
                                        <p:attrNameLst>
                                          <p:attrName>style.visibility</p:attrName>
                                        </p:attrNameLst>
                                      </p:cBhvr>
                                      <p:to>
                                        <p:strVal val="visible"/>
                                      </p:to>
                                    </p:set>
                                    <p:animEffect transition="in" filter="blinds(horizontal)">
                                      <p:cBhvr>
                                        <p:cTn id="32" dur="500"/>
                                        <p:tgtEl>
                                          <p:spTgt spid="11">
                                            <p:txEl>
                                              <p:pRg st="10" end="1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11">
                                            <p:txEl>
                                              <p:pRg st="11" end="11"/>
                                            </p:txEl>
                                          </p:spTgt>
                                        </p:tgtEl>
                                        <p:attrNameLst>
                                          <p:attrName>style.visibility</p:attrName>
                                        </p:attrNameLst>
                                      </p:cBhvr>
                                      <p:to>
                                        <p:strVal val="visible"/>
                                      </p:to>
                                    </p:set>
                                    <p:animEffect transition="in" filter="blinds(horizontal)">
                                      <p:cBhvr>
                                        <p:cTn id="37" dur="500"/>
                                        <p:tgtEl>
                                          <p:spTgt spid="11">
                                            <p:txEl>
                                              <p:pRg st="11" end="1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blinds(horizontal)">
                                      <p:cBhvr>
                                        <p:cTn id="4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5</a:t>
            </a:r>
            <a:endParaRPr lang="en-US" sz="2800" dirty="0">
              <a:solidFill>
                <a:srgbClr val="FFFFFF"/>
              </a:solidFill>
            </a:endParaRPr>
          </a:p>
        </p:txBody>
      </p:sp>
      <p:sp>
        <p:nvSpPr>
          <p:cNvPr id="4" name="2 CuadroTexto"/>
          <p:cNvSpPr txBox="1">
            <a:spLocks noChangeArrowheads="1"/>
          </p:cNvSpPr>
          <p:nvPr/>
        </p:nvSpPr>
        <p:spPr bwMode="auto">
          <a:xfrm>
            <a:off x="2928926" y="0"/>
            <a:ext cx="4357718" cy="1569660"/>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rgbClr val="FF6730"/>
                </a:solidFill>
              </a:rPr>
              <a:t>Personal Identity: Locke - Memory</a:t>
            </a:r>
            <a:endParaRPr lang="en-US" sz="1600" dirty="0" smtClean="0">
              <a:solidFill>
                <a:srgbClr val="FF6730"/>
              </a:solidFill>
            </a:endParaRPr>
          </a:p>
          <a:p>
            <a:r>
              <a:rPr lang="en-US" sz="1600" i="1" dirty="0" smtClean="0">
                <a:solidFill>
                  <a:schemeClr val="bg1"/>
                </a:solidFill>
              </a:rPr>
              <a:t>Personal Identity: </a:t>
            </a:r>
            <a:r>
              <a:rPr lang="en-US" sz="1600" i="1" dirty="0" err="1" smtClean="0">
                <a:solidFill>
                  <a:schemeClr val="bg1"/>
                </a:solidFill>
              </a:rPr>
              <a:t>Parfit</a:t>
            </a:r>
            <a:r>
              <a:rPr lang="en-US" sz="1600" i="1" dirty="0" smtClean="0">
                <a:solidFill>
                  <a:schemeClr val="bg1"/>
                </a:solidFill>
              </a:rPr>
              <a:t> - Nihilism</a:t>
            </a:r>
            <a:endParaRPr lang="en-US" sz="1600" dirty="0" smtClean="0">
              <a:solidFill>
                <a:schemeClr val="bg1"/>
              </a:solidFill>
            </a:endParaRPr>
          </a:p>
          <a:p>
            <a:r>
              <a:rPr lang="en-US" sz="1600" i="1" dirty="0" smtClean="0">
                <a:solidFill>
                  <a:schemeClr val="bg1"/>
                </a:solidFill>
              </a:rPr>
              <a:t>Williams: The Self and the Future</a:t>
            </a:r>
            <a:endParaRPr lang="en-US" sz="1600" dirty="0" smtClean="0">
              <a:solidFill>
                <a:schemeClr val="bg1"/>
              </a:solidFill>
            </a:endParaRPr>
          </a:p>
          <a:p>
            <a:r>
              <a:rPr lang="en-US" sz="1600" i="1" dirty="0" smtClean="0">
                <a:solidFill>
                  <a:schemeClr val="bg1"/>
                </a:solidFill>
              </a:rPr>
              <a:t>Personal Identity and </a:t>
            </a:r>
            <a:r>
              <a:rPr lang="en-US" sz="1600" i="1" dirty="0" err="1" smtClean="0">
                <a:solidFill>
                  <a:schemeClr val="bg1"/>
                </a:solidFill>
              </a:rPr>
              <a:t>Indexicality</a:t>
            </a:r>
            <a:endParaRPr lang="en-US" sz="1600" i="1" dirty="0" smtClean="0">
              <a:solidFill>
                <a:schemeClr val="bg1"/>
              </a:solidFill>
            </a:endParaRPr>
          </a:p>
          <a:p>
            <a:r>
              <a:rPr lang="en-US" sz="1600" i="1" dirty="0" smtClean="0">
                <a:solidFill>
                  <a:schemeClr val="bg1"/>
                </a:solidFill>
              </a:rPr>
              <a:t>Final Reflection</a:t>
            </a:r>
            <a:endParaRPr lang="en-US" sz="1600" dirty="0" smtClean="0">
              <a:solidFill>
                <a:schemeClr val="bg1"/>
              </a:solidFill>
            </a:endParaRPr>
          </a:p>
          <a:p>
            <a:r>
              <a:rPr lang="en-US" sz="1600" i="1" dirty="0" smtClean="0">
                <a:solidFill>
                  <a:schemeClr val="bg1"/>
                </a:solidFill>
              </a:rPr>
              <a:t>	</a:t>
            </a:r>
            <a:endParaRPr lang="en-US" sz="1600" dirty="0">
              <a:solidFill>
                <a:schemeClr val="bg1"/>
              </a:solidFill>
              <a:latin typeface="Verdana" charset="0"/>
            </a:endParaRPr>
          </a:p>
        </p:txBody>
      </p:sp>
      <p:sp>
        <p:nvSpPr>
          <p:cNvPr id="11" name="TextBox 10"/>
          <p:cNvSpPr txBox="1"/>
          <p:nvPr/>
        </p:nvSpPr>
        <p:spPr>
          <a:xfrm>
            <a:off x="214282" y="1857364"/>
            <a:ext cx="8286808" cy="4247317"/>
          </a:xfrm>
          <a:prstGeom prst="rect">
            <a:avLst/>
          </a:prstGeom>
          <a:noFill/>
        </p:spPr>
        <p:txBody>
          <a:bodyPr wrap="square" rtlCol="0">
            <a:spAutoFit/>
          </a:bodyPr>
          <a:lstStyle/>
          <a:p>
            <a:r>
              <a:rPr lang="en-NZ" dirty="0" smtClean="0"/>
              <a:t> He claims that a person is:</a:t>
            </a:r>
          </a:p>
          <a:p>
            <a:endParaRPr lang="en-NZ" dirty="0" smtClean="0"/>
          </a:p>
          <a:p>
            <a:endParaRPr lang="en-US" dirty="0" smtClean="0"/>
          </a:p>
          <a:p>
            <a:endParaRPr lang="en-US" dirty="0" smtClean="0"/>
          </a:p>
          <a:p>
            <a:endParaRPr lang="en-US" dirty="0" smtClean="0"/>
          </a:p>
          <a:p>
            <a:endParaRPr lang="en-NZ" dirty="0" smtClean="0"/>
          </a:p>
          <a:p>
            <a:r>
              <a:rPr lang="en-NZ" dirty="0" smtClean="0"/>
              <a:t>So it is at least </a:t>
            </a:r>
            <a:r>
              <a:rPr lang="en-NZ" b="1" dirty="0" smtClean="0"/>
              <a:t>conceivable</a:t>
            </a:r>
            <a:r>
              <a:rPr lang="en-NZ" dirty="0" smtClean="0"/>
              <a:t> (and thus </a:t>
            </a:r>
            <a:r>
              <a:rPr lang="en-NZ" b="1" dirty="0" smtClean="0"/>
              <a:t>logically possible </a:t>
            </a:r>
            <a:r>
              <a:rPr lang="en-NZ" dirty="0" smtClean="0">
                <a:solidFill>
                  <a:srgbClr val="FF33CC"/>
                </a:solidFill>
                <a:effectLst>
                  <a:outerShdw blurRad="38100" dist="38100" dir="2700000" algn="tl">
                    <a:srgbClr val="000000">
                      <a:alpha val="43137"/>
                    </a:srgbClr>
                  </a:outerShdw>
                </a:effectLst>
              </a:rPr>
              <a:t>in at least some naive common-sense usage of that term</a:t>
            </a:r>
            <a:r>
              <a:rPr lang="en-NZ" dirty="0" smtClean="0"/>
              <a:t>) that the identity of this kind of consciousness, and the identity of the living organism in which it ‘resides’ might come apart. </a:t>
            </a:r>
          </a:p>
          <a:p>
            <a:endParaRPr lang="en-NZ" dirty="0" smtClean="0"/>
          </a:p>
          <a:p>
            <a:r>
              <a:rPr lang="en-NZ" dirty="0" smtClean="0"/>
              <a:t>In order to show this, Locke puts forward a thought experiment. He describes a possible world where......</a:t>
            </a:r>
            <a:endParaRPr lang="en-US" dirty="0" smtClean="0"/>
          </a:p>
          <a:p>
            <a:endParaRPr lang="en-NZ" b="1" i="1" dirty="0" smtClean="0"/>
          </a:p>
          <a:p>
            <a:endParaRPr lang="en-US" dirty="0"/>
          </a:p>
        </p:txBody>
      </p:sp>
      <p:pic>
        <p:nvPicPr>
          <p:cNvPr id="77826" name="Picture 2" descr="https://encrypted-tbn2.google.com/images?q=tbn:ANd9GcRaKTuLCQUO2cLwLT_y_POgSoVR7KjcvGKgd7T3XXocio5Z-sNBaA"/>
          <p:cNvPicPr>
            <a:picLocks noChangeAspect="1" noChangeArrowheads="1"/>
          </p:cNvPicPr>
          <p:nvPr/>
        </p:nvPicPr>
        <p:blipFill>
          <a:blip r:embed="rId3"/>
          <a:srcRect/>
          <a:stretch>
            <a:fillRect/>
          </a:stretch>
        </p:blipFill>
        <p:spPr bwMode="auto">
          <a:xfrm>
            <a:off x="7309563" y="0"/>
            <a:ext cx="1834437" cy="2143116"/>
          </a:xfrm>
          <a:prstGeom prst="rect">
            <a:avLst/>
          </a:prstGeom>
          <a:noFill/>
        </p:spPr>
      </p:pic>
      <p:sp>
        <p:nvSpPr>
          <p:cNvPr id="8" name="Rectangle 7"/>
          <p:cNvSpPr/>
          <p:nvPr/>
        </p:nvSpPr>
        <p:spPr>
          <a:xfrm>
            <a:off x="214282" y="2428868"/>
            <a:ext cx="7500990" cy="857256"/>
          </a:xfrm>
          <a:prstGeom prst="rect">
            <a:avLst/>
          </a:prstGeom>
          <a:solidFill>
            <a:schemeClr val="bg1">
              <a:lumMod val="8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NZ" dirty="0" smtClean="0">
                <a:solidFill>
                  <a:schemeClr val="tx1"/>
                </a:solidFill>
              </a:rPr>
              <a:t>“a thinking intelligent being that has reason and reflection, and can consider itself as itself, the same thinking thing at different times and places” </a:t>
            </a:r>
            <a:endParaRPr lang="en-US" dirty="0" smtClean="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blinds(horizontal)">
                                      <p:cBhvr>
                                        <p:cTn id="7" dur="5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1">
                                            <p:txEl>
                                              <p:pRg st="6" end="6"/>
                                            </p:txEl>
                                          </p:spTgt>
                                        </p:tgtEl>
                                        <p:attrNameLst>
                                          <p:attrName>style.visibility</p:attrName>
                                        </p:attrNameLst>
                                      </p:cBhvr>
                                      <p:to>
                                        <p:strVal val="visible"/>
                                      </p:to>
                                    </p:set>
                                    <p:animEffect transition="in" filter="blinds(horizontal)">
                                      <p:cBhvr>
                                        <p:cTn id="12" dur="500"/>
                                        <p:tgtEl>
                                          <p:spTgt spid="11">
                                            <p:txEl>
                                              <p:pRg st="6" end="6"/>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1">
                                            <p:txEl>
                                              <p:pRg st="8" end="8"/>
                                            </p:txEl>
                                          </p:spTgt>
                                        </p:tgtEl>
                                        <p:attrNameLst>
                                          <p:attrName>style.visibility</p:attrName>
                                        </p:attrNameLst>
                                      </p:cBhvr>
                                      <p:to>
                                        <p:strVal val="visible"/>
                                      </p:to>
                                    </p:set>
                                    <p:animEffect transition="in" filter="blinds(horizontal)">
                                      <p:cBhvr>
                                        <p:cTn id="17" dur="500"/>
                                        <p:tgtEl>
                                          <p:spTgt spid="11">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5</a:t>
            </a:r>
            <a:endParaRPr lang="en-US" sz="2800" dirty="0">
              <a:solidFill>
                <a:srgbClr val="FFFFFF"/>
              </a:solidFill>
            </a:endParaRPr>
          </a:p>
        </p:txBody>
      </p:sp>
      <p:sp>
        <p:nvSpPr>
          <p:cNvPr id="4" name="2 CuadroTexto"/>
          <p:cNvSpPr txBox="1">
            <a:spLocks noChangeArrowheads="1"/>
          </p:cNvSpPr>
          <p:nvPr/>
        </p:nvSpPr>
        <p:spPr bwMode="auto">
          <a:xfrm>
            <a:off x="2928926" y="0"/>
            <a:ext cx="4357718" cy="1569660"/>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rgbClr val="FF6730"/>
                </a:solidFill>
              </a:rPr>
              <a:t>Personal Identity: Locke - Memory</a:t>
            </a:r>
            <a:endParaRPr lang="en-US" sz="1600" dirty="0" smtClean="0">
              <a:solidFill>
                <a:srgbClr val="FF6730"/>
              </a:solidFill>
            </a:endParaRPr>
          </a:p>
          <a:p>
            <a:r>
              <a:rPr lang="en-US" sz="1600" i="1" dirty="0" smtClean="0">
                <a:solidFill>
                  <a:schemeClr val="bg1"/>
                </a:solidFill>
              </a:rPr>
              <a:t>Personal Identity: </a:t>
            </a:r>
            <a:r>
              <a:rPr lang="en-US" sz="1600" i="1" dirty="0" err="1" smtClean="0">
                <a:solidFill>
                  <a:schemeClr val="bg1"/>
                </a:solidFill>
              </a:rPr>
              <a:t>Parfit</a:t>
            </a:r>
            <a:r>
              <a:rPr lang="en-US" sz="1600" i="1" dirty="0" smtClean="0">
                <a:solidFill>
                  <a:schemeClr val="bg1"/>
                </a:solidFill>
              </a:rPr>
              <a:t> - Nihilism</a:t>
            </a:r>
            <a:endParaRPr lang="en-US" sz="1600" dirty="0" smtClean="0">
              <a:solidFill>
                <a:schemeClr val="bg1"/>
              </a:solidFill>
            </a:endParaRPr>
          </a:p>
          <a:p>
            <a:r>
              <a:rPr lang="en-US" sz="1600" i="1" dirty="0" smtClean="0">
                <a:solidFill>
                  <a:schemeClr val="bg1"/>
                </a:solidFill>
              </a:rPr>
              <a:t>Williams: The Self and the Future</a:t>
            </a:r>
            <a:endParaRPr lang="en-US" sz="1600" dirty="0" smtClean="0">
              <a:solidFill>
                <a:schemeClr val="bg1"/>
              </a:solidFill>
            </a:endParaRPr>
          </a:p>
          <a:p>
            <a:r>
              <a:rPr lang="en-US" sz="1600" i="1" dirty="0" smtClean="0">
                <a:solidFill>
                  <a:schemeClr val="bg1"/>
                </a:solidFill>
              </a:rPr>
              <a:t>Personal Identity and </a:t>
            </a:r>
            <a:r>
              <a:rPr lang="en-US" sz="1600" i="1" dirty="0" err="1" smtClean="0">
                <a:solidFill>
                  <a:schemeClr val="bg1"/>
                </a:solidFill>
              </a:rPr>
              <a:t>Indexicality</a:t>
            </a:r>
            <a:endParaRPr lang="en-US" sz="1600" i="1" dirty="0" smtClean="0">
              <a:solidFill>
                <a:schemeClr val="bg1"/>
              </a:solidFill>
            </a:endParaRPr>
          </a:p>
          <a:p>
            <a:r>
              <a:rPr lang="en-US" sz="1600" i="1" dirty="0" smtClean="0">
                <a:solidFill>
                  <a:schemeClr val="bg1"/>
                </a:solidFill>
              </a:rPr>
              <a:t>Final Reflection</a:t>
            </a:r>
            <a:endParaRPr lang="en-US" sz="1600" dirty="0" smtClean="0">
              <a:solidFill>
                <a:schemeClr val="bg1"/>
              </a:solidFill>
            </a:endParaRPr>
          </a:p>
          <a:p>
            <a:r>
              <a:rPr lang="en-US" sz="1600" i="1" dirty="0" smtClean="0">
                <a:solidFill>
                  <a:schemeClr val="bg1"/>
                </a:solidFill>
              </a:rPr>
              <a:t>	</a:t>
            </a:r>
            <a:endParaRPr lang="en-US" sz="1600" dirty="0">
              <a:solidFill>
                <a:schemeClr val="bg1"/>
              </a:solidFill>
              <a:latin typeface="Verdana" charset="0"/>
            </a:endParaRPr>
          </a:p>
        </p:txBody>
      </p:sp>
      <p:sp>
        <p:nvSpPr>
          <p:cNvPr id="11" name="TextBox 10"/>
          <p:cNvSpPr txBox="1"/>
          <p:nvPr/>
        </p:nvSpPr>
        <p:spPr>
          <a:xfrm>
            <a:off x="214282" y="1571612"/>
            <a:ext cx="8286808" cy="923330"/>
          </a:xfrm>
          <a:prstGeom prst="rect">
            <a:avLst/>
          </a:prstGeom>
          <a:noFill/>
        </p:spPr>
        <p:txBody>
          <a:bodyPr wrap="square" rtlCol="0">
            <a:spAutoFit/>
          </a:bodyPr>
          <a:lstStyle/>
          <a:p>
            <a:endParaRPr lang="en-US" dirty="0" smtClean="0"/>
          </a:p>
          <a:p>
            <a:endParaRPr lang="en-NZ" b="1" i="1" dirty="0" smtClean="0"/>
          </a:p>
          <a:p>
            <a:endParaRPr lang="en-US" dirty="0"/>
          </a:p>
        </p:txBody>
      </p:sp>
      <p:sp>
        <p:nvSpPr>
          <p:cNvPr id="9" name="Rectangle 8"/>
          <p:cNvSpPr/>
          <p:nvPr/>
        </p:nvSpPr>
        <p:spPr>
          <a:xfrm>
            <a:off x="214282" y="1785926"/>
            <a:ext cx="8643998" cy="4643470"/>
          </a:xfrm>
          <a:prstGeom prst="rect">
            <a:avLst/>
          </a:prstGeom>
          <a:solidFill>
            <a:schemeClr val="bg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NZ" b="1" dirty="0" smtClean="0">
                <a:solidFill>
                  <a:schemeClr val="tx1"/>
                </a:solidFill>
              </a:rPr>
              <a:t>The Prince and the Cobbler.</a:t>
            </a:r>
            <a:r>
              <a:rPr lang="en-NZ" dirty="0" smtClean="0">
                <a:solidFill>
                  <a:schemeClr val="tx1"/>
                </a:solidFill>
              </a:rPr>
              <a:t> </a:t>
            </a:r>
          </a:p>
          <a:p>
            <a:r>
              <a:rPr lang="en-NZ" dirty="0" smtClean="0">
                <a:solidFill>
                  <a:schemeClr val="tx1"/>
                </a:solidFill>
              </a:rPr>
              <a:t>Imagine that one day a prince wakes up in a cobbler’s body (and vice versa), with each having all their memories replaced by those of the other.  If it is discovered that the prince committed a murder 2 years ago, who should be punished? Which body should be put in jail? The prince’s body with the cobbler’s memories? Or the cobbler’s body with the prince’s memories?</a:t>
            </a:r>
          </a:p>
          <a:p>
            <a:r>
              <a:rPr lang="en-NZ" dirty="0" smtClean="0">
                <a:solidFill>
                  <a:schemeClr val="tx1"/>
                </a:solidFill>
              </a:rPr>
              <a:t>			See also </a:t>
            </a:r>
            <a:r>
              <a:rPr lang="en-NZ" i="1" u="sng" dirty="0" smtClean="0">
                <a:solidFill>
                  <a:srgbClr val="7030A0"/>
                </a:solidFill>
              </a:rPr>
              <a:t>this</a:t>
            </a:r>
            <a:r>
              <a:rPr lang="en-NZ" i="1" u="sng" dirty="0" smtClean="0">
                <a:solidFill>
                  <a:srgbClr val="7030A0"/>
                </a:solidFill>
                <a:hlinkClick r:id="rId3"/>
              </a:rPr>
              <a:t> </a:t>
            </a:r>
            <a:r>
              <a:rPr lang="en-NZ" i="1" u="sng" dirty="0" smtClean="0">
                <a:hlinkClick r:id="rId3"/>
              </a:rPr>
              <a:t>recent example of the same story</a:t>
            </a:r>
            <a:endParaRPr lang="en-NZ" dirty="0" smtClean="0">
              <a:solidFill>
                <a:schemeClr val="tx1"/>
              </a:solidFill>
            </a:endParaRPr>
          </a:p>
          <a:p>
            <a:endParaRPr lang="en-NZ" dirty="0" smtClean="0">
              <a:solidFill>
                <a:schemeClr val="tx1"/>
              </a:solidFill>
            </a:endParaRPr>
          </a:p>
          <a:p>
            <a:endParaRPr lang="en-NZ" dirty="0" smtClean="0">
              <a:solidFill>
                <a:schemeClr val="tx1"/>
              </a:solidFill>
            </a:endParaRPr>
          </a:p>
          <a:p>
            <a:endParaRPr lang="en-NZ" dirty="0" smtClean="0">
              <a:solidFill>
                <a:schemeClr val="tx1"/>
              </a:solidFill>
            </a:endParaRPr>
          </a:p>
          <a:p>
            <a:endParaRPr lang="en-NZ" dirty="0" smtClean="0">
              <a:solidFill>
                <a:schemeClr val="tx1"/>
              </a:solidFill>
            </a:endParaRPr>
          </a:p>
          <a:p>
            <a:endParaRPr lang="en-NZ" dirty="0" smtClean="0">
              <a:solidFill>
                <a:schemeClr val="tx1"/>
              </a:solidFill>
            </a:endParaRPr>
          </a:p>
          <a:p>
            <a:endParaRPr lang="en-NZ" dirty="0" smtClean="0">
              <a:solidFill>
                <a:schemeClr val="tx1"/>
              </a:solidFill>
            </a:endParaRPr>
          </a:p>
          <a:p>
            <a:endParaRPr lang="en-US" dirty="0" smtClean="0">
              <a:solidFill>
                <a:schemeClr val="tx1"/>
              </a:solidFill>
            </a:endParaRPr>
          </a:p>
          <a:p>
            <a:r>
              <a:rPr lang="en-NZ" dirty="0" smtClean="0"/>
              <a:t> </a:t>
            </a:r>
            <a:r>
              <a:rPr lang="en-NZ" b="1" dirty="0" smtClean="0"/>
              <a:t> </a:t>
            </a:r>
            <a:endParaRPr lang="en-US" dirty="0"/>
          </a:p>
        </p:txBody>
      </p:sp>
      <p:pic>
        <p:nvPicPr>
          <p:cNvPr id="81922" name="Picture 2" descr="https://encrypted-tbn1.google.com/images?q=tbn:ANd9GcTCztxPfH9LGCO70-DZjBGEoV1yKwtCKV8cWuCGPLt5-s4ND24J"/>
          <p:cNvPicPr>
            <a:picLocks noChangeAspect="1" noChangeArrowheads="1"/>
          </p:cNvPicPr>
          <p:nvPr/>
        </p:nvPicPr>
        <p:blipFill>
          <a:blip r:embed="rId4"/>
          <a:srcRect/>
          <a:stretch>
            <a:fillRect/>
          </a:stretch>
        </p:blipFill>
        <p:spPr bwMode="auto">
          <a:xfrm>
            <a:off x="2571736" y="4286256"/>
            <a:ext cx="2847975" cy="1600200"/>
          </a:xfrm>
          <a:prstGeom prst="rect">
            <a:avLst/>
          </a:prstGeom>
          <a:noFill/>
        </p:spPr>
      </p:pic>
      <p:pic>
        <p:nvPicPr>
          <p:cNvPr id="81924" name="Picture 4" descr="https://encrypted-tbn2.google.com/images?q=tbn:ANd9GcTXRGs27BLVyyc1Q3djKL4rMIivAkyLOtp1y7rs9zC56fyymZKqHw"/>
          <p:cNvPicPr>
            <a:picLocks noChangeAspect="1" noChangeArrowheads="1"/>
          </p:cNvPicPr>
          <p:nvPr/>
        </p:nvPicPr>
        <p:blipFill>
          <a:blip r:embed="rId5"/>
          <a:srcRect/>
          <a:stretch>
            <a:fillRect/>
          </a:stretch>
        </p:blipFill>
        <p:spPr bwMode="auto">
          <a:xfrm>
            <a:off x="642910" y="3929066"/>
            <a:ext cx="1847850" cy="246697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nodePh="1">
                                  <p:stCondLst>
                                    <p:cond delay="0"/>
                                  </p:stCondLst>
                                  <p:endCondLst>
                                    <p:cond evt="begin" delay="0">
                                      <p:tn val="5"/>
                                    </p:cond>
                                  </p:end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blinds(horizontal)">
                                      <p:cBhvr>
                                        <p:cTn id="7" dur="5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linds(horizontal)">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theme/theme1.xml><?xml version="1.0" encoding="utf-8"?>
<a:theme xmlns:a="http://schemas.openxmlformats.org/drawingml/2006/main" name="UAM[2]">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Diseño predeterminado">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UAM[2].thmx</Template>
  <TotalTime>0</TotalTime>
  <Words>4114</Words>
  <Application>Microsoft Office PowerPoint</Application>
  <PresentationFormat>On-screen Show (4:3)</PresentationFormat>
  <Paragraphs>554</Paragraphs>
  <Slides>33</Slides>
  <Notes>33</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UAM[2]</vt:lpstr>
      <vt:lpstr>Possible Worlds</vt:lpstr>
      <vt:lpstr>Day 5 TOPICS</vt:lpstr>
      <vt:lpstr>Day 5</vt:lpstr>
      <vt:lpstr>Day 5</vt:lpstr>
      <vt:lpstr>Day 5</vt:lpstr>
      <vt:lpstr>Day 5</vt:lpstr>
      <vt:lpstr>Day 5</vt:lpstr>
      <vt:lpstr>Day 5</vt:lpstr>
      <vt:lpstr>Day 5</vt:lpstr>
      <vt:lpstr>Day 5</vt:lpstr>
      <vt:lpstr>Day 5</vt:lpstr>
      <vt:lpstr>Day 5</vt:lpstr>
      <vt:lpstr>Day 5</vt:lpstr>
      <vt:lpstr>Day 5</vt:lpstr>
      <vt:lpstr>Day 5</vt:lpstr>
      <vt:lpstr>Day 5</vt:lpstr>
      <vt:lpstr>Day 5</vt:lpstr>
      <vt:lpstr>Day 5</vt:lpstr>
      <vt:lpstr>Day 5</vt:lpstr>
      <vt:lpstr>Day 5</vt:lpstr>
      <vt:lpstr>Day 5</vt:lpstr>
      <vt:lpstr>Day 5</vt:lpstr>
      <vt:lpstr>Day 5</vt:lpstr>
      <vt:lpstr>Day 5</vt:lpstr>
      <vt:lpstr>Day 5</vt:lpstr>
      <vt:lpstr>Day 5</vt:lpstr>
      <vt:lpstr>Day 5</vt:lpstr>
      <vt:lpstr>Day 5</vt:lpstr>
      <vt:lpstr>Day 5</vt:lpstr>
      <vt:lpstr>Day 5</vt:lpstr>
      <vt:lpstr>Day 5</vt:lpstr>
      <vt:lpstr>Day 5</vt:lpstr>
      <vt:lpstr>Day 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2012-06-17T18:21:37Z</dcterms:created>
  <dcterms:modified xsi:type="dcterms:W3CDTF">2012-06-21T19:10:42Z</dcterms:modified>
</cp:coreProperties>
</file>