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handoutMasterIdLst>
    <p:handoutMasterId r:id="rId35"/>
  </p:handoutMasterIdLst>
  <p:sldIdLst>
    <p:sldId id="256" r:id="rId2"/>
    <p:sldId id="295" r:id="rId3"/>
    <p:sldId id="272" r:id="rId4"/>
    <p:sldId id="318" r:id="rId5"/>
    <p:sldId id="319" r:id="rId6"/>
    <p:sldId id="320" r:id="rId7"/>
    <p:sldId id="321" r:id="rId8"/>
    <p:sldId id="322" r:id="rId9"/>
    <p:sldId id="323" r:id="rId10"/>
    <p:sldId id="324" r:id="rId11"/>
    <p:sldId id="325" r:id="rId12"/>
    <p:sldId id="326" r:id="rId13"/>
    <p:sldId id="327" r:id="rId14"/>
    <p:sldId id="328" r:id="rId15"/>
    <p:sldId id="329" r:id="rId16"/>
    <p:sldId id="331" r:id="rId17"/>
    <p:sldId id="330" r:id="rId18"/>
    <p:sldId id="332" r:id="rId19"/>
    <p:sldId id="333" r:id="rId20"/>
    <p:sldId id="334" r:id="rId21"/>
    <p:sldId id="336" r:id="rId22"/>
    <p:sldId id="337" r:id="rId23"/>
    <p:sldId id="335" r:id="rId24"/>
    <p:sldId id="338" r:id="rId25"/>
    <p:sldId id="339" r:id="rId26"/>
    <p:sldId id="340" r:id="rId27"/>
    <p:sldId id="341" r:id="rId28"/>
    <p:sldId id="310" r:id="rId29"/>
    <p:sldId id="342" r:id="rId30"/>
    <p:sldId id="343" r:id="rId31"/>
    <p:sldId id="344" r:id="rId32"/>
    <p:sldId id="317" r:id="rId33"/>
    <p:sldId id="34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720"/>
    <a:srgbClr val="FFFF99"/>
    <a:srgbClr val="FFFFCC"/>
    <a:srgbClr val="FF6730"/>
    <a:srgbClr val="FFCCCC"/>
    <a:srgbClr val="FF8989"/>
    <a:srgbClr val="FFEDC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713" autoAdjust="0"/>
  </p:normalViewPr>
  <p:slideViewPr>
    <p:cSldViewPr>
      <p:cViewPr>
        <p:scale>
          <a:sx n="75" d="100"/>
          <a:sy n="75" d="100"/>
        </p:scale>
        <p:origin x="-630" y="120"/>
      </p:cViewPr>
      <p:guideLst>
        <p:guide orient="horz" pos="2160"/>
        <p:guide pos="2880"/>
      </p:guideLst>
    </p:cSldViewPr>
  </p:slideViewPr>
  <p:outlineViewPr>
    <p:cViewPr>
      <p:scale>
        <a:sx n="33" d="100"/>
        <a:sy n="33" d="100"/>
      </p:scale>
      <p:origin x="24" y="237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C5B3C-8752-9F47-A6CF-8320B088C494}" type="datetimeFigureOut">
              <a:rPr lang="en-US" smtClean="0"/>
              <a:pPr/>
              <a:t>6/18/2012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DFEAE6-3074-814B-BEA8-46A5969D6ADA}" type="slidenum">
              <a:rPr lang="en-US" smtClean="0"/>
              <a:pPr/>
              <a:t>‹#›</a:t>
            </a:fld>
            <a:endParaRPr lang="en-US"/>
          </a:p>
        </p:txBody>
      </p:sp>
    </p:spTree>
    <p:extLst>
      <p:ext uri="{BB962C8B-B14F-4D97-AF65-F5344CB8AC3E}">
        <p14:creationId xmlns="" xmlns:p14="http://schemas.microsoft.com/office/powerpoint/2010/main" val="12838269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flip="none" rotWithShape="1">
          <a:gsLst>
            <a:gs pos="0">
              <a:schemeClr val="accent2">
                <a:lumMod val="75000"/>
              </a:schemeClr>
            </a:gs>
            <a:gs pos="100000">
              <a:srgbClr val="FFFF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Rectangle 6"/>
          <p:cNvSpPr>
            <a:spLocks noChangeArrowheads="1"/>
          </p:cNvSpPr>
          <p:nvPr/>
        </p:nvSpPr>
        <p:spPr bwMode="auto">
          <a:xfrm>
            <a:off x="0" y="6629400"/>
            <a:ext cx="9144000" cy="228600"/>
          </a:xfrm>
          <a:prstGeom prst="rect">
            <a:avLst/>
          </a:prstGeom>
          <a:solidFill>
            <a:srgbClr val="969182"/>
          </a:solidFill>
          <a:ln w="9525">
            <a:noFill/>
            <a:miter lim="800000"/>
            <a:headEnd/>
            <a:tailEnd/>
          </a:ln>
          <a:effectLst/>
        </p:spPr>
        <p:txBody>
          <a:bodyPr wrap="none" anchor="ctr"/>
          <a:lstStyle/>
          <a:p>
            <a:pPr>
              <a:defRPr/>
            </a:pPr>
            <a:endParaRPr lang="es-SV">
              <a:ea typeface="+mn-ea"/>
            </a:endParaRPr>
          </a:p>
        </p:txBody>
      </p:sp>
      <p:sp>
        <p:nvSpPr>
          <p:cNvPr id="12290" name="Rectangle 2"/>
          <p:cNvSpPr>
            <a:spLocks noGrp="1" noChangeArrowheads="1"/>
          </p:cNvSpPr>
          <p:nvPr>
            <p:ph type="subTitle" idx="1"/>
          </p:nvPr>
        </p:nvSpPr>
        <p:spPr>
          <a:xfrm>
            <a:off x="251520" y="188640"/>
            <a:ext cx="8280920" cy="5688632"/>
          </a:xfrm>
          <a:solidFill>
            <a:schemeClr val="bg2">
              <a:lumMod val="50000"/>
              <a:alpha val="73000"/>
            </a:schemeClr>
          </a:solidFill>
          <a:ln>
            <a:noFill/>
          </a:ln>
        </p:spPr>
        <p:txBody>
          <a:bodyPr/>
          <a:lstStyle>
            <a:lvl1pPr marL="0" indent="0" algn="ctr">
              <a:buFontTx/>
              <a:buNone/>
              <a:defRPr>
                <a:solidFill>
                  <a:schemeClr val="bg1"/>
                </a:solidFill>
                <a:latin typeface="Calibri"/>
              </a:defRPr>
            </a:lvl1pPr>
          </a:lstStyle>
          <a:p>
            <a:r>
              <a:rPr lang="x-none" dirty="0" smtClean="0"/>
              <a:t>Click to edit Master subtitle style</a:t>
            </a:r>
            <a:endParaRPr lang="es-ES" dirty="0"/>
          </a:p>
        </p:txBody>
      </p:sp>
      <p:sp>
        <p:nvSpPr>
          <p:cNvPr id="12296" name="Rectangle 8"/>
          <p:cNvSpPr>
            <a:spLocks noGrp="1" noChangeArrowheads="1"/>
          </p:cNvSpPr>
          <p:nvPr>
            <p:ph type="ctrTitle"/>
          </p:nvPr>
        </p:nvSpPr>
        <p:spPr>
          <a:xfrm>
            <a:off x="1371600" y="4869160"/>
            <a:ext cx="7772400" cy="1470025"/>
          </a:xfrm>
          <a:gradFill flip="none" rotWithShape="1">
            <a:gsLst>
              <a:gs pos="0">
                <a:schemeClr val="tx1">
                  <a:alpha val="55000"/>
                </a:schemeClr>
              </a:gs>
              <a:gs pos="100000">
                <a:srgbClr val="FFFFFF">
                  <a:alpha val="55000"/>
                </a:srgbClr>
              </a:gs>
            </a:gsLst>
            <a:path path="rect">
              <a:fillToRect l="100000" t="100000"/>
            </a:path>
            <a:tileRect r="-100000" b="-100000"/>
          </a:gradFill>
          <a:ln>
            <a:noFill/>
          </a:ln>
        </p:spPr>
        <p:txBody>
          <a:bodyPr/>
          <a:lstStyle>
            <a:lvl1pPr>
              <a:defRPr>
                <a:solidFill>
                  <a:schemeClr val="bg1"/>
                </a:solidFill>
              </a:defRPr>
            </a:lvl1pPr>
          </a:lstStyle>
          <a:p>
            <a:r>
              <a:rPr lang="x-none" dirty="0" smtClean="0"/>
              <a:t>Click to edit Master title style</a:t>
            </a:r>
            <a:endParaRPr lang="es-ES" dirty="0"/>
          </a:p>
        </p:txBody>
      </p:sp>
    </p:spTree>
    <p:extLst>
      <p:ext uri="{BB962C8B-B14F-4D97-AF65-F5344CB8AC3E}">
        <p14:creationId xmlns="" xmlns:p14="http://schemas.microsoft.com/office/powerpoint/2010/main" val="349989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texto vertical"/>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312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0"/>
            <a:ext cx="2171700" cy="6126163"/>
          </a:xfrm>
        </p:spPr>
        <p:txBody>
          <a:bodyPr vert="eaVert"/>
          <a:lstStyle/>
          <a:p>
            <a:r>
              <a:rPr lang="x-none" smtClean="0"/>
              <a:t>Click to edit Master title style</a:t>
            </a:r>
            <a:endParaRPr lang="es-SV"/>
          </a:p>
        </p:txBody>
      </p:sp>
      <p:sp>
        <p:nvSpPr>
          <p:cNvPr id="3" name="2 Marcador de texto vertical"/>
          <p:cNvSpPr>
            <a:spLocks noGrp="1"/>
          </p:cNvSpPr>
          <p:nvPr>
            <p:ph type="body" orient="vert" idx="1"/>
          </p:nvPr>
        </p:nvSpPr>
        <p:spPr>
          <a:xfrm>
            <a:off x="0" y="0"/>
            <a:ext cx="6362700" cy="6126163"/>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158966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146916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15618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78202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7"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415982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381320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99687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6614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x-none" noProof="0" smtClean="0"/>
              <a:t>Drag picture to placeholder or click icon to add</a:t>
            </a:r>
            <a:endParaRPr lang="es-SV"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 xmlns:p14="http://schemas.microsoft.com/office/powerpoint/2010/main" val="225380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fld id="{161363D4-0F2A-43FF-9CF7-CACB7C09B622}" type="datetimeFigureOut">
              <a:rPr lang="en-US" smtClean="0"/>
              <a:pPr/>
              <a:t>6/18/2012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Verdana" charset="0"/>
              </a:defRPr>
            </a:lvl1pPr>
          </a:lstStyle>
          <a:p>
            <a:fld id="{29CEDE2B-02E2-4320-A3F8-CF51328BA5B5}" type="slidenum">
              <a:rPr lang="en-US" smtClean="0"/>
              <a:pPr/>
              <a:t>‹#›</a:t>
            </a:fld>
            <a:endParaRPr lang="en-US"/>
          </a:p>
        </p:txBody>
      </p:sp>
      <p:sp>
        <p:nvSpPr>
          <p:cNvPr id="1031" name="Rectangle 7"/>
          <p:cNvSpPr>
            <a:spLocks noChangeArrowheads="1"/>
          </p:cNvSpPr>
          <p:nvPr/>
        </p:nvSpPr>
        <p:spPr bwMode="auto">
          <a:xfrm>
            <a:off x="0" y="6629400"/>
            <a:ext cx="9144000" cy="228600"/>
          </a:xfrm>
          <a:prstGeom prst="rect">
            <a:avLst/>
          </a:prstGeom>
          <a:solidFill>
            <a:schemeClr val="accent2">
              <a:lumMod val="50000"/>
            </a:schemeClr>
          </a:solidFill>
          <a:ln w="9525">
            <a:noFill/>
            <a:miter lim="800000"/>
            <a:headEnd/>
            <a:tailEnd/>
          </a:ln>
          <a:effectLst/>
        </p:spPr>
        <p:txBody>
          <a:bodyPr wrap="none" anchor="ctr"/>
          <a:lstStyle/>
          <a:p>
            <a:pPr>
              <a:defRPr/>
            </a:pPr>
            <a:endParaRPr lang="es-SV">
              <a:ea typeface="+mn-ea"/>
            </a:endParaRPr>
          </a:p>
        </p:txBody>
      </p:sp>
      <p:sp>
        <p:nvSpPr>
          <p:cNvPr id="1032" name="Rectangle 8"/>
          <p:cNvSpPr>
            <a:spLocks noChangeArrowheads="1"/>
          </p:cNvSpPr>
          <p:nvPr/>
        </p:nvSpPr>
        <p:spPr bwMode="auto">
          <a:xfrm>
            <a:off x="0" y="0"/>
            <a:ext cx="2743200" cy="1371600"/>
          </a:xfrm>
          <a:prstGeom prst="rect">
            <a:avLst/>
          </a:prstGeom>
          <a:solidFill>
            <a:schemeClr val="bg2">
              <a:lumMod val="50000"/>
            </a:schemeClr>
          </a:solidFill>
          <a:ln w="9525">
            <a:noFill/>
            <a:miter lim="800000"/>
            <a:headEnd/>
            <a:tailEnd/>
          </a:ln>
          <a:effectLst/>
        </p:spPr>
        <p:txBody>
          <a:bodyPr wrap="none" anchor="ctr"/>
          <a:lstStyle/>
          <a:p>
            <a:pPr>
              <a:defRPr/>
            </a:pPr>
            <a:endParaRPr lang="es-SV">
              <a:ea typeface="+mn-ea"/>
            </a:endParaRPr>
          </a:p>
        </p:txBody>
      </p:sp>
      <p:sp>
        <p:nvSpPr>
          <p:cNvPr id="2" name="Rectangle 2"/>
          <p:cNvSpPr>
            <a:spLocks noGrp="1" noChangeArrowheads="1"/>
          </p:cNvSpPr>
          <p:nvPr>
            <p:ph type="title"/>
          </p:nvPr>
        </p:nvSpPr>
        <p:spPr bwMode="auto">
          <a:xfrm>
            <a:off x="0" y="116632"/>
            <a:ext cx="2699792" cy="11521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s-ES" dirty="0"/>
              <a:t>Haga clic para cambiar el estilo de título	</a:t>
            </a:r>
          </a:p>
        </p:txBody>
      </p:sp>
      <p:sp>
        <p:nvSpPr>
          <p:cNvPr id="1033" name="Rectangle 9"/>
          <p:cNvSpPr>
            <a:spLocks noChangeArrowheads="1"/>
          </p:cNvSpPr>
          <p:nvPr/>
        </p:nvSpPr>
        <p:spPr bwMode="auto">
          <a:xfrm>
            <a:off x="2743200" y="0"/>
            <a:ext cx="6400800" cy="1371600"/>
          </a:xfrm>
          <a:prstGeom prst="rect">
            <a:avLst/>
          </a:prstGeom>
          <a:solidFill>
            <a:schemeClr val="bg2">
              <a:lumMod val="25000"/>
            </a:schemeClr>
          </a:solidFill>
          <a:ln w="9525">
            <a:noFill/>
            <a:miter lim="800000"/>
            <a:headEnd/>
            <a:tailEnd/>
          </a:ln>
          <a:effectLst/>
        </p:spPr>
        <p:txBody>
          <a:bodyPr wrap="none" anchor="ctr"/>
          <a:lstStyle/>
          <a:p>
            <a:pPr>
              <a:defRPr/>
            </a:pPr>
            <a:endParaRPr lang="es-SV">
              <a:ea typeface="+mn-ea"/>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fontAlgn="base" hangingPunct="1">
        <a:spcBef>
          <a:spcPct val="0"/>
        </a:spcBef>
        <a:spcAft>
          <a:spcPct val="0"/>
        </a:spcAft>
        <a:defRPr sz="2000">
          <a:solidFill>
            <a:schemeClr val="bg1">
              <a:lumMod val="95000"/>
            </a:schemeClr>
          </a:solidFill>
          <a:latin typeface="Calibri"/>
          <a:ea typeface="ＭＳ Ｐゴシック" charset="0"/>
          <a:cs typeface="+mj-cs"/>
        </a:defRPr>
      </a:lvl1pPr>
      <a:lvl2pPr algn="l" rtl="0" eaLnBrk="1" fontAlgn="base" hangingPunct="1">
        <a:spcBef>
          <a:spcPct val="0"/>
        </a:spcBef>
        <a:spcAft>
          <a:spcPct val="0"/>
        </a:spcAft>
        <a:defRPr sz="2000">
          <a:solidFill>
            <a:srgbClr val="969182"/>
          </a:solidFill>
          <a:latin typeface="Verdana" pitchFamily="34" charset="0"/>
          <a:ea typeface="ＭＳ Ｐゴシック" charset="0"/>
        </a:defRPr>
      </a:lvl2pPr>
      <a:lvl3pPr algn="l" rtl="0" eaLnBrk="1" fontAlgn="base" hangingPunct="1">
        <a:spcBef>
          <a:spcPct val="0"/>
        </a:spcBef>
        <a:spcAft>
          <a:spcPct val="0"/>
        </a:spcAft>
        <a:defRPr sz="2000">
          <a:solidFill>
            <a:srgbClr val="969182"/>
          </a:solidFill>
          <a:latin typeface="Verdana" pitchFamily="34" charset="0"/>
          <a:ea typeface="ＭＳ Ｐゴシック" charset="0"/>
        </a:defRPr>
      </a:lvl3pPr>
      <a:lvl4pPr algn="l" rtl="0" eaLnBrk="1" fontAlgn="base" hangingPunct="1">
        <a:spcBef>
          <a:spcPct val="0"/>
        </a:spcBef>
        <a:spcAft>
          <a:spcPct val="0"/>
        </a:spcAft>
        <a:defRPr sz="2000">
          <a:solidFill>
            <a:srgbClr val="969182"/>
          </a:solidFill>
          <a:latin typeface="Verdana" pitchFamily="34" charset="0"/>
          <a:ea typeface="ＭＳ Ｐゴシック" charset="0"/>
        </a:defRPr>
      </a:lvl4pPr>
      <a:lvl5pPr algn="l" rtl="0" eaLnBrk="1" fontAlgn="base" hangingPunct="1">
        <a:spcBef>
          <a:spcPct val="0"/>
        </a:spcBef>
        <a:spcAft>
          <a:spcPct val="0"/>
        </a:spcAft>
        <a:defRPr sz="2000">
          <a:solidFill>
            <a:srgbClr val="969182"/>
          </a:solidFill>
          <a:latin typeface="Verdana" pitchFamily="34" charset="0"/>
          <a:ea typeface="ＭＳ Ｐゴシック" charset="0"/>
        </a:defRPr>
      </a:lvl5pPr>
      <a:lvl6pPr marL="457200" algn="l" rtl="0" eaLnBrk="1" fontAlgn="base" hangingPunct="1">
        <a:spcBef>
          <a:spcPct val="0"/>
        </a:spcBef>
        <a:spcAft>
          <a:spcPct val="0"/>
        </a:spcAft>
        <a:defRPr sz="2000">
          <a:solidFill>
            <a:srgbClr val="969182"/>
          </a:solidFill>
          <a:latin typeface="Verdana" pitchFamily="34" charset="0"/>
        </a:defRPr>
      </a:lvl6pPr>
      <a:lvl7pPr marL="914400" algn="l" rtl="0" eaLnBrk="1" fontAlgn="base" hangingPunct="1">
        <a:spcBef>
          <a:spcPct val="0"/>
        </a:spcBef>
        <a:spcAft>
          <a:spcPct val="0"/>
        </a:spcAft>
        <a:defRPr sz="2000">
          <a:solidFill>
            <a:srgbClr val="969182"/>
          </a:solidFill>
          <a:latin typeface="Verdana" pitchFamily="34" charset="0"/>
        </a:defRPr>
      </a:lvl7pPr>
      <a:lvl8pPr marL="1371600" algn="l" rtl="0" eaLnBrk="1" fontAlgn="base" hangingPunct="1">
        <a:spcBef>
          <a:spcPct val="0"/>
        </a:spcBef>
        <a:spcAft>
          <a:spcPct val="0"/>
        </a:spcAft>
        <a:defRPr sz="2000">
          <a:solidFill>
            <a:srgbClr val="969182"/>
          </a:solidFill>
          <a:latin typeface="Verdana" pitchFamily="34" charset="0"/>
        </a:defRPr>
      </a:lvl8pPr>
      <a:lvl9pPr marL="1828800" algn="l" rtl="0" eaLnBrk="1" fontAlgn="base" hangingPunct="1">
        <a:spcBef>
          <a:spcPct val="0"/>
        </a:spcBef>
        <a:spcAft>
          <a:spcPct val="0"/>
        </a:spcAft>
        <a:defRPr sz="2000">
          <a:solidFill>
            <a:srgbClr val="969182"/>
          </a:solidFill>
          <a:latin typeface="Verdana"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a:ea typeface="ＭＳ Ｐゴシック" charset="0"/>
          <a:cs typeface="+mn-cs"/>
        </a:defRPr>
      </a:lvl1pPr>
      <a:lvl2pPr marL="742950" indent="-285750" algn="l" rtl="0" eaLnBrk="1" fontAlgn="base" hangingPunct="1">
        <a:spcBef>
          <a:spcPct val="20000"/>
        </a:spcBef>
        <a:spcAft>
          <a:spcPct val="0"/>
        </a:spcAft>
        <a:buChar char="–"/>
        <a:defRPr sz="2800">
          <a:solidFill>
            <a:schemeClr val="tx1"/>
          </a:solidFill>
          <a:latin typeface="Calibri"/>
          <a:ea typeface="ＭＳ Ｐゴシック" charset="0"/>
        </a:defRPr>
      </a:lvl2pPr>
      <a:lvl3pPr marL="1143000" indent="-228600" algn="l" rtl="0" eaLnBrk="1" fontAlgn="base" hangingPunct="1">
        <a:spcBef>
          <a:spcPct val="20000"/>
        </a:spcBef>
        <a:spcAft>
          <a:spcPct val="0"/>
        </a:spcAft>
        <a:buChar char="•"/>
        <a:defRPr sz="2400">
          <a:solidFill>
            <a:schemeClr val="tx1"/>
          </a:solidFill>
          <a:latin typeface="Calibri"/>
          <a:ea typeface="ＭＳ Ｐゴシック" charset="0"/>
        </a:defRPr>
      </a:lvl3pPr>
      <a:lvl4pPr marL="1600200" indent="-228600" algn="l" rtl="0" eaLnBrk="1" fontAlgn="base" hangingPunct="1">
        <a:spcBef>
          <a:spcPct val="20000"/>
        </a:spcBef>
        <a:spcAft>
          <a:spcPct val="0"/>
        </a:spcAft>
        <a:buChar char="–"/>
        <a:defRPr sz="2000">
          <a:solidFill>
            <a:schemeClr val="tx1"/>
          </a:solidFill>
          <a:latin typeface="Calibri"/>
          <a:ea typeface="ＭＳ Ｐゴシック" charset="0"/>
        </a:defRPr>
      </a:lvl4pPr>
      <a:lvl5pPr marL="2057400" indent="-228600" algn="l" rtl="0" eaLnBrk="1" fontAlgn="base" hangingPunct="1">
        <a:spcBef>
          <a:spcPct val="20000"/>
        </a:spcBef>
        <a:spcAft>
          <a:spcPct val="0"/>
        </a:spcAft>
        <a:buChar char="»"/>
        <a:defRPr sz="2000">
          <a:solidFill>
            <a:schemeClr val="tx1"/>
          </a:solidFill>
          <a:latin typeface="Calibri"/>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xs4all.nl/~pot/scifi/byhisbootstraps.pdf" TargetMode="External"/><Relationship Id="rId2" Type="http://schemas.openxmlformats.org/officeDocument/2006/relationships/hyperlink" Target="http://www.onebee.com/writing/2005/07/sound_of_thund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urry.jpg"/>
          <p:cNvPicPr>
            <a:picLocks noChangeAspect="1"/>
          </p:cNvPicPr>
          <p:nvPr/>
        </p:nvPicPr>
        <p:blipFill>
          <a:blip r:embed="rId2" cstate="print">
            <a:duotone>
              <a:schemeClr val="accent5">
                <a:shade val="45000"/>
                <a:satMod val="135000"/>
              </a:schemeClr>
              <a:prstClr val="white"/>
            </a:duotone>
            <a:lum bright="22000"/>
          </a:blip>
          <a:stretch>
            <a:fillRect/>
          </a:stretch>
        </p:blipFill>
        <p:spPr>
          <a:xfrm>
            <a:off x="0" y="-1"/>
            <a:ext cx="9144000" cy="6540963"/>
          </a:xfrm>
          <a:prstGeom prst="rect">
            <a:avLst/>
          </a:prstGeom>
        </p:spPr>
      </p:pic>
      <p:sp>
        <p:nvSpPr>
          <p:cNvPr id="3" name="Subtitle 2"/>
          <p:cNvSpPr>
            <a:spLocks noGrp="1"/>
          </p:cNvSpPr>
          <p:nvPr>
            <p:ph type="subTitle" idx="1"/>
          </p:nvPr>
        </p:nvSpPr>
        <p:spPr>
          <a:xfrm>
            <a:off x="683568" y="5157192"/>
            <a:ext cx="7772400" cy="1296144"/>
          </a:xfrm>
          <a:solidFill>
            <a:schemeClr val="tx1">
              <a:lumMod val="85000"/>
              <a:lumOff val="15000"/>
              <a:alpha val="73000"/>
            </a:schemeClr>
          </a:solidFill>
        </p:spPr>
        <p:txBody>
          <a:bodyPr>
            <a:normAutofit/>
          </a:bodyPr>
          <a:lstStyle/>
          <a:p>
            <a:r>
              <a:rPr lang="en-US" sz="2400" dirty="0" smtClean="0"/>
              <a:t>Cathy Legg</a:t>
            </a:r>
          </a:p>
          <a:p>
            <a:r>
              <a:rPr lang="en-US" sz="2400" dirty="0" smtClean="0"/>
              <a:t>University of Waikato</a:t>
            </a:r>
            <a:endParaRPr lang="en-US" sz="2400" dirty="0"/>
          </a:p>
        </p:txBody>
      </p:sp>
      <p:sp>
        <p:nvSpPr>
          <p:cNvPr id="2" name="Title 1"/>
          <p:cNvSpPr>
            <a:spLocks noGrp="1"/>
          </p:cNvSpPr>
          <p:nvPr>
            <p:ph type="ctrTitle"/>
          </p:nvPr>
        </p:nvSpPr>
        <p:spPr>
          <a:xfrm>
            <a:off x="1547664" y="0"/>
            <a:ext cx="6286544" cy="642942"/>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NZ" sz="3200" b="1" dirty="0" smtClean="0"/>
              <a:t>Possible Worlds</a:t>
            </a:r>
            <a:endParaRPr lang="en-US" sz="3200" b="1" dirty="0"/>
          </a:p>
        </p:txBody>
      </p:sp>
      <p:pic>
        <p:nvPicPr>
          <p:cNvPr id="6" name="Picture 5" descr="WaikatoCrest.jpg"/>
          <p:cNvPicPr>
            <a:picLocks noChangeAspect="1"/>
          </p:cNvPicPr>
          <p:nvPr/>
        </p:nvPicPr>
        <p:blipFill>
          <a:blip r:embed="rId3" cstate="print"/>
          <a:stretch>
            <a:fillRect/>
          </a:stretch>
        </p:blipFill>
        <p:spPr>
          <a:xfrm>
            <a:off x="7518400" y="4941168"/>
            <a:ext cx="1625600" cy="1625600"/>
          </a:xfrm>
          <a:prstGeom prst="rect">
            <a:avLst/>
          </a:prstGeom>
        </p:spPr>
      </p:pic>
      <p:pic>
        <p:nvPicPr>
          <p:cNvPr id="1026" name="il_fi" descr="Possible%20Worlds"/>
          <p:cNvPicPr>
            <a:picLocks noChangeAspect="1" noChangeArrowheads="1"/>
          </p:cNvPicPr>
          <p:nvPr/>
        </p:nvPicPr>
        <p:blipFill>
          <a:blip r:embed="rId4" cstate="print"/>
          <a:srcRect/>
          <a:stretch>
            <a:fillRect/>
          </a:stretch>
        </p:blipFill>
        <p:spPr bwMode="auto">
          <a:xfrm>
            <a:off x="2051720" y="692696"/>
            <a:ext cx="5112568" cy="4378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5"/>
            <a:ext cx="8640960" cy="2664295"/>
          </a:xfrm>
        </p:spPr>
        <p:txBody>
          <a:bodyPr>
            <a:normAutofit/>
          </a:bodyPr>
          <a:lstStyle/>
          <a:p>
            <a:pPr hangingPunct="0"/>
            <a:r>
              <a:rPr lang="en-US" sz="2400" dirty="0" smtClean="0"/>
              <a:t>Lewis has an ingenious argument that you </a:t>
            </a:r>
            <a:r>
              <a:rPr lang="en-US" sz="2400" dirty="0" smtClean="0">
                <a:solidFill>
                  <a:srgbClr val="C00000"/>
                </a:solidFill>
              </a:rPr>
              <a:t>couldn’t </a:t>
            </a:r>
            <a:r>
              <a:rPr lang="en-US" sz="2400" dirty="0" smtClean="0"/>
              <a:t>kill your own grandfather, if you time-travelled.</a:t>
            </a:r>
          </a:p>
          <a:p>
            <a:pPr hangingPunct="0"/>
            <a:r>
              <a:rPr lang="en-US" sz="2400" dirty="0" smtClean="0"/>
              <a:t>He has a lot of work to do to explain how it totally </a:t>
            </a:r>
            <a:r>
              <a:rPr lang="en-US" sz="2400" i="1" dirty="0" smtClean="0"/>
              <a:t>looks as though you could kill him. </a:t>
            </a:r>
          </a:p>
          <a:p>
            <a:pPr fontAlgn="auto"/>
            <a:r>
              <a:rPr lang="en-NZ" sz="2400" dirty="0" smtClean="0"/>
              <a:t>For instance, it seems that you could buy a gun, walk up to the man, point the gun right at him….etc. </a:t>
            </a:r>
            <a:endParaRPr lang="en-US" sz="2400" dirty="0" smtClean="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pic>
        <p:nvPicPr>
          <p:cNvPr id="50178" name="il_fi" descr="sniper-in-your-face1"/>
          <p:cNvPicPr>
            <a:picLocks noChangeAspect="1" noChangeArrowheads="1"/>
          </p:cNvPicPr>
          <p:nvPr/>
        </p:nvPicPr>
        <p:blipFill>
          <a:blip r:embed="rId2" cstate="print"/>
          <a:srcRect/>
          <a:stretch>
            <a:fillRect/>
          </a:stretch>
        </p:blipFill>
        <p:spPr bwMode="auto">
          <a:xfrm>
            <a:off x="4499992" y="4149080"/>
            <a:ext cx="3960440" cy="2469358"/>
          </a:xfrm>
          <a:prstGeom prst="rect">
            <a:avLst/>
          </a:prstGeom>
          <a:noFill/>
          <a:ln w="9525">
            <a:noFill/>
            <a:miter lim="800000"/>
            <a:headEnd/>
            <a:tailEnd/>
          </a:ln>
        </p:spPr>
      </p:pic>
      <p:sp>
        <p:nvSpPr>
          <p:cNvPr id="8" name="TextBox 7"/>
          <p:cNvSpPr txBox="1"/>
          <p:nvPr/>
        </p:nvSpPr>
        <p:spPr>
          <a:xfrm>
            <a:off x="395536" y="4149080"/>
            <a:ext cx="4104457" cy="1477328"/>
          </a:xfrm>
          <a:prstGeom prst="rect">
            <a:avLst/>
          </a:prstGeom>
          <a:noFill/>
        </p:spPr>
        <p:txBody>
          <a:bodyPr wrap="square" rtlCol="0">
            <a:spAutoFit/>
          </a:bodyPr>
          <a:lstStyle/>
          <a:p>
            <a:r>
              <a:rPr lang="en-NZ" sz="2400" dirty="0" smtClean="0">
                <a:solidFill>
                  <a:srgbClr val="C00000"/>
                </a:solidFill>
                <a:latin typeface="Calibri" pitchFamily="34" charset="0"/>
              </a:rPr>
              <a:t>What is stopping you? “Do the forces of logic stay your hand?” (Lewis’ phrase)</a:t>
            </a:r>
            <a:endParaRPr lang="en-US" sz="2400" dirty="0" smtClean="0">
              <a:solidFill>
                <a:srgbClr val="C00000"/>
              </a:solidFill>
              <a:latin typeface="Calibri"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0178"/>
                                        </p:tgtEl>
                                        <p:attrNameLst>
                                          <p:attrName>style.visibility</p:attrName>
                                        </p:attrNameLst>
                                      </p:cBhvr>
                                      <p:to>
                                        <p:strVal val="visible"/>
                                      </p:to>
                                    </p:set>
                                    <p:animEffect transition="in" filter="blinds(horizontal)">
                                      <p:cBhvr>
                                        <p:cTn id="22" dur="500"/>
                                        <p:tgtEl>
                                          <p:spTgt spid="5017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blinds(horizontal)">
                                      <p:cBhvr>
                                        <p:cTn id="2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5"/>
            <a:ext cx="8640960" cy="4824535"/>
          </a:xfrm>
        </p:spPr>
        <p:txBody>
          <a:bodyPr>
            <a:normAutofit/>
          </a:bodyPr>
          <a:lstStyle/>
          <a:p>
            <a:pPr fontAlgn="auto"/>
            <a:r>
              <a:rPr lang="en-US" sz="2400" dirty="0" smtClean="0"/>
              <a:t>Lewis makes a very clever move here. He says: actually </a:t>
            </a:r>
            <a:r>
              <a:rPr lang="en-US" sz="2400" u="sng" dirty="0" smtClean="0"/>
              <a:t>it depends what you mean by ‘can’</a:t>
            </a:r>
            <a:r>
              <a:rPr lang="en-US" sz="2400" dirty="0" smtClean="0"/>
              <a:t>!!</a:t>
            </a:r>
          </a:p>
          <a:p>
            <a:pPr fontAlgn="auto"/>
            <a:r>
              <a:rPr lang="en-US" sz="2400" dirty="0" smtClean="0"/>
              <a:t>‘Can’ in this context is actually ambiguous(!). The right answer to whether you can kill your own grandfather if you go back in time is actually </a:t>
            </a:r>
            <a:r>
              <a:rPr lang="en-US" sz="2400" b="1" i="1" dirty="0" smtClean="0">
                <a:solidFill>
                  <a:srgbClr val="C00000"/>
                </a:solidFill>
              </a:rPr>
              <a:t>“yes and no”</a:t>
            </a:r>
            <a:r>
              <a:rPr lang="en-US" sz="2400" dirty="0" smtClean="0">
                <a:solidFill>
                  <a:srgbClr val="C00000"/>
                </a:solidFill>
              </a:rPr>
              <a:t> using different senses of ‘can’</a:t>
            </a:r>
            <a:r>
              <a:rPr lang="en-US" sz="2400" dirty="0" smtClean="0"/>
              <a:t>.</a:t>
            </a:r>
          </a:p>
          <a:p>
            <a:pPr fontAlgn="auto"/>
            <a:r>
              <a:rPr lang="en-US" sz="2400" dirty="0" smtClean="0"/>
              <a:t>Think about what we mean when we say that </a:t>
            </a:r>
            <a:r>
              <a:rPr lang="en-US" sz="2400" dirty="0" smtClean="0">
                <a:solidFill>
                  <a:srgbClr val="C00000"/>
                </a:solidFill>
              </a:rPr>
              <a:t>someone (‘A’) </a:t>
            </a:r>
            <a:r>
              <a:rPr lang="en-US" sz="2400" b="1" i="1" dirty="0" smtClean="0">
                <a:solidFill>
                  <a:srgbClr val="C00000"/>
                </a:solidFill>
              </a:rPr>
              <a:t>can</a:t>
            </a:r>
            <a:r>
              <a:rPr lang="en-US" sz="2400" dirty="0" smtClean="0">
                <a:solidFill>
                  <a:srgbClr val="C00000"/>
                </a:solidFill>
              </a:rPr>
              <a:t> do something (‘x’)</a:t>
            </a:r>
            <a:r>
              <a:rPr lang="en-US" sz="2400" dirty="0" smtClean="0"/>
              <a:t>.</a:t>
            </a:r>
          </a:p>
          <a:p>
            <a:pPr fontAlgn="auto"/>
            <a:r>
              <a:rPr lang="en-US" sz="2400" dirty="0" smtClean="0"/>
              <a:t>We mean that A’s doing x is </a:t>
            </a:r>
            <a:r>
              <a:rPr lang="en-US" sz="2400" b="1" dirty="0" smtClean="0">
                <a:solidFill>
                  <a:srgbClr val="C00000"/>
                </a:solidFill>
              </a:rPr>
              <a:t>consistent with certain other facts</a:t>
            </a:r>
            <a:r>
              <a:rPr lang="en-US" sz="2400" dirty="0" smtClean="0">
                <a:solidFill>
                  <a:srgbClr val="C00000"/>
                </a:solidFill>
              </a:rPr>
              <a:t>.</a:t>
            </a:r>
          </a:p>
          <a:p>
            <a:pPr fontAlgn="auto"/>
            <a:r>
              <a:rPr lang="en-US" sz="2400" dirty="0" smtClean="0"/>
              <a:t>E.g. A can make breakfast because:</a:t>
            </a:r>
          </a:p>
          <a:p>
            <a:pPr lvl="1" fontAlgn="auto"/>
            <a:r>
              <a:rPr lang="en-US" sz="2000" dirty="0" smtClean="0"/>
              <a:t>there is cereal in the cupboard and milk in the fridge</a:t>
            </a:r>
          </a:p>
          <a:p>
            <a:pPr lvl="1" fontAlgn="auto"/>
            <a:r>
              <a:rPr lang="en-US" sz="2000" dirty="0" smtClean="0"/>
              <a:t>A is not lying in bed unconscious</a:t>
            </a:r>
          </a:p>
          <a:p>
            <a:pPr lvl="1" fontAlgn="auto"/>
            <a:r>
              <a:rPr lang="en-US" sz="2000" dirty="0" smtClean="0"/>
              <a:t>A’s mother will not stop him making breakfast…</a:t>
            </a:r>
            <a:r>
              <a:rPr lang="en-US" sz="2000" i="1" dirty="0" smtClean="0"/>
              <a:t>and so on</a:t>
            </a:r>
            <a:endParaRPr lang="en-US" sz="2000" i="1" dirty="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206" name="Picture 6" descr="http://t3.gstatic.com/images?q=tbn:ANd9GcRuq70XzwEY15VYamYH33mt-upgWHwlyLcm_FNqlv0t_YOmm_erkA"/>
          <p:cNvPicPr>
            <a:picLocks noChangeAspect="1" noChangeArrowheads="1"/>
          </p:cNvPicPr>
          <p:nvPr/>
        </p:nvPicPr>
        <p:blipFill>
          <a:blip r:embed="rId2" cstate="print"/>
          <a:srcRect/>
          <a:stretch>
            <a:fillRect/>
          </a:stretch>
        </p:blipFill>
        <p:spPr bwMode="auto">
          <a:xfrm>
            <a:off x="7314878" y="4797152"/>
            <a:ext cx="1829122" cy="180484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linds(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1206"/>
                                        </p:tgtEl>
                                        <p:attrNameLst>
                                          <p:attrName>style.visibility</p:attrName>
                                        </p:attrNameLst>
                                      </p:cBhvr>
                                      <p:to>
                                        <p:strVal val="visible"/>
                                      </p:to>
                                    </p:set>
                                    <p:animEffect transition="in" filter="blinds(horizontal)">
                                      <p:cBhvr>
                                        <p:cTn id="47" dur="5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5"/>
            <a:ext cx="8640960" cy="4824535"/>
          </a:xfrm>
        </p:spPr>
        <p:txBody>
          <a:bodyPr>
            <a:normAutofit/>
          </a:bodyPr>
          <a:lstStyle/>
          <a:p>
            <a:pPr fontAlgn="auto"/>
            <a:r>
              <a:rPr lang="en-US" sz="2400" dirty="0" smtClean="0"/>
              <a:t>But sometimes it is the case that A’s doing x is consistent with </a:t>
            </a:r>
            <a:r>
              <a:rPr lang="en-US" sz="2400" b="1" dirty="0" smtClean="0">
                <a:solidFill>
                  <a:srgbClr val="C00000"/>
                </a:solidFill>
              </a:rPr>
              <a:t>some</a:t>
            </a:r>
            <a:r>
              <a:rPr lang="en-US" sz="2400" dirty="0" smtClean="0"/>
              <a:t> facts </a:t>
            </a:r>
            <a:r>
              <a:rPr lang="en-US" sz="2400" b="1" dirty="0" smtClean="0">
                <a:solidFill>
                  <a:srgbClr val="C00000"/>
                </a:solidFill>
              </a:rPr>
              <a:t>but not others</a:t>
            </a:r>
            <a:r>
              <a:rPr lang="en-US" sz="2400" i="1" dirty="0" smtClean="0"/>
              <a:t>.</a:t>
            </a:r>
            <a:endParaRPr lang="en-US" sz="2400" dirty="0" smtClean="0"/>
          </a:p>
          <a:p>
            <a:pPr fontAlgn="auto"/>
            <a:r>
              <a:rPr lang="en-US" sz="2400" dirty="0" smtClean="0"/>
              <a:t>e.g. (Lewis’ example): </a:t>
            </a:r>
          </a:p>
          <a:p>
            <a:pPr fontAlgn="auto"/>
            <a:r>
              <a:rPr lang="en-US" sz="2400" dirty="0" smtClean="0"/>
              <a:t>Lewis </a:t>
            </a:r>
            <a:r>
              <a:rPr lang="en-US" sz="2400" b="1" i="1" dirty="0" smtClean="0"/>
              <a:t>can</a:t>
            </a:r>
            <a:r>
              <a:rPr lang="en-US" sz="2400" dirty="0" smtClean="0"/>
              <a:t> speak Finnish because he is a human being not an ape.      </a:t>
            </a:r>
          </a:p>
          <a:p>
            <a:pPr fontAlgn="auto">
              <a:buNone/>
            </a:pPr>
            <a:r>
              <a:rPr lang="en-US" sz="2400" b="1" dirty="0" smtClean="0"/>
              <a:t>But at the same time:</a:t>
            </a:r>
            <a:endParaRPr lang="en-US" sz="2400" dirty="0" smtClean="0"/>
          </a:p>
          <a:p>
            <a:pPr fontAlgn="auto"/>
            <a:r>
              <a:rPr lang="en-US" sz="2400" dirty="0" smtClean="0"/>
              <a:t>Lewis </a:t>
            </a:r>
            <a:r>
              <a:rPr lang="en-US" sz="2400" b="1" i="1" dirty="0" smtClean="0"/>
              <a:t>can not</a:t>
            </a:r>
            <a:r>
              <a:rPr lang="en-US" sz="2400" dirty="0" smtClean="0"/>
              <a:t> speak Finnish because he has never learned the language.</a:t>
            </a:r>
          </a:p>
          <a:p>
            <a:pPr fontAlgn="auto"/>
            <a:r>
              <a:rPr lang="en-US" sz="2400" dirty="0" smtClean="0"/>
              <a:t>Thus Lewis both </a:t>
            </a:r>
            <a:r>
              <a:rPr lang="en-US" sz="2400" b="1" dirty="0" smtClean="0">
                <a:solidFill>
                  <a:srgbClr val="C00000"/>
                </a:solidFill>
              </a:rPr>
              <a:t>can and cannot</a:t>
            </a:r>
            <a:r>
              <a:rPr lang="en-US" sz="2400" dirty="0" smtClean="0">
                <a:solidFill>
                  <a:srgbClr val="C00000"/>
                </a:solidFill>
              </a:rPr>
              <a:t> </a:t>
            </a:r>
            <a:r>
              <a:rPr lang="en-US" sz="2400" dirty="0" smtClean="0"/>
              <a:t>speak Finnish. But this is not a logical contradiction! This is just a case of a proposition being  logically consistent with some facts and not with others.</a:t>
            </a:r>
          </a:p>
          <a:p>
            <a:pPr fontAlgn="auto">
              <a:buNone/>
            </a:pPr>
            <a:r>
              <a:rPr lang="en-NZ" sz="2400" b="1" dirty="0" smtClean="0"/>
              <a:t>Now back to our time-traveller…</a:t>
            </a:r>
            <a:endParaRPr lang="en-US" sz="2400" b="1" dirty="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5"/>
            <a:ext cx="8640960" cy="4824535"/>
          </a:xfrm>
        </p:spPr>
        <p:txBody>
          <a:bodyPr>
            <a:normAutofit lnSpcReduction="10000"/>
          </a:bodyPr>
          <a:lstStyle/>
          <a:p>
            <a:pPr fontAlgn="auto"/>
            <a:r>
              <a:rPr lang="en-US" sz="2400" dirty="0" smtClean="0"/>
              <a:t>Tim (a time-</a:t>
            </a:r>
            <a:r>
              <a:rPr lang="en-US" sz="2400" dirty="0" err="1" smtClean="0"/>
              <a:t>traveller</a:t>
            </a:r>
            <a:r>
              <a:rPr lang="en-US" sz="2400" dirty="0" smtClean="0"/>
              <a:t>) </a:t>
            </a:r>
            <a:r>
              <a:rPr lang="en-US" sz="2400" b="1" i="1" dirty="0" smtClean="0"/>
              <a:t>can</a:t>
            </a:r>
            <a:r>
              <a:rPr lang="en-US" sz="2400" dirty="0" smtClean="0"/>
              <a:t> kill his grandfather because that killing is consistent with certain facts: </a:t>
            </a:r>
          </a:p>
          <a:p>
            <a:pPr lvl="1" fontAlgn="auto"/>
            <a:r>
              <a:rPr lang="en-US" sz="2000" dirty="0" smtClean="0"/>
              <a:t>he has a gun, </a:t>
            </a:r>
          </a:p>
          <a:p>
            <a:pPr lvl="1" fontAlgn="auto"/>
            <a:r>
              <a:rPr lang="en-US" sz="2000" dirty="0" smtClean="0"/>
              <a:t>he knows how to shoot</a:t>
            </a:r>
          </a:p>
          <a:p>
            <a:pPr lvl="1" fontAlgn="auto"/>
            <a:r>
              <a:rPr lang="en-US" sz="2000" dirty="0" smtClean="0"/>
              <a:t>grandfather is right in the line of sight</a:t>
            </a:r>
          </a:p>
          <a:p>
            <a:pPr lvl="1" fontAlgn="auto"/>
            <a:r>
              <a:rPr lang="en-US" sz="2000" dirty="0" smtClean="0"/>
              <a:t>no-one is around to stop him….etc.</a:t>
            </a:r>
          </a:p>
          <a:p>
            <a:pPr fontAlgn="auto"/>
            <a:r>
              <a:rPr lang="en-US" sz="2400" dirty="0" smtClean="0"/>
              <a:t>However, Tim’s killing his grandfather is </a:t>
            </a:r>
            <a:r>
              <a:rPr lang="en-US" sz="2400" b="1" i="1" dirty="0" smtClean="0"/>
              <a:t>NOT consistent with certain other facts</a:t>
            </a:r>
            <a:r>
              <a:rPr lang="en-US" sz="2400" dirty="0" smtClean="0"/>
              <a:t>: namely (most importantly)</a:t>
            </a:r>
          </a:p>
          <a:p>
            <a:pPr lvl="1" fontAlgn="auto"/>
            <a:r>
              <a:rPr lang="en-US" sz="2000" dirty="0" smtClean="0"/>
              <a:t>grandfather didn’t die!!</a:t>
            </a:r>
          </a:p>
          <a:p>
            <a:pPr lvl="1" fontAlgn="auto"/>
            <a:r>
              <a:rPr lang="en-NZ" sz="2000" dirty="0" smtClean="0"/>
              <a:t>Tim himself was born in 1967…etc.</a:t>
            </a:r>
          </a:p>
          <a:p>
            <a:pPr fontAlgn="auto">
              <a:buNone/>
            </a:pPr>
            <a:r>
              <a:rPr lang="en-US" sz="2400" b="1" dirty="0" smtClean="0">
                <a:solidFill>
                  <a:srgbClr val="C00000"/>
                </a:solidFill>
              </a:rPr>
              <a:t>Question:</a:t>
            </a:r>
            <a:r>
              <a:rPr lang="en-US" sz="2400" dirty="0" smtClean="0">
                <a:solidFill>
                  <a:srgbClr val="C00000"/>
                </a:solidFill>
              </a:rPr>
              <a:t> But what stops him??? </a:t>
            </a:r>
          </a:p>
          <a:p>
            <a:pPr fontAlgn="auto">
              <a:buNone/>
            </a:pPr>
            <a:r>
              <a:rPr lang="en-US" sz="2400" b="1" dirty="0" smtClean="0">
                <a:solidFill>
                  <a:srgbClr val="C00000"/>
                </a:solidFill>
              </a:rPr>
              <a:t>Answer:</a:t>
            </a:r>
            <a:r>
              <a:rPr lang="en-US" sz="2400" dirty="0" smtClean="0">
                <a:solidFill>
                  <a:srgbClr val="C00000"/>
                </a:solidFill>
              </a:rPr>
              <a:t> Who knows, we don’t know, but we </a:t>
            </a:r>
            <a:r>
              <a:rPr lang="en-US" sz="2400" i="1" dirty="0" smtClean="0">
                <a:solidFill>
                  <a:srgbClr val="C00000"/>
                </a:solidFill>
              </a:rPr>
              <a:t>do </a:t>
            </a:r>
            <a:r>
              <a:rPr lang="en-US" sz="2400" dirty="0" smtClean="0">
                <a:solidFill>
                  <a:srgbClr val="C00000"/>
                </a:solidFill>
              </a:rPr>
              <a:t>know that he can’t do it, given the information we have available.</a:t>
            </a:r>
          </a:p>
          <a:p>
            <a:pPr lvl="1" fontAlgn="auto"/>
            <a:endParaRPr lang="en-US" sz="2000" dirty="0" smtClean="0"/>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TextBox 6"/>
          <p:cNvSpPr txBox="1"/>
          <p:nvPr/>
        </p:nvSpPr>
        <p:spPr>
          <a:xfrm>
            <a:off x="4932040" y="4365104"/>
            <a:ext cx="3888432" cy="707886"/>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b="1" dirty="0" smtClean="0"/>
              <a:t>Question: </a:t>
            </a:r>
            <a:r>
              <a:rPr lang="en-US" sz="2000" dirty="0" smtClean="0"/>
              <a:t>Is this argument satisfying? Why or why not?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linds(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linds(horizont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linds(horizont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linds(horizontal)">
                                      <p:cBhvr>
                                        <p:cTn id="5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rgbClr val="FF6730"/>
                </a:solidFill>
              </a:rPr>
              <a:t>Does Time Pass?</a:t>
            </a:r>
            <a:endParaRPr lang="en-US" sz="1600" dirty="0" smtClean="0">
              <a:solidFill>
                <a:srgbClr val="FF6730"/>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Content Placeholder 7"/>
          <p:cNvSpPr txBox="1">
            <a:spLocks noGrp="1"/>
          </p:cNvSpPr>
          <p:nvPr>
            <p:ph idx="1"/>
          </p:nvPr>
        </p:nvSpPr>
        <p:spPr>
          <a:xfrm>
            <a:off x="4355976" y="2060848"/>
            <a:ext cx="4608637" cy="3564053"/>
          </a:xfrm>
          <a:prstGeom prst="rect">
            <a:avLst/>
          </a:prstGeom>
          <a:solidFill>
            <a:schemeClr val="accent2">
              <a:lumMod val="20000"/>
              <a:lumOff val="80000"/>
            </a:schemeClr>
          </a:solidFill>
          <a:ln>
            <a:solidFill>
              <a:schemeClr val="accent2"/>
            </a:solidFill>
          </a:ln>
        </p:spPr>
        <p:txBody>
          <a:bodyPr wrap="square" rtlCol="0">
            <a:spAutoFit/>
          </a:bodyPr>
          <a:lstStyle/>
          <a:p>
            <a:pPr marL="0" indent="0" hangingPunct="0">
              <a:buNone/>
            </a:pPr>
            <a:r>
              <a:rPr lang="en-US" sz="2400" b="1" u="sng" dirty="0" smtClean="0"/>
              <a:t>Warm-up Exercise </a:t>
            </a:r>
            <a:r>
              <a:rPr lang="en-US" sz="2400" b="1" u="sng" dirty="0" smtClean="0">
                <a:solidFill>
                  <a:srgbClr val="C00000"/>
                </a:solidFill>
              </a:rPr>
              <a:t>(groups of 3-4) </a:t>
            </a:r>
            <a:r>
              <a:rPr lang="en-US" sz="2400" b="1" u="sng" dirty="0" smtClean="0"/>
              <a:t>:</a:t>
            </a:r>
            <a:endParaRPr lang="en-US" sz="2400" dirty="0" smtClean="0"/>
          </a:p>
          <a:p>
            <a:pPr marL="0" indent="0" hangingPunct="0">
              <a:buNone/>
            </a:pPr>
            <a:r>
              <a:rPr lang="en-US" sz="2400" dirty="0" smtClean="0"/>
              <a:t>It is often said, “</a:t>
            </a:r>
            <a:r>
              <a:rPr lang="en-US" sz="2400" b="1" dirty="0" smtClean="0"/>
              <a:t>Time is like a river</a:t>
            </a:r>
            <a:r>
              <a:rPr lang="en-US" sz="2400" dirty="0" smtClean="0"/>
              <a:t>”. Is this a good analogy? If so, what </a:t>
            </a:r>
            <a:r>
              <a:rPr lang="en-US" sz="2400" b="1" dirty="0" smtClean="0"/>
              <a:t>facts</a:t>
            </a:r>
            <a:r>
              <a:rPr lang="en-US" sz="2400" dirty="0" smtClean="0"/>
              <a:t> does it capture about time? If not, in what ways is time </a:t>
            </a:r>
            <a:r>
              <a:rPr lang="en-US" sz="2400" b="1" dirty="0" smtClean="0"/>
              <a:t>not</a:t>
            </a:r>
            <a:r>
              <a:rPr lang="en-US" sz="2400" dirty="0" smtClean="0"/>
              <a:t> like a river?</a:t>
            </a:r>
          </a:p>
          <a:p>
            <a:pPr marL="0" indent="0" hangingPunct="0">
              <a:buNone/>
            </a:pPr>
            <a:r>
              <a:rPr lang="en-NZ" sz="2400" i="1" dirty="0" smtClean="0"/>
              <a:t>(Please write down your answers)</a:t>
            </a:r>
            <a:endParaRPr lang="en-US" sz="2400" i="1" dirty="0" smtClean="0"/>
          </a:p>
          <a:p>
            <a:pPr hangingPunct="0"/>
            <a:endParaRPr lang="en-NZ" sz="2000" i="1" dirty="0" smtClean="0"/>
          </a:p>
          <a:p>
            <a:pPr hangingPunct="0"/>
            <a:endParaRPr lang="en-US" sz="2000" dirty="0"/>
          </a:p>
        </p:txBody>
      </p:sp>
      <p:pic>
        <p:nvPicPr>
          <p:cNvPr id="52226" name="il_fi" descr="p4_1_river_is_like_life"/>
          <p:cNvPicPr>
            <a:picLocks noChangeAspect="1" noChangeArrowheads="1"/>
          </p:cNvPicPr>
          <p:nvPr/>
        </p:nvPicPr>
        <p:blipFill>
          <a:blip r:embed="rId2" cstate="print"/>
          <a:srcRect/>
          <a:stretch>
            <a:fillRect/>
          </a:stretch>
        </p:blipFill>
        <p:spPr bwMode="auto">
          <a:xfrm>
            <a:off x="179512" y="1844824"/>
            <a:ext cx="4248472" cy="407173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rgbClr val="FF0000"/>
                </a:solidFill>
              </a:rPr>
              <a:t>Does Time Pass?</a:t>
            </a:r>
            <a:endParaRPr lang="en-US" sz="1600" dirty="0" smtClean="0">
              <a:solidFill>
                <a:srgbClr val="FF0000"/>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p:txBody>
          <a:bodyPr/>
          <a:lstStyle/>
          <a:p>
            <a:pPr>
              <a:buNone/>
            </a:pPr>
            <a:r>
              <a:rPr lang="en-US" sz="2400" b="1" u="sng" dirty="0" smtClean="0"/>
              <a:t>An Argument for The Unreality of Time</a:t>
            </a:r>
            <a:endParaRPr lang="en-US" sz="2400" dirty="0" smtClean="0"/>
          </a:p>
          <a:p>
            <a:pPr lvl="0" fontAlgn="auto"/>
            <a:r>
              <a:rPr lang="en-US" sz="2400" dirty="0" smtClean="0"/>
              <a:t>We tend to think naively that time flows.</a:t>
            </a:r>
          </a:p>
          <a:p>
            <a:pPr lvl="0" fontAlgn="auto"/>
            <a:r>
              <a:rPr lang="en-US" sz="2400" dirty="0" smtClean="0"/>
              <a:t>We use </a:t>
            </a:r>
            <a:r>
              <a:rPr lang="en-US" sz="2400" dirty="0" smtClean="0">
                <a:solidFill>
                  <a:srgbClr val="C00000"/>
                </a:solidFill>
              </a:rPr>
              <a:t>metaphors</a:t>
            </a:r>
            <a:r>
              <a:rPr lang="en-US" sz="2400" dirty="0" smtClean="0"/>
              <a:t>, such as </a:t>
            </a:r>
            <a:r>
              <a:rPr lang="en-US" sz="2400" i="1" dirty="0" smtClean="0"/>
              <a:t>‘time is like a river’</a:t>
            </a:r>
            <a:r>
              <a:rPr lang="en-US" sz="2400" dirty="0" smtClean="0"/>
              <a:t>, which seem to suggest that time itself moves (from the future, through the present, to the past…)</a:t>
            </a:r>
          </a:p>
          <a:p>
            <a:pPr lvl="0" fontAlgn="auto"/>
            <a:r>
              <a:rPr lang="en-US" sz="2400" dirty="0" smtClean="0"/>
              <a:t>But if time does really ‘move’, it seems we should be able to ask questions such as:</a:t>
            </a:r>
          </a:p>
          <a:p>
            <a:pPr lvl="1" fontAlgn="auto"/>
            <a:r>
              <a:rPr lang="en-US" sz="2000" b="1" i="1" dirty="0" smtClean="0">
                <a:solidFill>
                  <a:srgbClr val="C00000"/>
                </a:solidFill>
              </a:rPr>
              <a:t>Where does time go to? </a:t>
            </a:r>
            <a:r>
              <a:rPr lang="en-US" sz="2000" dirty="0" smtClean="0"/>
              <a:t>and</a:t>
            </a:r>
          </a:p>
          <a:p>
            <a:pPr lvl="1" fontAlgn="auto"/>
            <a:r>
              <a:rPr lang="en-US" sz="2000" b="1" i="1" dirty="0" smtClean="0">
                <a:solidFill>
                  <a:srgbClr val="C00000"/>
                </a:solidFill>
              </a:rPr>
              <a:t>How fast does time move? </a:t>
            </a:r>
            <a:r>
              <a:rPr lang="en-US" sz="2000" dirty="0" smtClean="0"/>
              <a:t>(about one second per second??) </a:t>
            </a:r>
          </a:p>
          <a:p>
            <a:pPr lvl="0" fontAlgn="auto"/>
            <a:r>
              <a:rPr lang="en-US" sz="2400" dirty="0" smtClean="0"/>
              <a:t>And these questions don’t seem to make much sense.</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2915816" y="2132856"/>
            <a:ext cx="5987008" cy="4525963"/>
          </a:xfrm>
        </p:spPr>
        <p:txBody>
          <a:bodyPr/>
          <a:lstStyle/>
          <a:p>
            <a:pPr marL="0" lvl="0" indent="0" fontAlgn="auto">
              <a:buNone/>
            </a:pPr>
            <a:r>
              <a:rPr lang="en-US" sz="2400" b="1" dirty="0" err="1" smtClean="0"/>
              <a:t>McTaggart</a:t>
            </a:r>
            <a:r>
              <a:rPr lang="en-US" sz="2400" b="1" dirty="0" smtClean="0"/>
              <a:t> </a:t>
            </a:r>
            <a:r>
              <a:rPr lang="en-US" sz="2400" dirty="0" smtClean="0"/>
              <a:t>has an argument whose broad structure is as follows:</a:t>
            </a:r>
          </a:p>
          <a:p>
            <a:pPr lvl="1" fontAlgn="auto">
              <a:spcBef>
                <a:spcPts val="0"/>
              </a:spcBef>
              <a:buFont typeface="Arial" pitchFamily="34" charset="0"/>
              <a:buChar char="•"/>
            </a:pPr>
            <a:r>
              <a:rPr lang="en-US" sz="2400" dirty="0" smtClean="0"/>
              <a:t>Our concept of time is of something which flows or passes</a:t>
            </a:r>
          </a:p>
          <a:p>
            <a:pPr lvl="1" fontAlgn="auto">
              <a:spcBef>
                <a:spcPts val="0"/>
              </a:spcBef>
              <a:buFont typeface="Arial" pitchFamily="34" charset="0"/>
              <a:buChar char="•"/>
            </a:pPr>
            <a:r>
              <a:rPr lang="en-US" sz="2400" dirty="0" smtClean="0"/>
              <a:t>Nothing which flows or passes in the way that time is supposed to flow or pass could exist (it is </a:t>
            </a:r>
            <a:r>
              <a:rPr lang="en-US" sz="2400" dirty="0" smtClean="0">
                <a:solidFill>
                  <a:srgbClr val="C00000"/>
                </a:solidFill>
              </a:rPr>
              <a:t>logically impossible</a:t>
            </a:r>
            <a:r>
              <a:rPr lang="en-US" sz="2400" dirty="0" smtClean="0"/>
              <a:t>, in fact!)</a:t>
            </a:r>
          </a:p>
          <a:p>
            <a:pPr lvl="1" fontAlgn="auto">
              <a:spcBef>
                <a:spcPts val="0"/>
              </a:spcBef>
              <a:buFont typeface="Arial" pitchFamily="34" charset="0"/>
              <a:buChar char="•"/>
            </a:pPr>
            <a:r>
              <a:rPr lang="en-US" sz="2400" dirty="0" smtClean="0"/>
              <a:t>Therefore, </a:t>
            </a:r>
            <a:r>
              <a:rPr lang="en-US" sz="2400" b="1" i="1" dirty="0" smtClean="0">
                <a:solidFill>
                  <a:srgbClr val="C00000"/>
                </a:solidFill>
              </a:rPr>
              <a:t>time is not real</a:t>
            </a:r>
            <a:r>
              <a:rPr lang="en-US" sz="2400" dirty="0" smtClean="0"/>
              <a:t>.</a:t>
            </a:r>
          </a:p>
          <a:p>
            <a:pPr marL="0" lvl="1" indent="0" fontAlgn="auto">
              <a:spcBef>
                <a:spcPts val="0"/>
              </a:spcBef>
              <a:buNone/>
            </a:pPr>
            <a:r>
              <a:rPr lang="en-US" sz="2400" dirty="0" smtClean="0"/>
              <a:t>He starts by arguing that time can be </a:t>
            </a:r>
            <a:r>
              <a:rPr lang="en-US" sz="2400" dirty="0" err="1" smtClean="0"/>
              <a:t>analysed</a:t>
            </a:r>
            <a:r>
              <a:rPr lang="en-US" sz="2400" dirty="0" smtClean="0"/>
              <a:t> into </a:t>
            </a:r>
            <a:r>
              <a:rPr lang="en-US" sz="2400" b="1" dirty="0" smtClean="0"/>
              <a:t>two fundamentally different concepts</a:t>
            </a:r>
            <a:r>
              <a:rPr lang="en-US" sz="2400" dirty="0" smtClean="0"/>
              <a:t>…</a:t>
            </a:r>
          </a:p>
          <a:p>
            <a:pPr lvl="1" fontAlgn="auto">
              <a:buFont typeface="Arial" pitchFamily="34" charset="0"/>
              <a:buChar char="•"/>
            </a:pPr>
            <a:endParaRPr lang="en-US" sz="2400" dirty="0" smtClean="0"/>
          </a:p>
          <a:p>
            <a:endParaRPr lang="en-US" dirty="0"/>
          </a:p>
        </p:txBody>
      </p:sp>
      <p:pic>
        <p:nvPicPr>
          <p:cNvPr id="53250" name="il_fi" descr="Mctagg3"/>
          <p:cNvPicPr>
            <a:picLocks noChangeAspect="1" noChangeArrowheads="1"/>
          </p:cNvPicPr>
          <p:nvPr/>
        </p:nvPicPr>
        <p:blipFill>
          <a:blip r:embed="rId2" cstate="print"/>
          <a:srcRect/>
          <a:stretch>
            <a:fillRect/>
          </a:stretch>
        </p:blipFill>
        <p:spPr bwMode="auto">
          <a:xfrm>
            <a:off x="179512" y="2060848"/>
            <a:ext cx="2600325" cy="3133725"/>
          </a:xfrm>
          <a:prstGeom prst="rect">
            <a:avLst/>
          </a:prstGeom>
          <a:noFill/>
          <a:ln w="9525">
            <a:noFill/>
            <a:miter lim="800000"/>
            <a:headEnd/>
            <a:tailEnd/>
          </a:ln>
        </p:spPr>
      </p:pic>
      <p:sp>
        <p:nvSpPr>
          <p:cNvPr id="8" name="TextBox 7"/>
          <p:cNvSpPr txBox="1"/>
          <p:nvPr/>
        </p:nvSpPr>
        <p:spPr>
          <a:xfrm>
            <a:off x="0" y="1628800"/>
            <a:ext cx="3851920" cy="338554"/>
          </a:xfrm>
          <a:prstGeom prst="rect">
            <a:avLst/>
          </a:prstGeom>
          <a:noFill/>
        </p:spPr>
        <p:txBody>
          <a:bodyPr wrap="square" rtlCol="0">
            <a:spAutoFit/>
          </a:bodyPr>
          <a:lstStyle/>
          <a:p>
            <a:r>
              <a:rPr lang="en-NZ" sz="1600" b="1" dirty="0" smtClean="0"/>
              <a:t>John </a:t>
            </a:r>
            <a:r>
              <a:rPr lang="en-NZ" sz="1600" b="1" dirty="0" err="1" smtClean="0"/>
              <a:t>McTaggart</a:t>
            </a:r>
            <a:r>
              <a:rPr lang="en-NZ" sz="1600" b="1" dirty="0" smtClean="0"/>
              <a:t> Ellis </a:t>
            </a:r>
            <a:r>
              <a:rPr lang="en-NZ" sz="1600" b="1" dirty="0" err="1" smtClean="0"/>
              <a:t>McTaggart</a:t>
            </a:r>
            <a:endParaRPr lang="en-US"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linds(horizont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blinds(horizontal)">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blinds(horizontal)">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1115616" y="1628801"/>
            <a:ext cx="7776864" cy="4608512"/>
          </a:xfrm>
        </p:spPr>
        <p:txBody>
          <a:bodyPr/>
          <a:lstStyle/>
          <a:p>
            <a:pPr fontAlgn="auto">
              <a:buNone/>
            </a:pPr>
            <a:r>
              <a:rPr lang="en-US" sz="2400" b="1" u="sng" dirty="0" smtClean="0"/>
              <a:t>The B-series</a:t>
            </a:r>
            <a:endParaRPr lang="en-US" sz="2400" b="1" dirty="0" smtClean="0"/>
          </a:p>
          <a:p>
            <a:pPr lvl="0" fontAlgn="auto"/>
            <a:r>
              <a:rPr lang="en-US" sz="2400" dirty="0" smtClean="0"/>
              <a:t>The B-series consists in the relationships of </a:t>
            </a:r>
            <a:r>
              <a:rPr lang="en-US" sz="2400" b="1" dirty="0" smtClean="0"/>
              <a:t>earlier-than</a:t>
            </a:r>
            <a:r>
              <a:rPr lang="en-US" sz="2400" dirty="0" smtClean="0"/>
              <a:t> and </a:t>
            </a:r>
            <a:r>
              <a:rPr lang="en-US" sz="2400" b="1" dirty="0" smtClean="0"/>
              <a:t>later-than</a:t>
            </a:r>
            <a:r>
              <a:rPr lang="en-US" sz="2400" dirty="0" smtClean="0"/>
              <a:t>. </a:t>
            </a:r>
          </a:p>
          <a:p>
            <a:pPr lvl="0" fontAlgn="auto"/>
            <a:r>
              <a:rPr lang="en-US" sz="2400" dirty="0" smtClean="0"/>
              <a:t>These relationships hold between all time-points, so that for any two different time-points, either the first is later than the second, or vice-versa. </a:t>
            </a:r>
          </a:p>
          <a:p>
            <a:pPr lvl="0" fontAlgn="auto"/>
            <a:endParaRPr lang="en-US" sz="2400" dirty="0" smtClean="0"/>
          </a:p>
          <a:p>
            <a:pPr>
              <a:spcBef>
                <a:spcPts val="0"/>
              </a:spcBef>
              <a:buNone/>
            </a:pPr>
            <a:r>
              <a:rPr lang="en-NZ" dirty="0" smtClean="0"/>
              <a:t>               </a:t>
            </a:r>
            <a:r>
              <a:rPr lang="en-NZ" sz="1600" dirty="0" smtClean="0"/>
              <a:t>a)</a:t>
            </a:r>
            <a:r>
              <a:rPr lang="en-NZ" dirty="0" smtClean="0"/>
              <a:t> </a:t>
            </a:r>
            <a:r>
              <a:rPr lang="en-NZ" sz="1600" dirty="0" smtClean="0"/>
              <a:t>30 A.D.                                 b) 1530 A.D.           c) 2020 A.D.    </a:t>
            </a:r>
          </a:p>
          <a:p>
            <a:pPr>
              <a:buNone/>
            </a:pPr>
            <a:r>
              <a:rPr lang="en-NZ" sz="1600" dirty="0" smtClean="0"/>
              <a:t>a) Is earlier than b) and c);  c) is later than a) and b)…etc.                            </a:t>
            </a:r>
            <a:endParaRPr lang="en-US" dirty="0"/>
          </a:p>
        </p:txBody>
      </p:sp>
      <p:sp>
        <p:nvSpPr>
          <p:cNvPr id="10" name="TextBox 9"/>
          <p:cNvSpPr txBox="1"/>
          <p:nvPr/>
        </p:nvSpPr>
        <p:spPr>
          <a:xfrm>
            <a:off x="1187624" y="5445224"/>
            <a:ext cx="7416824" cy="954107"/>
          </a:xfrm>
          <a:prstGeom prst="rect">
            <a:avLst/>
          </a:prstGeom>
          <a:solidFill>
            <a:srgbClr val="FFFFCC"/>
          </a:solidFill>
          <a:ln>
            <a:solidFill>
              <a:srgbClr val="FFC000"/>
            </a:solidFill>
          </a:ln>
        </p:spPr>
        <p:txBody>
          <a:bodyPr wrap="square" rtlCol="0">
            <a:spAutoFit/>
          </a:bodyPr>
          <a:lstStyle/>
          <a:p>
            <a:r>
              <a:rPr lang="en-NZ" b="1" dirty="0" smtClean="0"/>
              <a:t>Logic Link: </a:t>
            </a:r>
            <a:r>
              <a:rPr lang="en-US" dirty="0" smtClean="0"/>
              <a:t>These relationships are also </a:t>
            </a:r>
            <a:r>
              <a:rPr lang="en-US" i="1" dirty="0" smtClean="0"/>
              <a:t>transitive</a:t>
            </a:r>
            <a:r>
              <a:rPr lang="en-US" dirty="0" smtClean="0"/>
              <a:t> and </a:t>
            </a:r>
            <a:r>
              <a:rPr lang="en-US" i="1" dirty="0" smtClean="0"/>
              <a:t>asymmetrical. </a:t>
            </a:r>
            <a:r>
              <a:rPr lang="en-US" dirty="0" smtClean="0"/>
              <a:t>(Can you state the transitivity and asymmetry of these relations between time-points in formal logic?)</a:t>
            </a:r>
          </a:p>
        </p:txBody>
      </p:sp>
      <p:sp>
        <p:nvSpPr>
          <p:cNvPr id="11" name="Left-Right Arrow 10"/>
          <p:cNvSpPr/>
          <p:nvPr/>
        </p:nvSpPr>
        <p:spPr>
          <a:xfrm>
            <a:off x="1691680" y="4149080"/>
            <a:ext cx="6624736"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EARLIER                                                     LATER</a:t>
            </a:r>
            <a:endParaRPr lang="en-US" dirty="0"/>
          </a:p>
        </p:txBody>
      </p:sp>
      <p:cxnSp>
        <p:nvCxnSpPr>
          <p:cNvPr id="14" name="Straight Connector 13"/>
          <p:cNvCxnSpPr/>
          <p:nvPr/>
        </p:nvCxnSpPr>
        <p:spPr>
          <a:xfrm>
            <a:off x="3059832" y="4293096"/>
            <a:ext cx="0" cy="2160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364088" y="4293096"/>
            <a:ext cx="0" cy="2160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04248" y="4293096"/>
            <a:ext cx="0" cy="2160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1115616" y="1484784"/>
            <a:ext cx="7776864" cy="4752529"/>
          </a:xfrm>
        </p:spPr>
        <p:txBody>
          <a:bodyPr/>
          <a:lstStyle/>
          <a:p>
            <a:pPr fontAlgn="auto">
              <a:buNone/>
            </a:pPr>
            <a:r>
              <a:rPr lang="en-US" sz="2400" b="1" u="sng" dirty="0" smtClean="0"/>
              <a:t>The A-series</a:t>
            </a:r>
            <a:endParaRPr lang="en-US" sz="2400" b="1" dirty="0" smtClean="0"/>
          </a:p>
          <a:p>
            <a:pPr fontAlgn="auto"/>
            <a:r>
              <a:rPr lang="en-US" sz="2400" dirty="0" smtClean="0"/>
              <a:t>The A-series consists in the fact that (at any given time) some time-points are </a:t>
            </a:r>
            <a:r>
              <a:rPr lang="en-US" sz="2400" b="1" dirty="0" smtClean="0"/>
              <a:t>past</a:t>
            </a:r>
            <a:r>
              <a:rPr lang="en-US" sz="2400" dirty="0" smtClean="0"/>
              <a:t>, some are </a:t>
            </a:r>
            <a:r>
              <a:rPr lang="en-US" sz="2400" b="1" dirty="0" smtClean="0"/>
              <a:t>future</a:t>
            </a:r>
            <a:r>
              <a:rPr lang="en-US" sz="2400" dirty="0" smtClean="0"/>
              <a:t>, and just one (?) is </a:t>
            </a:r>
            <a:r>
              <a:rPr lang="en-US" sz="2400" b="1" dirty="0" smtClean="0"/>
              <a:t>present</a:t>
            </a:r>
            <a:r>
              <a:rPr lang="en-US" sz="2400" dirty="0" smtClean="0"/>
              <a:t>.</a:t>
            </a:r>
          </a:p>
          <a:p>
            <a:pPr fontAlgn="auto"/>
            <a:r>
              <a:rPr lang="en-US" sz="2400" dirty="0" smtClean="0"/>
              <a:t>This view of time is sometimes referred to as ‘</a:t>
            </a:r>
            <a:r>
              <a:rPr lang="en-US" sz="2400" i="1" dirty="0" smtClean="0"/>
              <a:t>tensed</a:t>
            </a:r>
            <a:r>
              <a:rPr lang="en-US" sz="2400" dirty="0" smtClean="0"/>
              <a:t>’ view, while the B-series is referred to as a ‘</a:t>
            </a:r>
            <a:r>
              <a:rPr lang="en-US" sz="2400" i="1" dirty="0" err="1" smtClean="0"/>
              <a:t>tenseless</a:t>
            </a:r>
            <a:r>
              <a:rPr lang="en-US" sz="2400" dirty="0" smtClean="0"/>
              <a:t>’ view of time. </a:t>
            </a:r>
          </a:p>
          <a:p>
            <a:pPr lvl="0" fontAlgn="auto"/>
            <a:endParaRPr lang="en-US" sz="2400" dirty="0" smtClean="0"/>
          </a:p>
          <a:p>
            <a:pPr>
              <a:spcBef>
                <a:spcPts val="0"/>
              </a:spcBef>
              <a:buNone/>
            </a:pPr>
            <a:r>
              <a:rPr lang="en-NZ" dirty="0" smtClean="0"/>
              <a:t>               </a:t>
            </a:r>
            <a:r>
              <a:rPr lang="en-NZ" sz="1600" dirty="0" smtClean="0"/>
              <a:t>a)</a:t>
            </a:r>
            <a:r>
              <a:rPr lang="en-NZ" dirty="0" smtClean="0"/>
              <a:t> </a:t>
            </a:r>
            <a:r>
              <a:rPr lang="en-NZ" sz="1600" dirty="0" smtClean="0"/>
              <a:t>30 A.D.                                 b) 1530 A.D.           c) 2020 A.D.    </a:t>
            </a:r>
          </a:p>
          <a:p>
            <a:pPr>
              <a:buNone/>
            </a:pPr>
            <a:r>
              <a:rPr lang="en-NZ" sz="1600" dirty="0" smtClean="0"/>
              <a:t>a) and b) are in the past;  c) is in the future.</a:t>
            </a:r>
          </a:p>
          <a:p>
            <a:pPr fontAlgn="auto"/>
            <a:r>
              <a:rPr lang="en-US" sz="2400" dirty="0" smtClean="0"/>
              <a:t>It is as though the A-series ‘slides along’ the B-series, as time passes. This however, does not change the B-series at all.</a:t>
            </a:r>
          </a:p>
          <a:p>
            <a:pPr>
              <a:buNone/>
            </a:pPr>
            <a:endParaRPr lang="en-NZ" sz="1600" dirty="0" smtClean="0"/>
          </a:p>
          <a:p>
            <a:pPr>
              <a:buNone/>
            </a:pPr>
            <a:r>
              <a:rPr lang="en-NZ" sz="1600" dirty="0" smtClean="0"/>
              <a:t>                          </a:t>
            </a:r>
            <a:endParaRPr lang="en-US" dirty="0"/>
          </a:p>
        </p:txBody>
      </p:sp>
      <p:sp>
        <p:nvSpPr>
          <p:cNvPr id="11" name="Left-Right Arrow 10"/>
          <p:cNvSpPr/>
          <p:nvPr/>
        </p:nvSpPr>
        <p:spPr>
          <a:xfrm>
            <a:off x="1691680" y="4509120"/>
            <a:ext cx="6624736"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PAST</a:t>
            </a:r>
            <a:endParaRPr lang="en-US" dirty="0"/>
          </a:p>
        </p:txBody>
      </p:sp>
      <p:cxnSp>
        <p:nvCxnSpPr>
          <p:cNvPr id="14" name="Straight Connector 13"/>
          <p:cNvCxnSpPr/>
          <p:nvPr/>
        </p:nvCxnSpPr>
        <p:spPr>
          <a:xfrm>
            <a:off x="3059832" y="4653136"/>
            <a:ext cx="0" cy="2160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364088" y="4653136"/>
            <a:ext cx="0" cy="2160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948264" y="4653136"/>
            <a:ext cx="0" cy="2160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Down Arrow 11"/>
          <p:cNvSpPr/>
          <p:nvPr/>
        </p:nvSpPr>
        <p:spPr>
          <a:xfrm>
            <a:off x="6444208" y="4005064"/>
            <a:ext cx="576064" cy="61836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200" dirty="0" smtClean="0"/>
              <a:t>NOW</a:t>
            </a:r>
            <a:endParaRPr lang="en-US" sz="1200"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Right Arrow 14"/>
          <p:cNvSpPr/>
          <p:nvPr/>
        </p:nvSpPr>
        <p:spPr>
          <a:xfrm>
            <a:off x="6732240" y="4509120"/>
            <a:ext cx="1584176" cy="48463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FUTURE</a:t>
            </a:r>
            <a:endParaRPr lang="en-US" dirty="0"/>
          </a:p>
        </p:txBody>
      </p:sp>
      <p:cxnSp>
        <p:nvCxnSpPr>
          <p:cNvPr id="18" name="Straight Connector 17"/>
          <p:cNvCxnSpPr/>
          <p:nvPr/>
        </p:nvCxnSpPr>
        <p:spPr>
          <a:xfrm>
            <a:off x="6876256" y="4653136"/>
            <a:ext cx="8384" cy="2244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732240" y="4653136"/>
            <a:ext cx="0" cy="21602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1115616" y="1484784"/>
            <a:ext cx="7776864" cy="4752529"/>
          </a:xfrm>
        </p:spPr>
        <p:txBody>
          <a:bodyPr/>
          <a:lstStyle/>
          <a:p>
            <a:pPr fontAlgn="auto">
              <a:buNone/>
            </a:pPr>
            <a:r>
              <a:rPr lang="en-US" sz="2400" b="1" u="sng" dirty="0" err="1" smtClean="0"/>
              <a:t>McTaggart’s</a:t>
            </a:r>
            <a:r>
              <a:rPr lang="en-US" sz="2400" b="1" u="sng" dirty="0" smtClean="0"/>
              <a:t> argument proceeds in 2 main stages:</a:t>
            </a:r>
            <a:endParaRPr lang="en-US" sz="2400" b="1" dirty="0" smtClean="0"/>
          </a:p>
          <a:p>
            <a:pPr fontAlgn="auto">
              <a:buNone/>
            </a:pPr>
            <a:r>
              <a:rPr lang="en-US" sz="2400" b="1" dirty="0" smtClean="0">
                <a:solidFill>
                  <a:srgbClr val="C00000"/>
                </a:solidFill>
              </a:rPr>
              <a:t>Stage 1</a:t>
            </a:r>
            <a:r>
              <a:rPr lang="en-US" sz="2400" dirty="0" smtClean="0"/>
              <a:t> : In order for time to be real, we need the A-series to be real, not just the B-series.   </a:t>
            </a:r>
            <a:r>
              <a:rPr lang="en-US" sz="2400" i="1" dirty="0" smtClean="0"/>
              <a:t>(Why?)</a:t>
            </a:r>
          </a:p>
          <a:p>
            <a:pPr lvl="0" fontAlgn="auto"/>
            <a:r>
              <a:rPr lang="en-US" sz="2400" dirty="0" smtClean="0"/>
              <a:t>Because </a:t>
            </a:r>
            <a:r>
              <a:rPr lang="en-US" sz="2400" b="1" dirty="0" smtClean="0">
                <a:solidFill>
                  <a:srgbClr val="C00000"/>
                </a:solidFill>
              </a:rPr>
              <a:t>time involves change</a:t>
            </a:r>
            <a:r>
              <a:rPr lang="en-US" sz="2400" dirty="0" smtClean="0"/>
              <a:t>. If there were no change, there would be no time. </a:t>
            </a:r>
          </a:p>
          <a:p>
            <a:pPr lvl="0" fontAlgn="auto">
              <a:buNone/>
            </a:pPr>
            <a:r>
              <a:rPr lang="en-US" sz="2400" dirty="0" smtClean="0"/>
              <a:t>(</a:t>
            </a:r>
            <a:r>
              <a:rPr lang="en-US" sz="2400" i="1" dirty="0" smtClean="0"/>
              <a:t>Side question – is this true? We will question it tomorrow…)</a:t>
            </a:r>
            <a:endParaRPr lang="en-US" sz="2400" dirty="0" smtClean="0"/>
          </a:p>
          <a:p>
            <a:pPr lvl="0" fontAlgn="auto"/>
            <a:r>
              <a:rPr lang="en-US" sz="2400" dirty="0" smtClean="0"/>
              <a:t>There is </a:t>
            </a:r>
            <a:r>
              <a:rPr lang="en-US" sz="2400" b="1" dirty="0" smtClean="0">
                <a:solidFill>
                  <a:srgbClr val="C00000"/>
                </a:solidFill>
              </a:rPr>
              <a:t>no change in the B-series</a:t>
            </a:r>
            <a:r>
              <a:rPr lang="en-US" sz="2400" dirty="0" smtClean="0"/>
              <a:t>.</a:t>
            </a:r>
          </a:p>
          <a:p>
            <a:pPr lvl="0" fontAlgn="auto"/>
            <a:r>
              <a:rPr lang="en-US" sz="2400" dirty="0" smtClean="0"/>
              <a:t>Why not? </a:t>
            </a:r>
            <a:r>
              <a:rPr lang="en-US" sz="2400" dirty="0" err="1" smtClean="0"/>
              <a:t>McTaggart</a:t>
            </a:r>
            <a:r>
              <a:rPr lang="en-US" sz="2400" dirty="0" smtClean="0"/>
              <a:t>: </a:t>
            </a:r>
          </a:p>
          <a:p>
            <a:pPr lvl="0" fontAlgn="auto"/>
            <a:r>
              <a:rPr lang="en-US" sz="2400" dirty="0" smtClean="0"/>
              <a:t>“If N is ever earlier than O and later than M it will always be, and has always been, earlier than O and later than M, since the relations of earlier and later than are permanent.”</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73" y="44624"/>
            <a:ext cx="2758827" cy="1224136"/>
          </a:xfrm>
        </p:spPr>
        <p:txBody>
          <a:bodyPr/>
          <a:lstStyle/>
          <a:p>
            <a:r>
              <a:rPr lang="en-US" sz="2800" dirty="0" smtClean="0">
                <a:solidFill>
                  <a:srgbClr val="FFFFFF"/>
                </a:solidFill>
              </a:rPr>
              <a:t>Day 2</a:t>
            </a:r>
            <a:br>
              <a:rPr lang="en-US" sz="2800" dirty="0" smtClean="0">
                <a:solidFill>
                  <a:srgbClr val="FFFFFF"/>
                </a:solidFill>
              </a:rPr>
            </a:br>
            <a:r>
              <a:rPr lang="en-US" sz="2800" dirty="0" smtClean="0">
                <a:solidFill>
                  <a:srgbClr val="FFFFFF"/>
                </a:solidFill>
              </a:rPr>
              <a:t>TOPICS</a:t>
            </a:r>
            <a:endParaRPr lang="en-US" sz="2800" dirty="0">
              <a:solidFill>
                <a:srgbClr val="FFFFFF"/>
              </a:solidFill>
            </a:endParaRPr>
          </a:p>
        </p:txBody>
      </p:sp>
      <p:sp>
        <p:nvSpPr>
          <p:cNvPr id="3" name="Content Placeholder 2"/>
          <p:cNvSpPr>
            <a:spLocks noGrp="1"/>
          </p:cNvSpPr>
          <p:nvPr>
            <p:ph idx="1"/>
          </p:nvPr>
        </p:nvSpPr>
        <p:spPr>
          <a:xfrm>
            <a:off x="683568" y="1484784"/>
            <a:ext cx="8136904" cy="4320480"/>
          </a:xfrm>
        </p:spPr>
        <p:txBody>
          <a:bodyPr/>
          <a:lstStyle/>
          <a:p>
            <a:pPr hangingPunct="0"/>
            <a:r>
              <a:rPr lang="en-US" sz="2400" i="1" dirty="0" smtClean="0">
                <a:solidFill>
                  <a:schemeClr val="bg1"/>
                </a:solidFill>
              </a:rPr>
              <a:t>Temporal parts</a:t>
            </a:r>
            <a:endParaRPr lang="en-US" sz="2400" dirty="0" smtClean="0">
              <a:solidFill>
                <a:schemeClr val="bg1"/>
              </a:solidFill>
            </a:endParaRPr>
          </a:p>
          <a:p>
            <a:pPr hangingPunct="0"/>
            <a:r>
              <a:rPr lang="en-US" sz="2400" i="1" dirty="0" smtClean="0">
                <a:solidFill>
                  <a:schemeClr val="bg1"/>
                </a:solidFill>
              </a:rPr>
              <a:t>Paradoxes of Time Travel</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Relationship between time and change</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Why you can’t change the past (or the future either!)</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The Grandfather paradox</a:t>
            </a:r>
            <a:endParaRPr lang="en-US" sz="2400" dirty="0" smtClean="0">
              <a:solidFill>
                <a:schemeClr val="bg1"/>
              </a:solidFill>
            </a:endParaRPr>
          </a:p>
          <a:p>
            <a:pPr hangingPunct="0"/>
            <a:r>
              <a:rPr lang="en-US" sz="2400" i="1" dirty="0" smtClean="0">
                <a:solidFill>
                  <a:schemeClr val="bg1"/>
                </a:solidFill>
              </a:rPr>
              <a:t>Does Time Pass?</a:t>
            </a:r>
            <a:endParaRPr lang="en-US" sz="2400" dirty="0" smtClean="0">
              <a:solidFill>
                <a:schemeClr val="bg1"/>
              </a:solidFill>
            </a:endParaRPr>
          </a:p>
          <a:p>
            <a:pPr hangingPunct="0"/>
            <a:r>
              <a:rPr lang="en-US" sz="2400" i="1" dirty="0" smtClean="0">
                <a:solidFill>
                  <a:schemeClr val="bg1"/>
                </a:solidFill>
              </a:rPr>
              <a:t>Is Time Unreal?</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Two understandings of time: The A and B Series</a:t>
            </a:r>
            <a:endParaRPr lang="en-US" sz="2400" dirty="0" smtClean="0">
              <a:solidFill>
                <a:schemeClr val="bg1"/>
              </a:solidFill>
            </a:endParaRPr>
          </a:p>
          <a:p>
            <a:pPr hangingPunct="0">
              <a:buFont typeface="Wingdings" pitchFamily="2" charset="2"/>
              <a:buChar char="v"/>
            </a:pPr>
            <a:r>
              <a:rPr lang="en-US" sz="2400" i="1" dirty="0" smtClean="0">
                <a:solidFill>
                  <a:schemeClr val="bg1"/>
                </a:solidFill>
              </a:rPr>
              <a:t>	Argument that for time to be real, the A series needs to be real, but it isn’t.</a:t>
            </a:r>
            <a:endParaRPr lang="en-US" sz="2400" dirty="0" smtClean="0">
              <a:solidFill>
                <a:schemeClr val="bg1"/>
              </a:solidFill>
            </a:endParaRPr>
          </a:p>
          <a:p>
            <a:pPr hangingPunct="0"/>
            <a:endParaRPr lang="en-US" sz="2400" dirty="0" smtClean="0">
              <a:solidFill>
                <a:schemeClr val="bg1"/>
              </a:solidFill>
            </a:endParaRPr>
          </a:p>
          <a:p>
            <a:endParaRPr lang="en-US" sz="2200" dirty="0">
              <a:solidFill>
                <a:schemeClr val="bg1"/>
              </a:solidFill>
            </a:endParaRPr>
          </a:p>
          <a:p>
            <a:endParaRPr lang="en-US" sz="2000" dirty="0">
              <a:solidFill>
                <a:schemeClr val="bg1"/>
              </a:solidFill>
            </a:endParaRPr>
          </a:p>
        </p:txBody>
      </p:sp>
    </p:spTree>
    <p:extLst>
      <p:ext uri="{BB962C8B-B14F-4D97-AF65-F5344CB8AC3E}">
        <p14:creationId xmlns="" xmlns:p14="http://schemas.microsoft.com/office/powerpoint/2010/main" val="2373177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1115616" y="1484784"/>
            <a:ext cx="7776864" cy="4752529"/>
          </a:xfrm>
        </p:spPr>
        <p:txBody>
          <a:bodyPr/>
          <a:lstStyle/>
          <a:p>
            <a:pPr fontAlgn="auto">
              <a:buNone/>
            </a:pPr>
            <a:r>
              <a:rPr lang="en-US" sz="2400" b="1" dirty="0" err="1" smtClean="0">
                <a:solidFill>
                  <a:srgbClr val="C00000"/>
                </a:solidFill>
              </a:rPr>
              <a:t>McTaggart’s</a:t>
            </a:r>
            <a:r>
              <a:rPr lang="en-US" sz="2400" b="1" dirty="0" smtClean="0">
                <a:solidFill>
                  <a:srgbClr val="C00000"/>
                </a:solidFill>
              </a:rPr>
              <a:t> argument,</a:t>
            </a:r>
            <a:r>
              <a:rPr lang="en-US" sz="2400" b="1" u="sng" dirty="0" smtClean="0"/>
              <a:t> </a:t>
            </a:r>
            <a:r>
              <a:rPr lang="en-US" sz="2400" b="1" dirty="0" smtClean="0">
                <a:solidFill>
                  <a:srgbClr val="C00000"/>
                </a:solidFill>
              </a:rPr>
              <a:t>Stage 1, cont</a:t>
            </a:r>
            <a:r>
              <a:rPr lang="en-US" sz="2400" dirty="0" smtClean="0"/>
              <a:t> : </a:t>
            </a:r>
          </a:p>
          <a:p>
            <a:pPr lvl="0" fontAlgn="auto"/>
            <a:r>
              <a:rPr lang="en-US" sz="2400" dirty="0" smtClean="0"/>
              <a:t>In fact, one </a:t>
            </a:r>
            <a:r>
              <a:rPr lang="en-US" sz="2400" i="1" dirty="0" smtClean="0"/>
              <a:t>might</a:t>
            </a:r>
            <a:r>
              <a:rPr lang="en-US" sz="2400" dirty="0" smtClean="0"/>
              <a:t> argue that the only thing that ever changes is </a:t>
            </a:r>
            <a:r>
              <a:rPr lang="en-US" sz="2400" b="1" dirty="0" smtClean="0"/>
              <a:t>the tense of events</a:t>
            </a:r>
            <a:r>
              <a:rPr lang="en-US" sz="2400" dirty="0" smtClean="0"/>
              <a:t>. </a:t>
            </a:r>
          </a:p>
          <a:p>
            <a:pPr lvl="0" fontAlgn="auto"/>
            <a:r>
              <a:rPr lang="en-US" sz="2400" dirty="0" smtClean="0"/>
              <a:t>Consider for e.g. </a:t>
            </a:r>
            <a:r>
              <a:rPr lang="en-US" sz="2400" b="1" dirty="0" smtClean="0"/>
              <a:t>the death of Queen Anne</a:t>
            </a:r>
            <a:r>
              <a:rPr lang="en-US" sz="2400" dirty="0" smtClean="0"/>
              <a:t>. This event was always the death of a queen, it always happened (/ was going to happen) at a given place, and time. None of that ever changes. </a:t>
            </a:r>
          </a:p>
          <a:p>
            <a:pPr lvl="0" fontAlgn="auto"/>
            <a:r>
              <a:rPr lang="en-US" sz="2400" dirty="0" smtClean="0"/>
              <a:t>The </a:t>
            </a:r>
            <a:r>
              <a:rPr lang="en-US" sz="2400" i="1" dirty="0" smtClean="0"/>
              <a:t>only </a:t>
            </a:r>
            <a:r>
              <a:rPr lang="en-US" sz="2400" dirty="0" smtClean="0"/>
              <a:t>thing that changes about the death of Queen Anne is that once it was </a:t>
            </a:r>
            <a:r>
              <a:rPr lang="en-US" sz="2400" b="1" dirty="0" smtClean="0"/>
              <a:t>going to happen</a:t>
            </a:r>
            <a:r>
              <a:rPr lang="en-US" sz="2400" dirty="0" smtClean="0"/>
              <a:t>, then (later on) it was </a:t>
            </a:r>
            <a:r>
              <a:rPr lang="en-US" sz="2400" b="1" dirty="0" smtClean="0"/>
              <a:t>happening</a:t>
            </a:r>
            <a:r>
              <a:rPr lang="en-US" sz="2400" dirty="0" smtClean="0"/>
              <a:t>, and now it </a:t>
            </a:r>
            <a:r>
              <a:rPr lang="en-US" sz="2400" b="1" dirty="0" smtClean="0"/>
              <a:t>has happened</a:t>
            </a:r>
            <a:r>
              <a:rPr lang="en-US" sz="2400" dirty="0" smtClean="0"/>
              <a:t>, and is passing further into the past all the time. </a:t>
            </a:r>
          </a:p>
          <a:p>
            <a:pPr lvl="0" fontAlgn="auto"/>
            <a:r>
              <a:rPr lang="en-US" sz="2400" dirty="0" smtClean="0"/>
              <a:t>Thus </a:t>
            </a:r>
            <a:r>
              <a:rPr lang="en-US" sz="2400" b="1" dirty="0" smtClean="0">
                <a:solidFill>
                  <a:srgbClr val="C00000"/>
                </a:solidFill>
              </a:rPr>
              <a:t>we need a real A-series </a:t>
            </a:r>
            <a:r>
              <a:rPr lang="en-US" sz="2400" dirty="0" smtClean="0"/>
              <a:t>for </a:t>
            </a:r>
            <a:r>
              <a:rPr lang="en-US" sz="2400" b="1" dirty="0" smtClean="0">
                <a:solidFill>
                  <a:srgbClr val="C00000"/>
                </a:solidFill>
              </a:rPr>
              <a:t>real change / real time</a:t>
            </a:r>
            <a:r>
              <a:rPr lang="en-US" sz="2400" dirty="0" smtClean="0"/>
              <a:t>.</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1115616" y="1484784"/>
            <a:ext cx="7776864" cy="4752529"/>
          </a:xfrm>
        </p:spPr>
        <p:txBody>
          <a:bodyPr/>
          <a:lstStyle/>
          <a:p>
            <a:pPr fontAlgn="auto">
              <a:buNone/>
            </a:pPr>
            <a:r>
              <a:rPr lang="en-US" sz="2400" b="1" dirty="0" err="1" smtClean="0">
                <a:solidFill>
                  <a:srgbClr val="C00000"/>
                </a:solidFill>
              </a:rPr>
              <a:t>McTaggart’s</a:t>
            </a:r>
            <a:r>
              <a:rPr lang="en-US" sz="2400" b="1" dirty="0" smtClean="0">
                <a:solidFill>
                  <a:srgbClr val="C00000"/>
                </a:solidFill>
              </a:rPr>
              <a:t> argument,</a:t>
            </a:r>
            <a:r>
              <a:rPr lang="en-US" sz="2400" b="1" u="sng" dirty="0" smtClean="0"/>
              <a:t> </a:t>
            </a:r>
            <a:r>
              <a:rPr lang="en-US" sz="2400" b="1" dirty="0" smtClean="0">
                <a:solidFill>
                  <a:srgbClr val="C00000"/>
                </a:solidFill>
              </a:rPr>
              <a:t>Objections to Stage 1</a:t>
            </a:r>
            <a:r>
              <a:rPr lang="en-US" sz="2400" dirty="0" smtClean="0"/>
              <a:t> : </a:t>
            </a:r>
          </a:p>
          <a:p>
            <a:pPr lvl="0" fontAlgn="auto"/>
            <a:r>
              <a:rPr lang="en-US" sz="2400" i="1" u="sng" dirty="0" smtClean="0"/>
              <a:t>Objection 1</a:t>
            </a:r>
            <a:r>
              <a:rPr lang="en-US" sz="2400" dirty="0" smtClean="0"/>
              <a:t> (</a:t>
            </a:r>
            <a:r>
              <a:rPr lang="en-US" sz="2400" b="1" dirty="0" smtClean="0"/>
              <a:t>Russell</a:t>
            </a:r>
            <a:r>
              <a:rPr lang="en-US" sz="2400" dirty="0" smtClean="0"/>
              <a:t>): Past, present and future are not absolute properties of time-points, but </a:t>
            </a:r>
            <a:r>
              <a:rPr lang="en-US" sz="2400" b="1" dirty="0" smtClean="0"/>
              <a:t>relative to an observer</a:t>
            </a:r>
            <a:r>
              <a:rPr lang="en-US" sz="2400" dirty="0" smtClean="0"/>
              <a:t>. What is ‘present’ to Henry VIII is not ‘present’ to us, and that is all there is to an event being ‘now’. </a:t>
            </a:r>
          </a:p>
          <a:p>
            <a:pPr lvl="0" fontAlgn="auto"/>
            <a:r>
              <a:rPr lang="en-US" sz="2400" dirty="0" smtClean="0"/>
              <a:t>All we mean when we say that something </a:t>
            </a:r>
            <a:r>
              <a:rPr lang="en-US" sz="2400" b="1" i="1" dirty="0" smtClean="0"/>
              <a:t>changes</a:t>
            </a:r>
            <a:r>
              <a:rPr lang="en-US" sz="2400" dirty="0" smtClean="0"/>
              <a:t> is that it has some property P at one time, and does not have property P at a later time. </a:t>
            </a:r>
          </a:p>
          <a:p>
            <a:pPr lvl="0" fontAlgn="auto"/>
            <a:r>
              <a:rPr lang="en-US" sz="2400" dirty="0" smtClean="0"/>
              <a:t>You can give an account of all this just using the B-series. Thus we don’t need the A-series to be real in order for time to be real.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779912" y="5733256"/>
            <a:ext cx="5184576" cy="707886"/>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i="1" dirty="0" smtClean="0"/>
              <a:t>How might </a:t>
            </a:r>
            <a:r>
              <a:rPr lang="en-NZ" sz="2000" i="1" dirty="0" err="1" smtClean="0"/>
              <a:t>McTaggart</a:t>
            </a:r>
            <a:r>
              <a:rPr lang="en-NZ" sz="2000" i="1" dirty="0" smtClean="0"/>
              <a:t> reply to this objection</a:t>
            </a:r>
            <a:r>
              <a:rPr lang="en-US" sz="2000" i="1"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251520" y="1484784"/>
            <a:ext cx="8640960" cy="4752529"/>
          </a:xfrm>
        </p:spPr>
        <p:txBody>
          <a:bodyPr/>
          <a:lstStyle/>
          <a:p>
            <a:pPr fontAlgn="auto">
              <a:buNone/>
            </a:pPr>
            <a:r>
              <a:rPr lang="en-US" sz="2400" b="1" dirty="0" err="1" smtClean="0">
                <a:solidFill>
                  <a:srgbClr val="C00000"/>
                </a:solidFill>
              </a:rPr>
              <a:t>McTaggart’s</a:t>
            </a:r>
            <a:r>
              <a:rPr lang="en-US" sz="2400" b="1" dirty="0" smtClean="0">
                <a:solidFill>
                  <a:srgbClr val="C00000"/>
                </a:solidFill>
              </a:rPr>
              <a:t> argument,</a:t>
            </a:r>
            <a:r>
              <a:rPr lang="en-US" sz="2400" b="1" u="sng" dirty="0" smtClean="0"/>
              <a:t> </a:t>
            </a:r>
            <a:r>
              <a:rPr lang="en-US" sz="2400" b="1" dirty="0" smtClean="0">
                <a:solidFill>
                  <a:srgbClr val="C00000"/>
                </a:solidFill>
              </a:rPr>
              <a:t>Objections to Stage 1</a:t>
            </a:r>
            <a:r>
              <a:rPr lang="en-US" sz="2400" dirty="0" smtClean="0"/>
              <a:t> : </a:t>
            </a:r>
          </a:p>
          <a:p>
            <a:pPr lvl="0" fontAlgn="auto"/>
            <a:r>
              <a:rPr lang="en-US" sz="2400" i="1" u="sng" dirty="0" smtClean="0"/>
              <a:t>Reply to Objection 1</a:t>
            </a:r>
            <a:r>
              <a:rPr lang="en-US" sz="2400" dirty="0" smtClean="0"/>
              <a:t> (</a:t>
            </a:r>
            <a:r>
              <a:rPr lang="en-US" sz="2400" b="1" dirty="0" err="1" smtClean="0"/>
              <a:t>McTaggart</a:t>
            </a:r>
            <a:r>
              <a:rPr lang="en-US" sz="2400" dirty="0" smtClean="0"/>
              <a:t>): Mere variation in properties across the B-series is </a:t>
            </a:r>
            <a:r>
              <a:rPr lang="en-US" sz="2400" b="1" i="1" dirty="0" smtClean="0"/>
              <a:t>not real change. </a:t>
            </a:r>
            <a:r>
              <a:rPr lang="en-US" sz="2400" dirty="0" smtClean="0"/>
              <a:t>It is just like variation in properties across space, and we don’t call that ‘change’. </a:t>
            </a:r>
          </a:p>
          <a:p>
            <a:pPr lvl="0" fontAlgn="auto"/>
            <a:r>
              <a:rPr lang="en-US" sz="2400" dirty="0" smtClean="0"/>
              <a:t>An example of variation across space: “The poker is hot at one end and cold at the other”. </a:t>
            </a:r>
          </a:p>
          <a:p>
            <a:pPr lvl="0" fontAlgn="auto"/>
            <a:r>
              <a:rPr lang="en-US" sz="2400" dirty="0" smtClean="0"/>
              <a:t>This does not mean that the poker is </a:t>
            </a:r>
            <a:r>
              <a:rPr lang="en-US" sz="2400" i="1" dirty="0" smtClean="0"/>
              <a:t>changing</a:t>
            </a:r>
            <a:r>
              <a:rPr lang="en-US" sz="2400" dirty="0" smtClean="0"/>
              <a:t>, it just means that the poker has one cold end and one hot end.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27584" y="5157192"/>
            <a:ext cx="5184576" cy="707886"/>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i="1" dirty="0" smtClean="0"/>
              <a:t>Does this reply answer the objection</a:t>
            </a:r>
            <a:r>
              <a:rPr lang="en-US" sz="2000" i="1" dirty="0" smtClean="0"/>
              <a:t>? What do </a:t>
            </a:r>
            <a:r>
              <a:rPr lang="en-US" sz="2000" b="1" i="1" dirty="0" smtClean="0"/>
              <a:t>you </a:t>
            </a:r>
            <a:r>
              <a:rPr lang="en-US" sz="2000" i="1" dirty="0" smtClean="0"/>
              <a:t>think? </a:t>
            </a:r>
          </a:p>
        </p:txBody>
      </p:sp>
      <p:sp>
        <p:nvSpPr>
          <p:cNvPr id="60418" name="AutoShape 2" descr="data:image/jpeg;base64,/9j/4AAQSkZJRgABAQAAAQABAAD/2wCEAAkGBhQSERQUEhQWFRUVFRUUFxcVFBcYFxQXFxQVFBQXFxcXHSYeFxojGRUVHy8gIycpLCwsFR4xNTAqNSYrLCkBCQoKDgwOGg8PGiwkHyQsLCksLCwsLCwsLCwsLCwsLCwsLCksKSwsLCwpLCwsLCwpLCwsLCksLCwsLCwsKSksLP/AABEIAMIBAwMBIgACEQEDEQH/xAAcAAACAgMBAQAAAAAAAAAAAAAEBQMGAAIHAQj/xABJEAABAwIDAwgFCQYEBQUAAAABAAIDBBEFEiEGMVETIkFhcYGRoQcyUpLRFCNCYoKTorHBFTNyg6PwQ1Nz8TREY9LhFrLC4vL/xAAZAQADAQEBAAAAAAAAAAAAAAAAAQIDBAX/xAApEQACAgEDAwUAAQUAAAAAAAAAAQIRAxIhMRNBUQQiMmHwFEJxkaGx/9oADAMBAAIRAxEAPwDhqxYsQBixYsQBiunoqkArgD9Jjh+RVLVo2BrWx1Qc7TQgHrKyy/BmmP5I7XNR5Tdq0yEoimnD2rSxBXknom0EttFBiLbtd2XRErm9Oh4heuYHNtv0SBnOcUvfNc7st+B6FaNkKthiDnuAc0Wt03CTY5h5Y46aHf8ABLsMda44HyK15iZ3TH2K1fKSdV02onWASGNuqcQPUMpDOKTVEA2JQEEiLfJdt1IxhHNcdP6LyR78txlHadShaCW/SR3/ABSHaCWYP+buQegHcUih/BKXC5sO+68kk4IOijDIWl3r7z2oN05ve6BWMnOQ8shUMdUiGuumBC1ylaVJyXBQujsgCWNtymkbNEHSQkb0xibokBGIwRqL9qhn0GiKcENO1MQO1Ru3qUBQSnVAEUqFkKKmKBkltvQDJ4hp/fFYhmTaLFftJOBELxXit9E9bdxhayoaCdaeWOT8LXZvJVnEdnKiA2mgkj/jY5v5hewmee4sWrFuY1qmKjxO8IpeYCAS9zwG26tTopINlyaX5Q9+XNfI2181unfuvor36PdmhGxs0o1IuwcAdb2XPlypRNsUG2WmmkdEGX9loPbYXTUShwuFlTTNe3Q9iApmlvNJXm8naGzRZhog4alzDY7kfAULiERtcKRsruO1z2ynNqxw0SQZcxLTv6FYa6nE7C06PHqn9FRq+GSJ4JB0PQtobmUtmXGBm5HNfZBYbLcDrCIqDZZlhkEuu9GzzcwJBHPqExqptw4BJjCKeptb4XWVMgJuDdL+UW8jyQDoOz9Uhkzqm/StHPuhS5bsugR7msiI6qy9ZAt2Ud0DJ46ziiqd+YqKDDbnVOaSgDQkBrFGislgtmRLyRyQED3KCYaIiygqGpiBnhCzFEy7kFK7RMDWR1wlrxdGufogZHpoTNohp/fFerSKbTx/NYqEVSux+Rtsxa423yMY837XAnzQtD6WZo+a8PAGnzU8gH3cpfH3WCgMYkeOG9U7EIwJH23Ziu7HFM49ckdDfttRzj52KBxP+fSNY4/zaVzPEpFWUlI8EiAsFyQ6nqeUAB3AslBuPtg9qqNlbvR7hUb5Jp6hgfDTQvkLXXs955kTDboLyPBXJaFdsalq2oY1pbU8m2ORsLGRNjayYOjuAMrnZ9Y9Tc+sOhdRw+EckywBYGgBzSHNNtNHNuD4rj+ytIXzRtaXDMXm4cQQ1osLEbtbrpNPgDRzmOc1/tNJY/34iwn7WZcWWlsdMCwNt3JfWwNuHBaNFS0fvGyjhM0E/eRhjvEOXhq7fvIZGcXRkTM8BlkA+wViaBVPKjMuYWSykkY82jkY8+yHZX97H2d5I2oY5jdQQesEIY7F2IYS5pzNCqe2UhZFygbpeztPV6+xWR2KvbvOiVYjWCS4IBBFiDuIPQVUdmTLdCjZbFRKwWO7Qq0vp8zVzeCmNJVjJ+6kNreyehX2mxYgWK0yJXceCIPbckpaPnXO4arHnMSUVJLaO+4u17kNEOtYM0NJHaLym5wO7Tr/AEUdS/Ve4cLu6O9OtgJeTKOo6Q70XTYXfenVLh4HQkVQvgoEdFRWR7IApWxpBwDw0oRDGKUMXtkCI3NQ72IslQSOQANZDVCMyC1y4BCVJt1oEBSnRLHvTSX9EmlO+6pCZE6TRBSvUhvZRtgvvTEasjNliawUfNH99KxAiyVno1p5CeTkFz0EN8ywgqlY56DHEl0YP8twI911j5qg0W39THulf2E5h4OurRhPpjqGDnODvEfrbyXdbjzH/BhpT7i+o2BlpmkGLM4dL2Ft+83HmoK+r5HDuRIDZZ5nPkDbGzIhljbpvu4uPgr7QemwOIbKy99NwcD2kWt4Kp4VCcUnqOTawTTOAibmsI2hzp5iAd+jWNH8azfuZaTXIRsDRM5Y77xRiPqubOd3kq6M0cRx1STZjBZaJ8sc0Mpe5xdmawlttOnstuumpxCMu9YA8Hc0/isued2bRewyYVBUwnoU0Tv90QNQsixHPh+cfONa4fWaHW7L7u5ZT0zo/wB1NJH1B+dnuSZvIhNZn9CAmbZOwpAkmKOuWyx08xHAGF/6tPiFHPLTlvOjkh6yLt7nAOae94QOJw6hwQbpi3UEg8QSD4hVVmdGYhs0yVuaKUEAg3cxxAsb+vByrR3kIvD8IL3ANdHIOnk5Y3n3Q7MO8KpYntJJHIHWY4X1JbZ3byjMr/xK2UN6iFsrze+4StbOLcQZAHj31pJNK2KO7CcYzNNnNLRuGYEfmhKVyLhlLNG3A4Q1D4/GKcmPuBWz6oDV5aL/AOfThl/5sWRp7blZWa0RGmLyBvuneG4Hk1vqOkb0JTTfSEOYe1DMHDweP/mj4seiHrFzP9SNwHvNzN80mxqLHkMFt/nv8kWXCyBpK6KRl43tfYX5j2u/9pKElxtj3BjG869uB71IhqDc6IhoUdPGekW70TkTE2aLVzlJZalgTZKYO83WuRSSWC0I0upKKftQ+Vr7MzWPBNKLNyLA7fYJrNSMfqRcoapbZVYC6c69yTznems51SqpGoHWmSzGxWC2awBSO3KJz7JiCYniyxKnYjYrFRNiaq9GULwTG7IbHTN4aO3+Kr9Z6OJWascD2tt5i4W9H6WpR+9iY/s0Ke0npLpZDzw6O+++7x3Kq9Tj+/8AYasMvooNfhUkHOc3KNBo693W18TcrMKxuWmlbJGS0tG8dObU/krLt7i0VVyDIC0jnOc4DjZoB7OcU22YbRZXxzNaSHgXJscuRgHO3W0PStnlahc1uSoLVUWCYF6WZoZnSO1LvW1PO7Ru8lbGel2ln/4injcTvJbr7w1Qk+wFDOC6J5Z+IeLVX670SPGsMrH9h1XOs+Hi2jXpT8Jl2ocUwuc/NPmp3fVfdvgTc9iYOw14tyNXDLfcJbxOPAC4sfFcarNh6yHXI4jiAUJFitVB0vb3kBbUp/Fp/v3Yz3jymjtssVRFrLTSEe1Gc7fwXt3lCyYvE4WGh+tvXMKH0kVMZvmN+IJafFhF+9WSj9LhdpO1sn+oxj/OwcPFZyxSXYpT+x1NIHAjTqselJasncmjdrsPmHOiyO4xPI/DJceakp6Ommd83VAfVmYR+NmYeNlME26HLZWUubCuXmZH0Egu/hG9X1hbYMboGiwHYvGbFSsLpIrSgi143tfYdjTfyWU+CzB27XpB0Pmqm65KxR1XpBZgFCx7mnmEt/hJH5b0+Oy8l9WOHdp4hGw7MgjUWWVoqmVLlNblrSfaAyO9+PK495KMpY5Xeq/70CQdzrNePeViGyYvv8kWzBsosEWFFf8A2a9wvLQslt9OF9njvdY+a8jmZGRaoqaYjcJ2lzB1XmDh7rgrlgsZGYEHoTKSna4WIBTQnLsVSGvrAM0bqaqbxa50TiPF4Pktv/Whj/4ilnj+sG8ozxZr5JhVbG0zzmEeR3tRkxnxYQShX7OTMHzNU+3szNEg8Rlf4uKRNhNBtbSzaMnZf2ScrvddYpoHAi4N1TcQoZv+YoYKhvtRkB3g8C3vFIpoaeM3ZLV0Dv8AqBxj7nHm2+0ir4DgvWO4s2njMr9zdLcSdwCE2e2jFUNWhpsSLG+gdlN79O73lzrF3VlTaAvFSGuJhkjNmyucNC555oytDvHpKe0taKJ0D3xuAkglLmRtL+SJqLWNtbDJa/Uq0bEuW6L/AJwEqrZ7lLqXaynm0ZK2/su5rvA6qeSQHcbqKosFnnsbDel0usgHAXKgxbHhHKI2jM89A1stqaqzOde18rHdoeLjzDh3daqiW96CJHoSpksCiwdLpPiVRoUkAqlqtT2rEFn/ALusW9mZzlersFd6NKaRxbGYC72Y5n00v3NQH37AGqu4r6KJYjb5xhJAAmhOUkmzRysJe3UmwLg1d6yx77HN0pCanpRFSCT6Ts1uroH6rMPxFsTLG5cdToeqw69Ap8UrA6GKICxhBa8W/wAQOOYddtAl3yg5w0gsOgI3G99NDqudJyTs6EkjuOyMMM9PGXxtJLRrlAd7w1Him9Xsy2143PB4F2cfju7wISXBRyUcYHQ0K2UdZmC8+STZ1W0JQaiMWFndhLfJ2YeYQ09M1/76AO7Y7+cebzsrbccFFLVRjfZZPFFlLIznOJbDUM18rCx31HZrfZ3qs1/osH+DMHdTtCut1uKwWs4Nd/EAfzVXxavjJtG23YSR4G48lUXlh8ZDeiXyickxDZKohJ5pIHSOlBwSTxnc8eK6jNK4j/cfEeSOwvFo2NLZWNI+swEde74Lshnnp96tnNkxx/oOe4ZthO0gZid2/Xz3rquyuNvkDcxJ7dfzSqrwyhqG54WsuemNwt4afkm2z2HZLBcXqMsZJ0qZ63pMUVhk5bnRKSW7QpZGNO8BLqR1gtp6qwXNH1DUaZ4ssT17HssTehQOtwS6qxA8UA7FiOlEc83wehj9LNofsc2+8Dt0VTdt48SPIiD4s7mtNyHWacuu8XNibWG9TuxXiuSY/Uy08zs4ORz3FrhcAguzDUbj1LuwNzdMef0sscNbOy0+30DvXa+M9bcw8W6+SZU2OwS/u5WOPAOF/dOvkuJYftw4ABxDgLCzwHi3DUXA7ES/HKaQ6x5TxjkLfwvzDwst3B9zgT3O0SSIWpLA1zn2ygEuPUASfK659htS7TkKxzfqTNcB3FuZviAntTSVk9PJGcjg9paXxlrtDv8AUOlxcajpXLaujZ2itbM4UytdNJI0MAOjowI3Bz3GS2ZliQxmQak3uluzLq2SaV0UhAYyOzai7rskGZoB0IBtcdytFHekpJWPje11pXl9hlJeCGnfcWGUdy12TqWSSVJa5ovKI2NJF+TijaxunT0rZT2ZFJtWCVjnuFqqiZJ9aKx+Bv2XSpzoYTmp554JG3LYZblryBo3k5gLg7l0N0QB61UtvK0tYyNguTdxFgQbnk42kHQgvdw+iiEt6Q5IV4BQkyPmkBznmi41udXutbduA701fSclMwAg56Kmk04l036JbiOy7QzmPdE5jQS6PRpIGpyCzRrfcAg9l8QqJHzuqSc7REwBwAytLS8ANGgFiDYAb1dJxbszd2kWKomsO5VyvqL3TSpl3quVcmqhFM9bTOtovF7FUmwXi1sgr9LtHUxtysmfk9h55Rn3cl2+SKp9opqiRkTgAHENtGXxs6dTGw5Dv9kJI1F4JUiOoY4tzbxbtC6WtmJjGmpKeMuEkpADtA+O7HAg9LSXDQewbaKyYVRMllDmyZwG2aWPZVFo6AYpBnt/JVUxXCXyPuAQ3oGmmluPUEXsds84VTC4HTs+KydON3uFvijo2HNkzFraiGc9Eb7wSt6g22b+mU8pq18RHKQys42DZQPdtJ/TUzMObI3LI0Pb7LwHDwdcBB1eHsi0hfLF1RynJ91Jmj/CuW1+/I3pjKfF2SDLDIwv9nNZ/wB2+z/wqr4lHMw8/MO0EfmpZ5S4WkEMw4SxGM+9HnZ/TC9icGjmtqoW/wDReKiH7thdp2xhFR7fv+BbQnfK7pUeZOY2tkNmPppzwF4Zu9sZ0PbEh5sPANiyVh4WZKPwlr/6aKHqshp5A7Q6IHGoi1j+ppPkUX8mF7Newn2S7k3e5KGuPcFtiVO/kXska5pymxcCL6de9NbMTYp2IqGuHJ6XLQfirvRxyMPNOi49snBIKhpYTdupvusN67DQ4qCAnmgr8jxTaWxYKbE37i0HyU8ry4bkmGIt4qduLALkfp4M0UqdmVEJ4FLaiJOY8ZZuJCyaVjugXSWHTwdmL1enlFVmYUurIrggi/URdXGTCg4EpfV4Fpo4G6NLR6uH1+J7NnLsYwePUhgB+rzfyVUqmGN2hK6tjWCyNBuw24gfBU6TCGvdZ1wL6gj9Qu/Dlpe48318MU94JX5QvwfaINIDnEfl4q6jbdscRka4Pyjc0i54bkkpvRu2cExSuuNbBof3EXafzS2k2OkZWcmCHmFpmdlY4kBpGW7HWucxbpr070pRwZnd8Hk3lx7MuG0+1Eoo8kxbnlaxwDH5srHODgCCARZotfik+xFcGvAOoc1xN7bzqq7iWOzyB0Jc1we5puGszFwBDedlzdNjr0BdJb6NmsDXQzOY4AAh4Dm3tY2IsRr2onjUIV5BT1yvwQPx17H5Yi4n6LNSHE6AAHiSAgW4j8qr4XSsMVrOyP3/ADbSGtHtfOOce6ysEGFU9HeaWQzSNBIHqsaQL3Dbkk9ZPTuVO2XwE1lNUyvJzmX5p2vNcBmcRwuXAHsUwSpsOHRca9ws4Hceaex3N/VJ6CYSy1UzfVkqX5eGRlms8knG0bnUBe83eH8kdPWLRmzeFkbs7AW0sWurgXn7ZLv1CbjpTv8AsTdsnr5dLJM5l0xrnHosgMruCQM1ZTaLFMx7reqsVWIpQCHkeQbjQopwshmjnt4XC7IinwWqnxBojZnuSWg3tvVl2FjY+cuA3dSRNhbYCwsLW6uCs+y7RFdzRa64pNb0VC7LhiFQ5o5gPckfLSOJzA3TCh2oa02kbp0FPqTEIJN1rrCqOi0VN0DiNQfBRckQbi4K6CKVh6AopMOj9kJitFIkq84tMxkzeEjGvt2Zhop6cQbmumh6myF8f3coewdzQrQ/DYekBCzQ07eCLYUhVLhkjm2D4ZW8HsdH5xks/pIMYfyeghliPGmlY9vexhjcfuipqzEmg/NmyUYlXZ2m56FSb7kteD2Cma2Q3+TseR/isEL3a7rFkD7/AGX9qlkpeSJL2PYDrdr2uYf4eUDPIlVLZvGZoqpjHSPML3WMbnExkHdzDzfJdOrcCja3NFEGHf8ANOfDf7lzQe8FVNUxQla4K+546X2/1A6PzeA3wctnQPtfUt4t5zfeGiIhD7+s4f6jI5R7zOSk8ytjhxvfkonH2opeSf4Staf6qlMv2i034rxtS9puHeaZyaC8onAHTLEZG98gbILfzAtY6OGXVhjf/pSlp9350eJanYq8BGG7SH1JOnS4Vggj5mYC/wCRVPqMCDdxlYeuPOPGEv8AMBWHAsTjMeR0jC8cHi/u7x3hJrwCF1ZtQ6R3IgWJOWyZHCRYNkYx4tvIufPctosIa2TlLNJ4jem9rhSMr1Ts3BlJLcoAJu22gAudHAjyVU9HMBdLVzP9a8cWu8WBe4a9rPBXfaK7KaUjeW5B1mQiMDxckeyRa2lnqJD+8qKqd1t1hI5unVaPRVHaLJfJUK/D45cWY1kbWhs2ZxaAM3JtEjybfXNrroj5jayr+y+D5aiSST1mxMzdUtQflEo7m8mO9WRzgFU5XQJUULbuAjMQQL83U2Go336FvgsnyTCM538m6W31nklv5tU/pGjLoRlFyLkngCWxt/E9C7fN5LDsg0AMTO5v/wCVcd0l9kPa2UWtaRT08I3zPfL7xbHH5NJ71fJeY0MbuaA3uAsFTqSHlcQjH0YWM/psAv76t8zbAlaZeyM4eRfKdVq2S60qJ9dy1Y0nqWBQwiOi9WsUZtuWKrEUKduiBa6zhfiExAuEvmFnDtXbB9hZOLLO3F2W3O91XLZICZnNJ7xZc4bVt9pXz0f4iGi1wVz5YJK0GOVsuEGztzqmkGz7R1FbUlZmTISaLjOkjjuwWBulOIYnKPVaUTWVoCFjxwbnN8kDEFVVznffuS9wkdxPir0yoieNCO9aSUQGoCBFMiw2R3RYLMVpWxQk7zZWd7lXds5QITeyuLdifAFs7gAmyyEerr3rptKMzADwVa2Oy/J2W6W3Ke09SAiTtiSpEr8Mad4ChkwUdB8UyilDlMGpVYWxIzB3NNwSOsGxW1Rgcb9Z2Mk/jY1x94i/mnJshZJM2gKKoV2VeowiNtyzlYwPYmcQPsSh7fABBw0L6jM0PjmDfo1MGvc+NxA9wK7x0ItZ2t0sZhrYJHZRo7ibJ7oarsVSowCdnqwyM66WpDmj+XMW+TUI7HKynFjKeoVkD4z3SWDSr/8AKVFLPbcbDpF9D2o1CplRqNr3OFITHnOYSzN1Ed4w54aJRmFrtaR1gBV7D9roDRQ07eUc8PY2VgjdmyZzLNl6HaAjf0qtU218maYytifla4tPJNY8nMALyRZHned7uhaUjH1snIcqXNc0SlwdcMIvYuuCdL5bX4b109Ol7uDJz32OsYHU54eWPrVDnVBHASasb9mMMb9lTGcKgUWyL42gGoLi31cr3xhv8Lmh4PewJlTfLm6PLJWgaFrQ93eInZx28mT1LBxV7M0UmuUG7RVRLSyxyvko2XsbG08kjgDu+gL9yQ+kOpzxRM6XSXt2A/qQjnV2SJzJiGvdWRTWcXsyRxxPboJmscTnduDelI9oKpplhl3xNzODhq172guDAdxJIYLda0hGmqJk9meYPTCOaU+zliv1tAMn4j5JtIS8W3XQdBAWRNDvW1c8npc45nHxJWPqbHTVS3bBbINgwC+p1RIwR3BBUuNkb01pscDuIUbgbw4Mco/vpWJnBiIyjX+7rFQzjkDLNv0IaFoM7L7rpu2D5rTpCrdY8tdodQurF7mwze2KLuaVnAFWfZDDWkaaarjwxST2ir/6McacXFrjfVRkwyjG2zLHki5HXKeENRAeDoUK2tb0o+BrHhcR1GrcPYdVkmHs4IkUVtxUc0RRQWK6nDG9CBDpYjpqOB/Qpu+n61DI8DeUDB4ayOTfo7gVQvSTOGAWOl9Vcql0RPA9S5b6Sa0GzQb6rbFHVJIzyOojLZrasxtyhw3WF05ZtS4HnErjkMzvVDrXVkw98rG2LyR16/mujJhUTGGTUdUo9r+kG6bM22Fty5NHUOBv+QsmNNiR3OHf/sudxNjoc+1ZOg3KODHLG4Kp7ZL9OiKpXi4udFNDOiUmPh3Stcaq+YHaad6r1DFHa4fu61piGMNyOYHa2PSpAnfjB6FA/FT0qux1xHSvZMR0PYgdnNibPktuNwb95/MKx+jeH56S2l4jf70fBInQ889Z/QpvsdMWSPt7Fv6hK7pv2M5Y/I6W2iHHzXhg6gkn7VcpGV7jvOi4DpI8Tr8kuR8hEZ5MlhcchYQ9r7t3W3HuVPwvD2z1L3tY1sTCXWygHecgNuy/2VaMVpWyjM7TKD1gjfqlWy7LRSHXnPt3NAH5ly3jKoujJrcMqdUHJTuJRzjwBQ8lVb/ZQmNkTKUDeVM2UDchX1pPQEPLLoSdwRQh1HjBAt+i8VfZiItoCvFroYWvJkA+a7FWcRj5y+gBshRgWETLdr/+9RO2JoN5p4j25j+b0Y8ii7KySU1R89/J1bvR3zZiOxdXbsjhw3wQ9mS5/MqakwegjN44o2ni2IA+K0yZtcaoxjFRdkraLMAtooZYjdvObwTagfG71XE2+ruTGzBvP4Vx0zo1oX01YJBocruBWk87m+uLjiExvFfU6/wD4KTOw9Lj9n/wnpDWvBX5zyg5jteCR1cT72cSFe8kfB3u/wDhRvjZwd7iWmg1oobKIhpN7rlG2+Z81g0m3AFfSI5MfRf7tl7yjB9F/l8VrjlolZE/cqPlPD8IlfI0cm/Uj6DvgurzbLF0TbMOcAfROvUurNqm+zIe0t+K2NU0/Rd7zP8AuVZcryEwioHFTsvOP8J57GkrX/07UdEMv3b/AILuAqm+we97PitjUD2fxN+Ki35K1fRw0bPVPRBN3Mf8FM3BKwf8vMf5ZXavlLfYHvNUb8QYOho7Xj4JWO2cfbs5WndBMPs2UrNlK7/If35fiuqnGWfV7nH4IaTGGn6Vvtf+Etws54Nkay3/AA7r9bmf9yifsbWWJMBGh+nHw/jXRRiI/wAwDtI+CgmrszXWmZYtIvqd4PUp3KOFupOcz+FxPcCP1TPYrZ+WeSURAHKxpN3BvrPdbf2FHVuCtjOZkzJBlLbC4dr1ai3emew1S6mqJ7biyMHQX9Z508Vu5XFoyqmHt2FquEf3gQuJYBPTjM8NIGpym9hxOm7r6OlXX9um1xI0/wATD+iGmxvO0tkLAOIY494N7g9ywpl2c3xKd4ic4ghp0vY216/FCYbIWQt1tcZu9xzfqmm3NS7LHAx+YPcLNaLAn1RzTq113bt3SLagJcgGlrW0twtotKqIrthwxxxFtPBCzz5t9lFl6l4SEgMBWsjc2/csMoXnK33KhmzKYWWLdhNulYrJpHSZflHtAd8h/RA1dVUtsL3B0JGfT8leDRi/0vErz5K3h+az1E0c+e+Zps12/fYOFu25W74ZwOaSb78sbreJKu/7PZ7P5rYUbeB8SnrFpK7stSyC95CSejLuVkkElvXPuqejpGg7vNGugHBZytuzSLSQkZSucb8o/wAFM6jd7b/BNm0w4LcU44JUx6kIHUBv68nctv2Wfbk8k/EQ4eS25Lq8k9LFqRWn4Vf6UniPgo/2H9aT3mq08geC8NM7oHkq0yDWiqfsLW+Z/vtU42dbxefthWT5K72f78FO2kdwTUJvyLWkVgYKG7g77xSDD+o973KyGhPUonYe7+wh4p+AWWPkr5oDw/G74LP2X1Hue5P/ANnu/sBe/s93D+/FLpT8D6sfJXTh7AecPxOXpw+L2fN/xVhZhdvoDwHxUoofqjyVdGfgnqx8lW/Z0f8Alg9tz+qx2HNItyTbbt3/ANlbBRFe/s4Hen/Hm+wutE5rLshE5hADWO0IIZu11+n0jRFYRskxj3vD3F7rBwLGlgAJtl1uDr5K8HAmcAVtFgjGm+UDsJT6GTwLqxKqzAS0kgsN/aadOzXRYcFF7ut2NZYfmrecOHQB3kqJ+Fk8PE/BL+PNdh9aJScZ2bjmaA9mgN/UZ+e9VvaDY0kZoyd2j3dH1ZDvI4P6Ppe0usjCtNS3wWn7MaN72/33o6ORdg6kT5uqaZ7HFr7hwNiD0LRsS7VtRsBDM3MyRjHAOLToALNLsv8ADYHs3jguTvw09BBQ048jT1cAAiUjWotlBxRUbAOhTZSiBxwutuK8TeN2n98Vidj0ndvk7fZb4BTtpmey33QsWLvSRwts2FMz2W+6FsKZnst90LFi0UV4Itm3It9keAXvJjgPBYsV0hGWXqxYmBixYsQBixYsQBixYsQBixYsQBixYsQBiGqXEbisWLOfBUORZVVDhezneJ4IM1T7eu73isWLntnSkK5a6Szue/efpHhp0pxgkpIFyTu3m/tLFiiQeSfFKhwy2c4b9xI6Sl81S7JfM6+cjeeAWLFE2UlsAT1b7N57veKSVtbJY89+8/SPxXqxSi0VvEq2S45790p9Y7/k83WlkB5o7B+QWLFOTgceTcryIarFixKYyp2jKNP7usWLFqM//9k="/>
          <p:cNvSpPr>
            <a:spLocks noChangeAspect="1" noChangeArrowheads="1"/>
          </p:cNvSpPr>
          <p:nvPr/>
        </p:nvSpPr>
        <p:spPr bwMode="auto">
          <a:xfrm>
            <a:off x="63500" y="-669925"/>
            <a:ext cx="1866900" cy="14001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0420" name="AutoShape 4" descr="data:image/jpeg;base64,/9j/4AAQSkZJRgABAQAAAQABAAD/2wCEAAkGBhQSERQUEhQWFRUVFRUUFxcVFBcYFxQXFxQVFBQXFxcXHSYeFxojGRUVHy8gIycpLCwsFR4xNTAqNSYrLCkBCQoKDgwOGg8PGiwkHyQsLCksLCwsLCwsLCwsLCwsLCwsLCksKSwsLCwpLCwsLCwpLCwsLCksLCwsLCwsKSksLP/AABEIAMIBAwMBIgACEQEDEQH/xAAcAAACAgMBAQAAAAAAAAAAAAAEBQMGAAIHAQj/xABJEAABAwIDAwgFCQYEBQUAAAABAAIDBBEFEiEGMVETIkFhcYGRoQcyUpLRFCNCYoKTorHBFTNyg6PwQ1Nz8TREY9LhFrLC4vL/xAAZAQADAQEBAAAAAAAAAAAAAAAAAQIDBAX/xAApEQACAgEDAwUAAQUAAAAAAAAAAQIRAxIhMRNBUQQiMmHwFEJxkaGx/9oADAMBAAIRAxEAPwDhqxYsQBixYsQBiunoqkArgD9Jjh+RVLVo2BrWx1Qc7TQgHrKyy/BmmP5I7XNR5Tdq0yEoimnD2rSxBXknom0EttFBiLbtd2XRErm9Oh4heuYHNtv0SBnOcUvfNc7st+B6FaNkKthiDnuAc0Wt03CTY5h5Y46aHf8ABLsMda44HyK15iZ3TH2K1fKSdV02onWASGNuqcQPUMpDOKTVEA2JQEEiLfJdt1IxhHNcdP6LyR78txlHadShaCW/SR3/ABSHaCWYP+buQegHcUih/BKXC5sO+68kk4IOijDIWl3r7z2oN05ve6BWMnOQ8shUMdUiGuumBC1ylaVJyXBQujsgCWNtymkbNEHSQkb0xibokBGIwRqL9qhn0GiKcENO1MQO1Ru3qUBQSnVAEUqFkKKmKBkltvQDJ4hp/fFYhmTaLFftJOBELxXit9E9bdxhayoaCdaeWOT8LXZvJVnEdnKiA2mgkj/jY5v5hewmee4sWrFuY1qmKjxO8IpeYCAS9zwG26tTopINlyaX5Q9+XNfI2181unfuvor36PdmhGxs0o1IuwcAdb2XPlypRNsUG2WmmkdEGX9loPbYXTUShwuFlTTNe3Q9iApmlvNJXm8naGzRZhog4alzDY7kfAULiERtcKRsruO1z2ynNqxw0SQZcxLTv6FYa6nE7C06PHqn9FRq+GSJ4JB0PQtobmUtmXGBm5HNfZBYbLcDrCIqDZZlhkEuu9GzzcwJBHPqExqptw4BJjCKeptb4XWVMgJuDdL+UW8jyQDoOz9Uhkzqm/StHPuhS5bsugR7msiI6qy9ZAt2Ud0DJ46ziiqd+YqKDDbnVOaSgDQkBrFGislgtmRLyRyQED3KCYaIiygqGpiBnhCzFEy7kFK7RMDWR1wlrxdGufogZHpoTNohp/fFerSKbTx/NYqEVSux+Rtsxa423yMY837XAnzQtD6WZo+a8PAGnzU8gH3cpfH3WCgMYkeOG9U7EIwJH23Ziu7HFM49ckdDfttRzj52KBxP+fSNY4/zaVzPEpFWUlI8EiAsFyQ6nqeUAB3AslBuPtg9qqNlbvR7hUb5Jp6hgfDTQvkLXXs955kTDboLyPBXJaFdsalq2oY1pbU8m2ORsLGRNjayYOjuAMrnZ9Y9Tc+sOhdRw+EckywBYGgBzSHNNtNHNuD4rj+ytIXzRtaXDMXm4cQQ1osLEbtbrpNPgDRzmOc1/tNJY/34iwn7WZcWWlsdMCwNt3JfWwNuHBaNFS0fvGyjhM0E/eRhjvEOXhq7fvIZGcXRkTM8BlkA+wViaBVPKjMuYWSykkY82jkY8+yHZX97H2d5I2oY5jdQQesEIY7F2IYS5pzNCqe2UhZFygbpeztPV6+xWR2KvbvOiVYjWCS4IBBFiDuIPQVUdmTLdCjZbFRKwWO7Qq0vp8zVzeCmNJVjJ+6kNreyehX2mxYgWK0yJXceCIPbckpaPnXO4arHnMSUVJLaO+4u17kNEOtYM0NJHaLym5wO7Tr/AEUdS/Ve4cLu6O9OtgJeTKOo6Q70XTYXfenVLh4HQkVQvgoEdFRWR7IApWxpBwDw0oRDGKUMXtkCI3NQ72IslQSOQANZDVCMyC1y4BCVJt1oEBSnRLHvTSX9EmlO+6pCZE6TRBSvUhvZRtgvvTEasjNliawUfNH99KxAiyVno1p5CeTkFz0EN8ywgqlY56DHEl0YP8twI911j5qg0W39THulf2E5h4OurRhPpjqGDnODvEfrbyXdbjzH/BhpT7i+o2BlpmkGLM4dL2Ft+83HmoK+r5HDuRIDZZ5nPkDbGzIhljbpvu4uPgr7QemwOIbKy99NwcD2kWt4Kp4VCcUnqOTawTTOAibmsI2hzp5iAd+jWNH8azfuZaTXIRsDRM5Y77xRiPqubOd3kq6M0cRx1STZjBZaJ8sc0Mpe5xdmawlttOnstuumpxCMu9YA8Hc0/isued2bRewyYVBUwnoU0Tv90QNQsixHPh+cfONa4fWaHW7L7u5ZT0zo/wB1NJH1B+dnuSZvIhNZn9CAmbZOwpAkmKOuWyx08xHAGF/6tPiFHPLTlvOjkh6yLt7nAOae94QOJw6hwQbpi3UEg8QSD4hVVmdGYhs0yVuaKUEAg3cxxAsb+vByrR3kIvD8IL3ANdHIOnk5Y3n3Q7MO8KpYntJJHIHWY4X1JbZ3byjMr/xK2UN6iFsrze+4StbOLcQZAHj31pJNK2KO7CcYzNNnNLRuGYEfmhKVyLhlLNG3A4Q1D4/GKcmPuBWz6oDV5aL/AOfThl/5sWRp7blZWa0RGmLyBvuneG4Hk1vqOkb0JTTfSEOYe1DMHDweP/mj4seiHrFzP9SNwHvNzN80mxqLHkMFt/nv8kWXCyBpK6KRl43tfYX5j2u/9pKElxtj3BjG869uB71IhqDc6IhoUdPGekW70TkTE2aLVzlJZalgTZKYO83WuRSSWC0I0upKKftQ+Vr7MzWPBNKLNyLA7fYJrNSMfqRcoapbZVYC6c69yTznems51SqpGoHWmSzGxWC2awBSO3KJz7JiCYniyxKnYjYrFRNiaq9GULwTG7IbHTN4aO3+Kr9Z6OJWascD2tt5i4W9H6WpR+9iY/s0Ke0npLpZDzw6O+++7x3Kq9Tj+/8AYasMvooNfhUkHOc3KNBo693W18TcrMKxuWmlbJGS0tG8dObU/krLt7i0VVyDIC0jnOc4DjZoB7OcU22YbRZXxzNaSHgXJscuRgHO3W0PStnlahc1uSoLVUWCYF6WZoZnSO1LvW1PO7Ru8lbGel2ln/4injcTvJbr7w1Qk+wFDOC6J5Z+IeLVX670SPGsMrH9h1XOs+Hi2jXpT8Jl2ocUwuc/NPmp3fVfdvgTc9iYOw14tyNXDLfcJbxOPAC4sfFcarNh6yHXI4jiAUJFitVB0vb3kBbUp/Fp/v3Yz3jymjtssVRFrLTSEe1Gc7fwXt3lCyYvE4WGh+tvXMKH0kVMZvmN+IJafFhF+9WSj9LhdpO1sn+oxj/OwcPFZyxSXYpT+x1NIHAjTqselJasncmjdrsPmHOiyO4xPI/DJceakp6Ommd83VAfVmYR+NmYeNlME26HLZWUubCuXmZH0Egu/hG9X1hbYMboGiwHYvGbFSsLpIrSgi143tfYdjTfyWU+CzB27XpB0Pmqm65KxR1XpBZgFCx7mnmEt/hJH5b0+Oy8l9WOHdp4hGw7MgjUWWVoqmVLlNblrSfaAyO9+PK495KMpY5Xeq/70CQdzrNePeViGyYvv8kWzBsosEWFFf8A2a9wvLQslt9OF9njvdY+a8jmZGRaoqaYjcJ2lzB1XmDh7rgrlgsZGYEHoTKSna4WIBTQnLsVSGvrAM0bqaqbxa50TiPF4Pktv/Whj/4ilnj+sG8ozxZr5JhVbG0zzmEeR3tRkxnxYQShX7OTMHzNU+3szNEg8Rlf4uKRNhNBtbSzaMnZf2ScrvddYpoHAi4N1TcQoZv+YoYKhvtRkB3g8C3vFIpoaeM3ZLV0Dv8AqBxj7nHm2+0ir4DgvWO4s2njMr9zdLcSdwCE2e2jFUNWhpsSLG+gdlN79O73lzrF3VlTaAvFSGuJhkjNmyucNC555oytDvHpKe0taKJ0D3xuAkglLmRtL+SJqLWNtbDJa/Uq0bEuW6L/AJwEqrZ7lLqXaynm0ZK2/su5rvA6qeSQHcbqKosFnnsbDel0usgHAXKgxbHhHKI2jM89A1stqaqzOde18rHdoeLjzDh3daqiW96CJHoSpksCiwdLpPiVRoUkAqlqtT2rEFn/ALusW9mZzlersFd6NKaRxbGYC72Y5n00v3NQH37AGqu4r6KJYjb5xhJAAmhOUkmzRysJe3UmwLg1d6yx77HN0pCanpRFSCT6Ts1uroH6rMPxFsTLG5cdToeqw69Ap8UrA6GKICxhBa8W/wAQOOYddtAl3yg5w0gsOgI3G99NDqudJyTs6EkjuOyMMM9PGXxtJLRrlAd7w1Him9Xsy2143PB4F2cfju7wISXBRyUcYHQ0K2UdZmC8+STZ1W0JQaiMWFndhLfJ2YeYQ09M1/76AO7Y7+cebzsrbccFFLVRjfZZPFFlLIznOJbDUM18rCx31HZrfZ3qs1/osH+DMHdTtCut1uKwWs4Nd/EAfzVXxavjJtG23YSR4G48lUXlh8ZDeiXyickxDZKohJ5pIHSOlBwSTxnc8eK6jNK4j/cfEeSOwvFo2NLZWNI+swEde74Lshnnp96tnNkxx/oOe4ZthO0gZid2/Xz3rquyuNvkDcxJ7dfzSqrwyhqG54WsuemNwt4afkm2z2HZLBcXqMsZJ0qZ63pMUVhk5bnRKSW7QpZGNO8BLqR1gtp6qwXNH1DUaZ4ssT17HssTehQOtwS6qxA8UA7FiOlEc83wehj9LNofsc2+8Dt0VTdt48SPIiD4s7mtNyHWacuu8XNibWG9TuxXiuSY/Uy08zs4ORz3FrhcAguzDUbj1LuwNzdMef0sscNbOy0+30DvXa+M9bcw8W6+SZU2OwS/u5WOPAOF/dOvkuJYftw4ABxDgLCzwHi3DUXA7ES/HKaQ6x5TxjkLfwvzDwst3B9zgT3O0SSIWpLA1zn2ygEuPUASfK659htS7TkKxzfqTNcB3FuZviAntTSVk9PJGcjg9paXxlrtDv8AUOlxcajpXLaujZ2itbM4UytdNJI0MAOjowI3Bz3GS2ZliQxmQak3uluzLq2SaV0UhAYyOzai7rskGZoB0IBtcdytFHekpJWPje11pXl9hlJeCGnfcWGUdy12TqWSSVJa5ovKI2NJF+TijaxunT0rZT2ZFJtWCVjnuFqqiZJ9aKx+Bv2XSpzoYTmp554JG3LYZblryBo3k5gLg7l0N0QB61UtvK0tYyNguTdxFgQbnk42kHQgvdw+iiEt6Q5IV4BQkyPmkBznmi41udXutbduA701fSclMwAg56Kmk04l036JbiOy7QzmPdE5jQS6PRpIGpyCzRrfcAg9l8QqJHzuqSc7REwBwAytLS8ANGgFiDYAb1dJxbszd2kWKomsO5VyvqL3TSpl3quVcmqhFM9bTOtovF7FUmwXi1sgr9LtHUxtysmfk9h55Rn3cl2+SKp9opqiRkTgAHENtGXxs6dTGw5Dv9kJI1F4JUiOoY4tzbxbtC6WtmJjGmpKeMuEkpADtA+O7HAg9LSXDQewbaKyYVRMllDmyZwG2aWPZVFo6AYpBnt/JVUxXCXyPuAQ3oGmmluPUEXsds84VTC4HTs+KydON3uFvijo2HNkzFraiGc9Eb7wSt6g22b+mU8pq18RHKQys42DZQPdtJ/TUzMObI3LI0Pb7LwHDwdcBB1eHsi0hfLF1RynJ91Jmj/CuW1+/I3pjKfF2SDLDIwv9nNZ/wB2+z/wqr4lHMw8/MO0EfmpZ5S4WkEMw4SxGM+9HnZ/TC9icGjmtqoW/wDReKiH7thdp2xhFR7fv+BbQnfK7pUeZOY2tkNmPppzwF4Zu9sZ0PbEh5sPANiyVh4WZKPwlr/6aKHqshp5A7Q6IHGoi1j+ppPkUX8mF7Newn2S7k3e5KGuPcFtiVO/kXska5pymxcCL6de9NbMTYp2IqGuHJ6XLQfirvRxyMPNOi49snBIKhpYTdupvusN67DQ4qCAnmgr8jxTaWxYKbE37i0HyU8ry4bkmGIt4qduLALkfp4M0UqdmVEJ4FLaiJOY8ZZuJCyaVjugXSWHTwdmL1enlFVmYUurIrggi/URdXGTCg4EpfV4Fpo4G6NLR6uH1+J7NnLsYwePUhgB+rzfyVUqmGN2hK6tjWCyNBuw24gfBU6TCGvdZ1wL6gj9Qu/Dlpe48318MU94JX5QvwfaINIDnEfl4q6jbdscRka4Pyjc0i54bkkpvRu2cExSuuNbBof3EXafzS2k2OkZWcmCHmFpmdlY4kBpGW7HWucxbpr070pRwZnd8Hk3lx7MuG0+1Eoo8kxbnlaxwDH5srHODgCCARZotfik+xFcGvAOoc1xN7bzqq7iWOzyB0Jc1we5puGszFwBDedlzdNjr0BdJb6NmsDXQzOY4AAh4Dm3tY2IsRr2onjUIV5BT1yvwQPx17H5Yi4n6LNSHE6AAHiSAgW4j8qr4XSsMVrOyP3/ADbSGtHtfOOce6ysEGFU9HeaWQzSNBIHqsaQL3Dbkk9ZPTuVO2XwE1lNUyvJzmX5p2vNcBmcRwuXAHsUwSpsOHRca9ws4Hceaex3N/VJ6CYSy1UzfVkqX5eGRlms8knG0bnUBe83eH8kdPWLRmzeFkbs7AW0sWurgXn7ZLv1CbjpTv8AsTdsnr5dLJM5l0xrnHosgMruCQM1ZTaLFMx7reqsVWIpQCHkeQbjQopwshmjnt4XC7IinwWqnxBojZnuSWg3tvVl2FjY+cuA3dSRNhbYCwsLW6uCs+y7RFdzRa64pNb0VC7LhiFQ5o5gPckfLSOJzA3TCh2oa02kbp0FPqTEIJN1rrCqOi0VN0DiNQfBRckQbi4K6CKVh6AopMOj9kJitFIkq84tMxkzeEjGvt2Zhop6cQbmumh6myF8f3coewdzQrQ/DYekBCzQ07eCLYUhVLhkjm2D4ZW8HsdH5xks/pIMYfyeghliPGmlY9vexhjcfuipqzEmg/NmyUYlXZ2m56FSb7kteD2Cma2Q3+TseR/isEL3a7rFkD7/AGX9qlkpeSJL2PYDrdr2uYf4eUDPIlVLZvGZoqpjHSPML3WMbnExkHdzDzfJdOrcCja3NFEGHf8ANOfDf7lzQe8FVNUxQla4K+546X2/1A6PzeA3wctnQPtfUt4t5zfeGiIhD7+s4f6jI5R7zOSk8ytjhxvfkonH2opeSf4Staf6qlMv2i034rxtS9puHeaZyaC8onAHTLEZG98gbILfzAtY6OGXVhjf/pSlp9350eJanYq8BGG7SH1JOnS4Vggj5mYC/wCRVPqMCDdxlYeuPOPGEv8AMBWHAsTjMeR0jC8cHi/u7x3hJrwCF1ZtQ6R3IgWJOWyZHCRYNkYx4tvIufPctosIa2TlLNJ4jem9rhSMr1Ts3BlJLcoAJu22gAudHAjyVU9HMBdLVzP9a8cWu8WBe4a9rPBXfaK7KaUjeW5B1mQiMDxckeyRa2lnqJD+8qKqd1t1hI5unVaPRVHaLJfJUK/D45cWY1kbWhs2ZxaAM3JtEjybfXNrroj5jayr+y+D5aiSST1mxMzdUtQflEo7m8mO9WRzgFU5XQJUULbuAjMQQL83U2Go336FvgsnyTCM538m6W31nklv5tU/pGjLoRlFyLkngCWxt/E9C7fN5LDsg0AMTO5v/wCVcd0l9kPa2UWtaRT08I3zPfL7xbHH5NJ71fJeY0MbuaA3uAsFTqSHlcQjH0YWM/psAv76t8zbAlaZeyM4eRfKdVq2S60qJ9dy1Y0nqWBQwiOi9WsUZtuWKrEUKduiBa6zhfiExAuEvmFnDtXbB9hZOLLO3F2W3O91XLZICZnNJ7xZc4bVt9pXz0f4iGi1wVz5YJK0GOVsuEGztzqmkGz7R1FbUlZmTISaLjOkjjuwWBulOIYnKPVaUTWVoCFjxwbnN8kDEFVVznffuS9wkdxPir0yoieNCO9aSUQGoCBFMiw2R3RYLMVpWxQk7zZWd7lXds5QITeyuLdifAFs7gAmyyEerr3rptKMzADwVa2Oy/J2W6W3Ke09SAiTtiSpEr8Mad4ChkwUdB8UyilDlMGpVYWxIzB3NNwSOsGxW1Rgcb9Z2Mk/jY1x94i/mnJshZJM2gKKoV2VeowiNtyzlYwPYmcQPsSh7fABBw0L6jM0PjmDfo1MGvc+NxA9wK7x0ItZ2t0sZhrYJHZRo7ibJ7oarsVSowCdnqwyM66WpDmj+XMW+TUI7HKynFjKeoVkD4z3SWDSr/8AKVFLPbcbDpF9D2o1CplRqNr3OFITHnOYSzN1Ed4w54aJRmFrtaR1gBV7D9roDRQ07eUc8PY2VgjdmyZzLNl6HaAjf0qtU218maYytifla4tPJNY8nMALyRZHned7uhaUjH1snIcqXNc0SlwdcMIvYuuCdL5bX4b109Ol7uDJz32OsYHU54eWPrVDnVBHASasb9mMMb9lTGcKgUWyL42gGoLi31cr3xhv8Lmh4PewJlTfLm6PLJWgaFrQ93eInZx28mT1LBxV7M0UmuUG7RVRLSyxyvko2XsbG08kjgDu+gL9yQ+kOpzxRM6XSXt2A/qQjnV2SJzJiGvdWRTWcXsyRxxPboJmscTnduDelI9oKpplhl3xNzODhq172guDAdxJIYLda0hGmqJk9meYPTCOaU+zliv1tAMn4j5JtIS8W3XQdBAWRNDvW1c8npc45nHxJWPqbHTVS3bBbINgwC+p1RIwR3BBUuNkb01pscDuIUbgbw4Mco/vpWJnBiIyjX+7rFQzjkDLNv0IaFoM7L7rpu2D5rTpCrdY8tdodQurF7mwze2KLuaVnAFWfZDDWkaaarjwxST2ir/6McacXFrjfVRkwyjG2zLHki5HXKeENRAeDoUK2tb0o+BrHhcR1GrcPYdVkmHs4IkUVtxUc0RRQWK6nDG9CBDpYjpqOB/Qpu+n61DI8DeUDB4ayOTfo7gVQvSTOGAWOl9Vcql0RPA9S5b6Sa0GzQb6rbFHVJIzyOojLZrasxtyhw3WF05ZtS4HnErjkMzvVDrXVkw98rG2LyR16/mujJhUTGGTUdUo9r+kG6bM22Fty5NHUOBv+QsmNNiR3OHf/sudxNjoc+1ZOg3KODHLG4Kp7ZL9OiKpXi4udFNDOiUmPh3Stcaq+YHaad6r1DFHa4fu61piGMNyOYHa2PSpAnfjB6FA/FT0qux1xHSvZMR0PYgdnNibPktuNwb95/MKx+jeH56S2l4jf70fBInQ889Z/QpvsdMWSPt7Fv6hK7pv2M5Y/I6W2iHHzXhg6gkn7VcpGV7jvOi4DpI8Tr8kuR8hEZ5MlhcchYQ9r7t3W3HuVPwvD2z1L3tY1sTCXWygHecgNuy/2VaMVpWyjM7TKD1gjfqlWy7LRSHXnPt3NAH5ly3jKoujJrcMqdUHJTuJRzjwBQ8lVb/ZQmNkTKUDeVM2UDchX1pPQEPLLoSdwRQh1HjBAt+i8VfZiItoCvFroYWvJkA+a7FWcRj5y+gBshRgWETLdr/+9RO2JoN5p4j25j+b0Y8ii7KySU1R89/J1bvR3zZiOxdXbsjhw3wQ9mS5/MqakwegjN44o2ni2IA+K0yZtcaoxjFRdkraLMAtooZYjdvObwTagfG71XE2+ruTGzBvP4Vx0zo1oX01YJBocruBWk87m+uLjiExvFfU6/wD4KTOw9Lj9n/wnpDWvBX5zyg5jteCR1cT72cSFe8kfB3u/wDhRvjZwd7iWmg1oobKIhpN7rlG2+Z81g0m3AFfSI5MfRf7tl7yjB9F/l8VrjlolZE/cqPlPD8IlfI0cm/Uj6DvgurzbLF0TbMOcAfROvUurNqm+zIe0t+K2NU0/Rd7zP8AuVZcryEwioHFTsvOP8J57GkrX/07UdEMv3b/AILuAqm+we97PitjUD2fxN+Ki35K1fRw0bPVPRBN3Mf8FM3BKwf8vMf5ZXavlLfYHvNUb8QYOho7Xj4JWO2cfbs5WndBMPs2UrNlK7/If35fiuqnGWfV7nH4IaTGGn6Vvtf+Etws54Nkay3/AA7r9bmf9yifsbWWJMBGh+nHw/jXRRiI/wAwDtI+CgmrszXWmZYtIvqd4PUp3KOFupOcz+FxPcCP1TPYrZ+WeSURAHKxpN3BvrPdbf2FHVuCtjOZkzJBlLbC4dr1ai3emew1S6mqJ7biyMHQX9Z508Vu5XFoyqmHt2FquEf3gQuJYBPTjM8NIGpym9hxOm7r6OlXX9um1xI0/wATD+iGmxvO0tkLAOIY494N7g9ywpl2c3xKd4ic4ghp0vY216/FCYbIWQt1tcZu9xzfqmm3NS7LHAx+YPcLNaLAn1RzTq113bt3SLagJcgGlrW0twtotKqIrthwxxxFtPBCzz5t9lFl6l4SEgMBWsjc2/csMoXnK33KhmzKYWWLdhNulYrJpHSZflHtAd8h/RA1dVUtsL3B0JGfT8leDRi/0vErz5K3h+az1E0c+e+Zps12/fYOFu25W74ZwOaSb78sbreJKu/7PZ7P5rYUbeB8SnrFpK7stSyC95CSejLuVkkElvXPuqejpGg7vNGugHBZytuzSLSQkZSucb8o/wAFM6jd7b/BNm0w4LcU44JUx6kIHUBv68nctv2Wfbk8k/EQ4eS25Lq8k9LFqRWn4Vf6UniPgo/2H9aT3mq08geC8NM7oHkq0yDWiqfsLW+Z/vtU42dbxefthWT5K72f78FO2kdwTUJvyLWkVgYKG7g77xSDD+o973KyGhPUonYe7+wh4p+AWWPkr5oDw/G74LP2X1Hue5P/ANnu/sBe/s93D+/FLpT8D6sfJXTh7AecPxOXpw+L2fN/xVhZhdvoDwHxUoofqjyVdGfgnqx8lW/Z0f8Alg9tz+qx2HNItyTbbt3/ANlbBRFe/s4Hen/Hm+wutE5rLshE5hADWO0IIZu11+n0jRFYRskxj3vD3F7rBwLGlgAJtl1uDr5K8HAmcAVtFgjGm+UDsJT6GTwLqxKqzAS0kgsN/aadOzXRYcFF7ut2NZYfmrecOHQB3kqJ+Fk8PE/BL+PNdh9aJScZ2bjmaA9mgN/UZ+e9VvaDY0kZoyd2j3dH1ZDvI4P6Ppe0usjCtNS3wWn7MaN72/33o6ORdg6kT5uqaZ7HFr7hwNiD0LRsS7VtRsBDM3MyRjHAOLToALNLsv8ADYHs3jguTvw09BBQ048jT1cAAiUjWotlBxRUbAOhTZSiBxwutuK8TeN2n98Vidj0ndvk7fZb4BTtpmey33QsWLvSRwts2FMz2W+6FsKZnst90LFi0UV4Itm3It9keAXvJjgPBYsV0hGWXqxYmBixYsQBixYsQBixYsQBixYsQBixYsQBiGqXEbisWLOfBUORZVVDhezneJ4IM1T7eu73isWLntnSkK5a6Szue/efpHhp0pxgkpIFyTu3m/tLFiiQeSfFKhwy2c4b9xI6Sl81S7JfM6+cjeeAWLFE2UlsAT1b7N57veKSVtbJY89+8/SPxXqxSi0VvEq2S45790p9Y7/k83WlkB5o7B+QWLFOTgceTcryIarFixKYyp2jKNP7usWLFqM//9k="/>
          <p:cNvSpPr>
            <a:spLocks noChangeAspect="1" noChangeArrowheads="1"/>
          </p:cNvSpPr>
          <p:nvPr/>
        </p:nvSpPr>
        <p:spPr bwMode="auto">
          <a:xfrm>
            <a:off x="63500" y="-669925"/>
            <a:ext cx="1866900" cy="14001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 name="Picture 2" descr="http://t1.gstatic.com/images?q=tbn:ANd9GcQ8Fnp3mIt8b_L8JzTPXEtUKFgCzFdSNwHSUouW-GXqe7qjihaM"/>
          <p:cNvPicPr>
            <a:picLocks noChangeAspect="1" noChangeArrowheads="1"/>
          </p:cNvPicPr>
          <p:nvPr/>
        </p:nvPicPr>
        <p:blipFill>
          <a:blip r:embed="rId2" cstate="print"/>
          <a:srcRect/>
          <a:stretch>
            <a:fillRect/>
          </a:stretch>
        </p:blipFill>
        <p:spPr bwMode="auto">
          <a:xfrm>
            <a:off x="7380313" y="4365104"/>
            <a:ext cx="1763688" cy="23042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251520" y="1484784"/>
            <a:ext cx="8640960" cy="4752529"/>
          </a:xfrm>
        </p:spPr>
        <p:txBody>
          <a:bodyPr/>
          <a:lstStyle/>
          <a:p>
            <a:pPr fontAlgn="auto">
              <a:buNone/>
            </a:pPr>
            <a:r>
              <a:rPr lang="en-US" sz="2400" b="1" dirty="0" err="1" smtClean="0">
                <a:solidFill>
                  <a:srgbClr val="C00000"/>
                </a:solidFill>
              </a:rPr>
              <a:t>McTaggart’s</a:t>
            </a:r>
            <a:r>
              <a:rPr lang="en-US" sz="2400" b="1" dirty="0" smtClean="0">
                <a:solidFill>
                  <a:srgbClr val="C00000"/>
                </a:solidFill>
              </a:rPr>
              <a:t> argument,</a:t>
            </a:r>
            <a:r>
              <a:rPr lang="en-US" sz="2400" b="1" u="sng" dirty="0" smtClean="0"/>
              <a:t> </a:t>
            </a:r>
            <a:r>
              <a:rPr lang="en-US" sz="2400" b="1" dirty="0" smtClean="0">
                <a:solidFill>
                  <a:srgbClr val="C00000"/>
                </a:solidFill>
              </a:rPr>
              <a:t>Stage 2</a:t>
            </a:r>
            <a:r>
              <a:rPr lang="en-US" sz="2400" dirty="0" smtClean="0"/>
              <a:t> : </a:t>
            </a:r>
          </a:p>
          <a:p>
            <a:pPr fontAlgn="auto">
              <a:buNone/>
            </a:pPr>
            <a:r>
              <a:rPr lang="en-US" sz="2400" u="sng" dirty="0" smtClean="0"/>
              <a:t>The A-series is not real. </a:t>
            </a:r>
            <a:r>
              <a:rPr lang="en-US" sz="2400" dirty="0" smtClean="0"/>
              <a:t>   There are 2 problems:</a:t>
            </a:r>
          </a:p>
          <a:p>
            <a:pPr marL="457200" lvl="0" indent="-457200" fontAlgn="auto">
              <a:buFont typeface="+mj-lt"/>
              <a:buAutoNum type="arabicParenR"/>
            </a:pPr>
            <a:r>
              <a:rPr lang="en-US" sz="2400" dirty="0" smtClean="0"/>
              <a:t>[</a:t>
            </a:r>
            <a:r>
              <a:rPr lang="en-US" sz="2400" i="1" dirty="0" smtClean="0"/>
              <a:t>less serious</a:t>
            </a:r>
            <a:r>
              <a:rPr lang="en-US" sz="2400" dirty="0" smtClean="0"/>
              <a:t>] </a:t>
            </a:r>
            <a:r>
              <a:rPr lang="en-US" sz="2400" dirty="0" err="1" smtClean="0">
                <a:solidFill>
                  <a:srgbClr val="C00000"/>
                </a:solidFill>
              </a:rPr>
              <a:t>Pastness</a:t>
            </a:r>
            <a:r>
              <a:rPr lang="en-US" sz="2400" dirty="0" smtClean="0">
                <a:solidFill>
                  <a:srgbClr val="C00000"/>
                </a:solidFill>
              </a:rPr>
              <a:t>, </a:t>
            </a:r>
            <a:r>
              <a:rPr lang="en-US" sz="2400" dirty="0" err="1" smtClean="0">
                <a:solidFill>
                  <a:srgbClr val="C00000"/>
                </a:solidFill>
              </a:rPr>
              <a:t>presentness</a:t>
            </a:r>
            <a:r>
              <a:rPr lang="en-US" sz="2400" dirty="0" smtClean="0">
                <a:solidFill>
                  <a:srgbClr val="C00000"/>
                </a:solidFill>
              </a:rPr>
              <a:t> and futurity </a:t>
            </a:r>
            <a:r>
              <a:rPr lang="en-US" sz="2400" dirty="0" smtClean="0"/>
              <a:t>would seem to be relations – but </a:t>
            </a:r>
            <a:r>
              <a:rPr lang="en-US" sz="2400" b="1" i="1" dirty="0" smtClean="0"/>
              <a:t>what are they relations to</a:t>
            </a:r>
            <a:r>
              <a:rPr lang="en-US" sz="2400" dirty="0" smtClean="0"/>
              <a:t>? It seems they must be relations to something outside time. But what could that thing be?? </a:t>
            </a:r>
          </a:p>
          <a:p>
            <a:pPr marL="457200" lvl="0" indent="-457200" fontAlgn="auto">
              <a:buFont typeface="+mj-lt"/>
              <a:buAutoNum type="arabicParenR"/>
            </a:pPr>
            <a:r>
              <a:rPr lang="en-US" sz="2400" dirty="0" smtClean="0"/>
              <a:t>[</a:t>
            </a:r>
            <a:r>
              <a:rPr lang="en-US" sz="2400" i="1" dirty="0" smtClean="0"/>
              <a:t>more serious</a:t>
            </a:r>
            <a:r>
              <a:rPr lang="en-US" sz="2400" dirty="0" smtClean="0"/>
              <a:t>] The A-series implies a </a:t>
            </a:r>
            <a:r>
              <a:rPr lang="en-US" sz="2400" b="1" i="1" dirty="0" smtClean="0"/>
              <a:t>logical contradiction</a:t>
            </a:r>
            <a:r>
              <a:rPr lang="en-US" sz="2400" dirty="0" smtClean="0"/>
              <a:t>. We define </a:t>
            </a:r>
            <a:r>
              <a:rPr lang="en-US" sz="2400" dirty="0" err="1" smtClean="0">
                <a:solidFill>
                  <a:srgbClr val="C00000"/>
                </a:solidFill>
              </a:rPr>
              <a:t>pastness</a:t>
            </a:r>
            <a:r>
              <a:rPr lang="en-US" sz="2400" dirty="0" smtClean="0">
                <a:solidFill>
                  <a:srgbClr val="C00000"/>
                </a:solidFill>
              </a:rPr>
              <a:t>, </a:t>
            </a:r>
            <a:r>
              <a:rPr lang="en-US" sz="2400" dirty="0" err="1" smtClean="0">
                <a:solidFill>
                  <a:srgbClr val="C00000"/>
                </a:solidFill>
              </a:rPr>
              <a:t>presentness</a:t>
            </a:r>
            <a:r>
              <a:rPr lang="en-US" sz="2400" dirty="0" smtClean="0">
                <a:solidFill>
                  <a:srgbClr val="C00000"/>
                </a:solidFill>
              </a:rPr>
              <a:t> and futurity </a:t>
            </a:r>
            <a:r>
              <a:rPr lang="en-US" sz="2400" dirty="0" smtClean="0"/>
              <a:t>as logically incompatible – if an event E is past then it cannot be present or future, and if it is future it cannot be past or present…etc. And then we say that every event has all 3 properties! Isn’t this like saying that something is </a:t>
            </a:r>
            <a:r>
              <a:rPr lang="en-US" sz="2400" dirty="0" smtClean="0">
                <a:solidFill>
                  <a:srgbClr val="00B050"/>
                </a:solidFill>
              </a:rPr>
              <a:t>green</a:t>
            </a:r>
            <a:r>
              <a:rPr lang="en-US" sz="2400" dirty="0" smtClean="0"/>
              <a:t> AND </a:t>
            </a:r>
            <a:r>
              <a:rPr lang="en-US" sz="2400" dirty="0" smtClean="0">
                <a:solidFill>
                  <a:srgbClr val="FF0000"/>
                </a:solidFill>
              </a:rPr>
              <a:t>red </a:t>
            </a:r>
            <a:r>
              <a:rPr lang="en-US" sz="2400" dirty="0" smtClean="0"/>
              <a:t>AND </a:t>
            </a:r>
            <a:r>
              <a:rPr lang="en-US" sz="2400" dirty="0" smtClean="0">
                <a:solidFill>
                  <a:srgbClr val="FFC000"/>
                </a:solidFill>
              </a:rPr>
              <a:t>yellow</a:t>
            </a:r>
            <a:r>
              <a:rPr lang="en-US" sz="2400" dirty="0" smtClean="0"/>
              <a:t> all over?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l_fi" descr="Mctagg3"/>
          <p:cNvPicPr>
            <a:picLocks noChangeAspect="1" noChangeArrowheads="1"/>
          </p:cNvPicPr>
          <p:nvPr/>
        </p:nvPicPr>
        <p:blipFill>
          <a:blip r:embed="rId2" cstate="print"/>
          <a:srcRect/>
          <a:stretch>
            <a:fillRect/>
          </a:stretch>
        </p:blipFill>
        <p:spPr bwMode="auto">
          <a:xfrm>
            <a:off x="7308304" y="3933056"/>
            <a:ext cx="1656184" cy="1995914"/>
          </a:xfrm>
          <a:prstGeom prst="rect">
            <a:avLst/>
          </a:prstGeom>
          <a:noFill/>
          <a:ln w="9525">
            <a:noFill/>
            <a:miter lim="800000"/>
            <a:headEnd/>
            <a:tailEnd/>
          </a:ln>
        </p:spPr>
      </p:pic>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251520" y="1484785"/>
            <a:ext cx="8640960" cy="2664296"/>
          </a:xfrm>
        </p:spPr>
        <p:txBody>
          <a:bodyPr/>
          <a:lstStyle/>
          <a:p>
            <a:pPr fontAlgn="auto">
              <a:buNone/>
            </a:pPr>
            <a:r>
              <a:rPr lang="en-US" sz="2400" b="1" i="1" dirty="0" smtClean="0">
                <a:solidFill>
                  <a:srgbClr val="C00000"/>
                </a:solidFill>
              </a:rPr>
              <a:t>Obvious objection</a:t>
            </a:r>
            <a:r>
              <a:rPr lang="en-US" sz="2400" dirty="0" smtClean="0"/>
              <a:t>: We say that events have all 3 properties, but they do not have all 3 properties </a:t>
            </a:r>
            <a:r>
              <a:rPr lang="en-US" sz="2400" b="1" i="1" dirty="0" smtClean="0"/>
              <a:t>at the same time</a:t>
            </a:r>
            <a:r>
              <a:rPr lang="en-US" sz="2400" dirty="0" smtClean="0"/>
              <a:t>!!</a:t>
            </a:r>
          </a:p>
          <a:p>
            <a:pPr fontAlgn="auto"/>
            <a:r>
              <a:rPr lang="en-US" sz="2400" dirty="0" smtClean="0"/>
              <a:t>An event E is future at some times, and then LATER it is present and then LATER STILL it is past. Surely that removes the logical contradiction??</a:t>
            </a:r>
          </a:p>
          <a:p>
            <a:pPr fontAlgn="auto"/>
            <a:r>
              <a:rPr lang="en-US" sz="2400" b="1" dirty="0" err="1" smtClean="0"/>
              <a:t>McTaggart</a:t>
            </a:r>
            <a:r>
              <a:rPr lang="en-US" sz="2400" dirty="0" smtClean="0"/>
              <a:t>: no it doesn’t. He says:</a:t>
            </a:r>
          </a:p>
          <a:p>
            <a:pPr fontAlgn="auto">
              <a:buNone/>
            </a:pPr>
            <a:r>
              <a:rPr lang="en-US" sz="2400" dirty="0" smtClean="0"/>
              <a:t>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79512" y="3933056"/>
            <a:ext cx="7128792" cy="2585323"/>
          </a:xfrm>
          <a:prstGeom prst="rect">
            <a:avLst/>
          </a:prstGeom>
          <a:solidFill>
            <a:schemeClr val="bg1">
              <a:lumMod val="85000"/>
            </a:schemeClr>
          </a:solidFill>
        </p:spPr>
        <p:txBody>
          <a:bodyPr wrap="square" rtlCol="0">
            <a:spAutoFit/>
          </a:bodyPr>
          <a:lstStyle/>
          <a:p>
            <a:r>
              <a:rPr lang="en-US" dirty="0" smtClean="0"/>
              <a:t>“…our first statement about M [a moment in time] – that it is present, will be past, and has been future – means that M is present at a moment of present time, past at some moment of future time, and future at some moment of past time, But every moment…is both past, present and future. And so a similar difficulty arises. If M is present, there is no moment of past time at which it is past. But the moments of future time, in which it is past, are equally moments of past time, in which it cannot be past….”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linds(horizont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par>
                                <p:cTn id="23" presetID="3" presetClass="entr" presetSubtype="1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4429124" y="1484784"/>
            <a:ext cx="4463356" cy="4658859"/>
          </a:xfrm>
        </p:spPr>
        <p:txBody>
          <a:bodyPr/>
          <a:lstStyle/>
          <a:p>
            <a:pPr fontAlgn="auto"/>
            <a:r>
              <a:rPr lang="en-US" sz="2400" dirty="0" err="1" smtClean="0"/>
              <a:t>McTaggart</a:t>
            </a:r>
            <a:r>
              <a:rPr lang="en-US" sz="2400" dirty="0" smtClean="0"/>
              <a:t> is claiming that the problem reappears at a higher level. We are now saying not just that an event is </a:t>
            </a:r>
            <a:r>
              <a:rPr lang="en-US" sz="2400" dirty="0" smtClean="0">
                <a:solidFill>
                  <a:srgbClr val="C00000"/>
                </a:solidFill>
              </a:rPr>
              <a:t>past</a:t>
            </a:r>
            <a:r>
              <a:rPr lang="en-US" sz="2400" dirty="0" smtClean="0"/>
              <a:t>, </a:t>
            </a:r>
            <a:r>
              <a:rPr lang="en-US" sz="2400" dirty="0" smtClean="0">
                <a:solidFill>
                  <a:srgbClr val="C00000"/>
                </a:solidFill>
              </a:rPr>
              <a:t>present </a:t>
            </a:r>
            <a:r>
              <a:rPr lang="en-US" sz="2400" dirty="0" smtClean="0"/>
              <a:t>and </a:t>
            </a:r>
            <a:r>
              <a:rPr lang="en-US" sz="2400" dirty="0" smtClean="0">
                <a:solidFill>
                  <a:srgbClr val="C00000"/>
                </a:solidFill>
              </a:rPr>
              <a:t>future </a:t>
            </a:r>
            <a:r>
              <a:rPr lang="en-US" sz="2400" dirty="0" smtClean="0"/>
              <a:t>(contradictory properties), but that it is </a:t>
            </a:r>
            <a:r>
              <a:rPr lang="en-US" sz="2400" dirty="0" smtClean="0">
                <a:solidFill>
                  <a:srgbClr val="C00000"/>
                </a:solidFill>
              </a:rPr>
              <a:t>future in the past</a:t>
            </a:r>
            <a:r>
              <a:rPr lang="en-US" sz="2400" dirty="0" smtClean="0"/>
              <a:t>, </a:t>
            </a:r>
            <a:r>
              <a:rPr lang="en-US" sz="2400" dirty="0" smtClean="0">
                <a:solidFill>
                  <a:srgbClr val="C00000"/>
                </a:solidFill>
              </a:rPr>
              <a:t>present in the future</a:t>
            </a:r>
            <a:r>
              <a:rPr lang="en-US" sz="2400" dirty="0" smtClean="0"/>
              <a:t>, </a:t>
            </a:r>
            <a:r>
              <a:rPr lang="en-US" sz="2400" dirty="0" smtClean="0">
                <a:solidFill>
                  <a:srgbClr val="C00000"/>
                </a:solidFill>
              </a:rPr>
              <a:t>past in the present</a:t>
            </a:r>
            <a:r>
              <a:rPr lang="en-US" sz="2400" dirty="0" smtClean="0"/>
              <a:t>…etc.etc. </a:t>
            </a:r>
          </a:p>
          <a:p>
            <a:pPr fontAlgn="auto"/>
            <a:r>
              <a:rPr lang="en-US" sz="2400" dirty="0" smtClean="0"/>
              <a:t>This merely creates </a:t>
            </a:r>
            <a:r>
              <a:rPr lang="en-US" sz="2400" b="1" i="1" dirty="0" smtClean="0"/>
              <a:t>an even more complicated set of logical contradictions</a:t>
            </a:r>
            <a:r>
              <a:rPr lang="en-US" sz="2400" dirty="0" smtClean="0"/>
              <a:t>!</a:t>
            </a:r>
          </a:p>
          <a:p>
            <a:pPr fontAlgn="auto">
              <a:buNone/>
            </a:pPr>
            <a:r>
              <a:rPr lang="en-US" sz="2400" dirty="0" smtClean="0"/>
              <a:t>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026" name="il_fi" descr="McT"/>
          <p:cNvPicPr>
            <a:picLocks noChangeAspect="1" noChangeArrowheads="1"/>
          </p:cNvPicPr>
          <p:nvPr/>
        </p:nvPicPr>
        <p:blipFill>
          <a:blip r:embed="rId2"/>
          <a:srcRect/>
          <a:stretch>
            <a:fillRect/>
          </a:stretch>
        </p:blipFill>
        <p:spPr bwMode="auto">
          <a:xfrm>
            <a:off x="142844" y="1428736"/>
            <a:ext cx="4267200" cy="5238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500034" y="1484784"/>
            <a:ext cx="8392446" cy="4658859"/>
          </a:xfrm>
        </p:spPr>
        <p:txBody>
          <a:bodyPr/>
          <a:lstStyle/>
          <a:p>
            <a:pPr fontAlgn="auto"/>
            <a:r>
              <a:rPr lang="en-US" sz="2400" dirty="0" smtClean="0"/>
              <a:t>Let’s think about it again in terms of our </a:t>
            </a:r>
            <a:r>
              <a:rPr lang="en-US" sz="2400" dirty="0" err="1" smtClean="0"/>
              <a:t>colour</a:t>
            </a:r>
            <a:r>
              <a:rPr lang="en-US" sz="2400" dirty="0" smtClean="0"/>
              <a:t> analogy:</a:t>
            </a:r>
          </a:p>
          <a:p>
            <a:pPr fontAlgn="auto">
              <a:buNone/>
            </a:pPr>
            <a:r>
              <a:rPr lang="en-US" sz="2400" b="1" dirty="0" smtClean="0"/>
              <a:t>      PAST = </a:t>
            </a:r>
            <a:r>
              <a:rPr lang="en-US" sz="2400" b="1" dirty="0" smtClean="0">
                <a:solidFill>
                  <a:srgbClr val="00B050"/>
                </a:solidFill>
              </a:rPr>
              <a:t>GREEN</a:t>
            </a:r>
            <a:r>
              <a:rPr lang="en-US" sz="2400" dirty="0" smtClean="0"/>
              <a:t>, </a:t>
            </a:r>
            <a:r>
              <a:rPr lang="en-US" sz="2400" b="1" dirty="0" smtClean="0"/>
              <a:t>PRESENT = </a:t>
            </a:r>
            <a:r>
              <a:rPr lang="en-US" sz="2400" b="1" dirty="0" smtClean="0">
                <a:solidFill>
                  <a:srgbClr val="FF0000"/>
                </a:solidFill>
              </a:rPr>
              <a:t>RED</a:t>
            </a:r>
            <a:r>
              <a:rPr lang="en-US" sz="2400" dirty="0" smtClean="0"/>
              <a:t>, </a:t>
            </a:r>
            <a:r>
              <a:rPr lang="en-US" sz="2400" b="1" dirty="0" smtClean="0"/>
              <a:t>FUTURE = </a:t>
            </a:r>
            <a:r>
              <a:rPr lang="en-US" sz="2400" b="1" dirty="0" smtClean="0">
                <a:solidFill>
                  <a:srgbClr val="FFC000"/>
                </a:solidFill>
              </a:rPr>
              <a:t>YELLOW</a:t>
            </a:r>
            <a:endParaRPr lang="en-US" sz="2400" dirty="0" smtClean="0"/>
          </a:p>
          <a:p>
            <a:pPr fontAlgn="auto"/>
            <a:r>
              <a:rPr lang="en-US" sz="2400" i="1" dirty="0" smtClean="0"/>
              <a:t>THE A-SERIES</a:t>
            </a:r>
            <a:r>
              <a:rPr lang="en-US" sz="2400" dirty="0" smtClean="0"/>
              <a:t>: If an event is past then it cannot be present or future, if it is present then it cannot be past or future and if it is future it cannot be present or past.</a:t>
            </a:r>
          </a:p>
          <a:p>
            <a:pPr fontAlgn="auto"/>
            <a:r>
              <a:rPr lang="en-US" sz="2400" i="1" dirty="0" smtClean="0"/>
              <a:t>JUST AS</a:t>
            </a:r>
            <a:r>
              <a:rPr lang="en-US" sz="2400" dirty="0" smtClean="0"/>
              <a:t>: If an object is green then it cannot be red or yellow, if it is red then it cannot be green or yellow and if it is yellow then it cannot be green or red. </a:t>
            </a:r>
          </a:p>
          <a:p>
            <a:pPr fontAlgn="auto"/>
            <a:r>
              <a:rPr lang="en-US" sz="2400" dirty="0" smtClean="0"/>
              <a:t>Now, the objection to </a:t>
            </a:r>
            <a:r>
              <a:rPr lang="en-US" sz="2400" dirty="0" err="1" smtClean="0"/>
              <a:t>MacTaggart</a:t>
            </a:r>
            <a:r>
              <a:rPr lang="en-US" sz="2400" dirty="0" smtClean="0"/>
              <a:t> said something like:</a:t>
            </a:r>
          </a:p>
          <a:p>
            <a:pPr fontAlgn="auto"/>
            <a:r>
              <a:rPr lang="en-US" sz="2400" b="1" dirty="0" smtClean="0"/>
              <a:t>In the PAST, event E was in the future. NOW it is present. In the FUTURE it will be past.  </a:t>
            </a:r>
            <a:r>
              <a:rPr lang="en-US" sz="2400" dirty="0" smtClean="0"/>
              <a:t>In the </a:t>
            </a:r>
            <a:r>
              <a:rPr lang="en-US" sz="2400" dirty="0" err="1" smtClean="0"/>
              <a:t>colour</a:t>
            </a:r>
            <a:r>
              <a:rPr lang="en-US" sz="2400" dirty="0" smtClean="0"/>
              <a:t> analogy, this becomes…</a:t>
            </a:r>
            <a:endParaRPr lang="en-US" sz="2400" b="1" dirty="0" smtClean="0"/>
          </a:p>
          <a:p>
            <a:pPr fontAlgn="auto">
              <a:buNone/>
            </a:pPr>
            <a:r>
              <a:rPr lang="en-US" sz="2400" dirty="0" smtClean="0"/>
              <a:t>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500034" y="1484784"/>
            <a:ext cx="8392446" cy="4658859"/>
          </a:xfrm>
          <a:ln w="19050"/>
        </p:spPr>
        <p:txBody>
          <a:bodyPr/>
          <a:lstStyle/>
          <a:p>
            <a:pPr fontAlgn="auto"/>
            <a:r>
              <a:rPr lang="en-US" sz="2400" b="1" dirty="0" smtClean="0"/>
              <a:t>In the PAST, event E was in the </a:t>
            </a:r>
            <a:r>
              <a:rPr lang="en-US" sz="2400" b="1" i="1" dirty="0" smtClean="0"/>
              <a:t>future</a:t>
            </a:r>
            <a:r>
              <a:rPr lang="en-US" sz="2400" b="1" dirty="0" smtClean="0"/>
              <a:t>. NOW it is </a:t>
            </a:r>
            <a:r>
              <a:rPr lang="en-US" sz="2400" b="1" i="1" dirty="0" smtClean="0"/>
              <a:t>present</a:t>
            </a:r>
            <a:r>
              <a:rPr lang="en-US" sz="2400" b="1" dirty="0" smtClean="0"/>
              <a:t>. In the FUTURE it will be </a:t>
            </a:r>
            <a:r>
              <a:rPr lang="en-US" sz="2400" b="1" i="1" dirty="0" smtClean="0"/>
              <a:t>past</a:t>
            </a:r>
            <a:r>
              <a:rPr lang="en-US" sz="2400" b="1" dirty="0" smtClean="0"/>
              <a:t>.  </a:t>
            </a:r>
          </a:p>
          <a:p>
            <a:pPr fontAlgn="auto"/>
            <a:endParaRPr lang="en-US" sz="2400" b="1" dirty="0" smtClean="0"/>
          </a:p>
          <a:p>
            <a:pPr fontAlgn="auto"/>
            <a:r>
              <a:rPr lang="en-US" sz="2400" b="1" dirty="0" smtClean="0"/>
              <a:t>When the object is GREEN it is YELLOW, when it is RED it is RED, and when it is YELLOW it is GREEN</a:t>
            </a:r>
            <a:endParaRPr lang="en-US" sz="2400" dirty="0" smtClean="0"/>
          </a:p>
          <a:p>
            <a:pPr fontAlgn="auto">
              <a:buNone/>
            </a:pPr>
            <a:r>
              <a:rPr lang="en-US" sz="2400" dirty="0" smtClean="0"/>
              <a:t> </a:t>
            </a:r>
          </a:p>
          <a:p>
            <a:pPr fontAlgn="auto">
              <a:buNone/>
            </a:pPr>
            <a:r>
              <a:rPr lang="en-US" sz="2400" b="1" i="1" dirty="0" smtClean="0">
                <a:solidFill>
                  <a:srgbClr val="C00000"/>
                </a:solidFill>
              </a:rPr>
              <a:t>How does this help to make the A-series logically coherent? Doesn’t it make it even more incoherent….?!!</a:t>
            </a:r>
            <a:endParaRPr lang="en-US" sz="2400" dirty="0" smtClean="0">
              <a:solidFill>
                <a:srgbClr val="C00000"/>
              </a:solidFill>
            </a:endParaRPr>
          </a:p>
          <a:p>
            <a:pPr fontAlgn="auto">
              <a:buNone/>
            </a:pPr>
            <a:r>
              <a:rPr lang="en-US" sz="2400" dirty="0" smtClean="0"/>
              <a:t>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071670" y="1785926"/>
            <a:ext cx="1714512" cy="1143008"/>
          </a:xfrm>
          <a:prstGeom prst="straightConnector1">
            <a:avLst/>
          </a:prstGeom>
          <a:ln w="127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1357290" y="1857364"/>
            <a:ext cx="5786478" cy="1357322"/>
          </a:xfrm>
          <a:prstGeom prst="straightConnector1">
            <a:avLst/>
          </a:prstGeom>
          <a:ln w="127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143636" y="1785926"/>
            <a:ext cx="1357322" cy="1071570"/>
          </a:xfrm>
          <a:prstGeom prst="straightConnector1">
            <a:avLst/>
          </a:prstGeom>
          <a:ln w="127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4643438" y="2214554"/>
            <a:ext cx="1071570" cy="214314"/>
          </a:xfrm>
          <a:prstGeom prst="straightConnector1">
            <a:avLst/>
          </a:prstGeom>
          <a:ln w="127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714744" y="2214554"/>
            <a:ext cx="1500198" cy="1000132"/>
          </a:xfrm>
          <a:prstGeom prst="straightConnector1">
            <a:avLst/>
          </a:prstGeom>
          <a:ln w="127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071670" y="2214554"/>
            <a:ext cx="1643074" cy="1071570"/>
          </a:xfrm>
          <a:prstGeom prst="straightConnector1">
            <a:avLst/>
          </a:prstGeom>
          <a:ln w="127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27584" y="5157192"/>
            <a:ext cx="7244878" cy="1015663"/>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b="1" i="1" dirty="0" smtClean="0"/>
              <a:t>Exercise:</a:t>
            </a:r>
            <a:r>
              <a:rPr lang="en-NZ" sz="2000" i="1" dirty="0" smtClean="0"/>
              <a:t> Critically appraise this argument. Does it make you more inclined to believe that time is unreal? Why or why not?</a:t>
            </a:r>
            <a:endParaRPr lang="en-US" sz="20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linds(horizontal)">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9">
                                            <p:txEl>
                                              <p:pRg st="4" end="4"/>
                                            </p:txEl>
                                          </p:spTgt>
                                        </p:tgtEl>
                                        <p:attrNameLst>
                                          <p:attrName>style.visibility</p:attrName>
                                        </p:attrNameLst>
                                      </p:cBhvr>
                                      <p:to>
                                        <p:strVal val="visible"/>
                                      </p:to>
                                    </p:set>
                                    <p:animEffect transition="in" filter="blinds(horizontal)">
                                      <p:cBhvr>
                                        <p:cTn id="53" dur="500"/>
                                        <p:tgtEl>
                                          <p:spTgt spid="9">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blinds(horizontal)">
                                      <p:cBhvr>
                                        <p:cTn id="5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 </a:t>
            </a:r>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539552" y="1844824"/>
            <a:ext cx="7344816" cy="2554545"/>
          </a:xfrm>
          <a:prstGeom prst="rect">
            <a:avLst/>
          </a:prstGeom>
          <a:solidFill>
            <a:srgbClr val="FFFF99"/>
          </a:solidFill>
          <a:ln>
            <a:solidFill>
              <a:srgbClr val="FFC000"/>
            </a:solidFill>
          </a:ln>
        </p:spPr>
        <p:txBody>
          <a:bodyPr wrap="square" rtlCol="0">
            <a:spAutoFit/>
          </a:bodyPr>
          <a:lstStyle/>
          <a:p>
            <a:pPr hangingPunct="0"/>
            <a:r>
              <a:rPr lang="en-US" sz="2000" b="1" i="1" dirty="0" smtClean="0"/>
              <a:t>Homework exercise for super-duper extra smart logicians:</a:t>
            </a:r>
          </a:p>
          <a:p>
            <a:pPr hangingPunct="0"/>
            <a:endParaRPr lang="en-US" sz="2000" b="1" i="1" dirty="0" smtClean="0"/>
          </a:p>
          <a:p>
            <a:pPr marL="514350" indent="-514350" hangingPunct="0">
              <a:buAutoNum type="romanLcParenR"/>
            </a:pPr>
            <a:r>
              <a:rPr lang="en-US" sz="2000" dirty="0" smtClean="0"/>
              <a:t>Can you represent the second stage of </a:t>
            </a:r>
            <a:r>
              <a:rPr lang="en-US" sz="2000" dirty="0" err="1" smtClean="0"/>
              <a:t>McTaggart’s</a:t>
            </a:r>
            <a:r>
              <a:rPr lang="en-US" sz="2000" dirty="0" smtClean="0"/>
              <a:t> argument (that the A-series is contradictory) so that it can be </a:t>
            </a:r>
            <a:r>
              <a:rPr lang="en-US" sz="2000" i="1" dirty="0" smtClean="0"/>
              <a:t>proven</a:t>
            </a:r>
            <a:r>
              <a:rPr lang="en-US" sz="2000" dirty="0" smtClean="0"/>
              <a:t>? </a:t>
            </a:r>
          </a:p>
          <a:p>
            <a:pPr marL="514350" indent="-514350" hangingPunct="0">
              <a:buAutoNum type="romanLcParenR"/>
            </a:pPr>
            <a:r>
              <a:rPr lang="en-US" sz="2000" dirty="0" smtClean="0"/>
              <a:t>If you can do that, do you think your formalization begs any philosophical questions?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500034" y="1484784"/>
            <a:ext cx="8392446" cy="4658859"/>
          </a:xfrm>
        </p:spPr>
        <p:txBody>
          <a:bodyPr/>
          <a:lstStyle/>
          <a:p>
            <a:pPr fontAlgn="auto">
              <a:buNone/>
            </a:pPr>
            <a:r>
              <a:rPr lang="en-US" sz="2400" b="1" dirty="0" smtClean="0"/>
              <a:t>Mellor: “The Unreality of Tense”.</a:t>
            </a:r>
            <a:endParaRPr lang="en-US" sz="2400" dirty="0" smtClean="0"/>
          </a:p>
          <a:p>
            <a:pPr fontAlgn="auto"/>
            <a:r>
              <a:rPr lang="en-US" sz="2400" dirty="0" smtClean="0"/>
              <a:t>David Mellor acknowledges that many philosophers have dismissed </a:t>
            </a:r>
            <a:r>
              <a:rPr lang="en-US" sz="2400" dirty="0" err="1" smtClean="0"/>
              <a:t>MacTaggart’s</a:t>
            </a:r>
            <a:r>
              <a:rPr lang="en-US" sz="2400" dirty="0" smtClean="0"/>
              <a:t> argument, as the conclusion is so outrageous. Mellor, however, claims that </a:t>
            </a:r>
            <a:r>
              <a:rPr lang="en-US" sz="2400" dirty="0" err="1" smtClean="0"/>
              <a:t>MacTaggart’s</a:t>
            </a:r>
            <a:r>
              <a:rPr lang="en-US" sz="2400" dirty="0" smtClean="0"/>
              <a:t> argument is actually good: it just doesn’t prove what </a:t>
            </a:r>
            <a:r>
              <a:rPr lang="en-US" sz="2400" dirty="0" err="1" smtClean="0"/>
              <a:t>MacTaggart</a:t>
            </a:r>
            <a:r>
              <a:rPr lang="en-US" sz="2400" dirty="0" smtClean="0"/>
              <a:t> thinks it proves.</a:t>
            </a:r>
          </a:p>
          <a:p>
            <a:pPr fontAlgn="auto"/>
            <a:r>
              <a:rPr lang="en-US" sz="2400" dirty="0" smtClean="0"/>
              <a:t>He says: </a:t>
            </a:r>
            <a:r>
              <a:rPr lang="en-US" sz="2400" dirty="0" err="1" smtClean="0"/>
              <a:t>MacTaggart</a:t>
            </a:r>
            <a:r>
              <a:rPr lang="en-US" sz="2400" dirty="0" smtClean="0"/>
              <a:t> is correct to argue that the A-series is contradictory. However, this does not prove that </a:t>
            </a:r>
            <a:r>
              <a:rPr lang="en-US" sz="2400" b="1" i="1" dirty="0" smtClean="0">
                <a:solidFill>
                  <a:srgbClr val="C00000"/>
                </a:solidFill>
              </a:rPr>
              <a:t>time</a:t>
            </a:r>
            <a:r>
              <a:rPr lang="en-US" sz="2400" dirty="0" smtClean="0"/>
              <a:t> is unreal, only that </a:t>
            </a:r>
            <a:r>
              <a:rPr lang="en-US" sz="2400" b="1" i="1" dirty="0" smtClean="0">
                <a:solidFill>
                  <a:srgbClr val="C00000"/>
                </a:solidFill>
              </a:rPr>
              <a:t>tense</a:t>
            </a:r>
            <a:r>
              <a:rPr lang="en-US" sz="2400" dirty="0" smtClean="0"/>
              <a:t> is unreal. </a:t>
            </a:r>
          </a:p>
          <a:p>
            <a:pPr fontAlgn="auto"/>
            <a:r>
              <a:rPr lang="en-US" sz="2400" dirty="0" smtClean="0"/>
              <a:t>What does that mean? Recall the question presented earlier:</a:t>
            </a:r>
          </a:p>
          <a:p>
            <a:r>
              <a:rPr lang="en-US" sz="2400" b="1" i="1" dirty="0" smtClean="0"/>
              <a:t>What is it that makes now </a:t>
            </a:r>
            <a:r>
              <a:rPr lang="en-US" sz="2400" b="1" i="1" dirty="0" err="1" smtClean="0"/>
              <a:t>now</a:t>
            </a:r>
            <a:r>
              <a:rPr lang="en-US" sz="2400" b="1" i="1" dirty="0" smtClean="0"/>
              <a:t>?</a:t>
            </a:r>
            <a:endParaRPr lang="en-US" sz="2400" dirty="0" smtClean="0"/>
          </a:p>
          <a:p>
            <a:pPr fontAlgn="auto">
              <a:buNone/>
            </a:pPr>
            <a:r>
              <a:rPr lang="en-US" sz="2400" dirty="0" smtClean="0"/>
              <a:t> </a:t>
            </a:r>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628801"/>
            <a:ext cx="9001000" cy="1800199"/>
          </a:xfrm>
        </p:spPr>
        <p:txBody>
          <a:bodyPr>
            <a:normAutofit/>
          </a:bodyPr>
          <a:lstStyle/>
          <a:p>
            <a:pPr hangingPunct="0"/>
            <a:r>
              <a:rPr lang="en-US" sz="2800" dirty="0" smtClean="0"/>
              <a:t>We think of things as having spatial parts – e.g. a spatial part of me is my left hand. Congress St is a spatial part of Austin.</a:t>
            </a:r>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Temporal parts</a:t>
            </a:r>
            <a:endParaRPr lang="en-US" sz="1600" dirty="0" smtClean="0">
              <a:solidFill>
                <a:srgbClr val="FF6730"/>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pic>
        <p:nvPicPr>
          <p:cNvPr id="7174" name="Picture 6" descr="View of Congress from SoCo"/>
          <p:cNvPicPr>
            <a:picLocks noChangeAspect="1" noChangeArrowheads="1"/>
          </p:cNvPicPr>
          <p:nvPr/>
        </p:nvPicPr>
        <p:blipFill>
          <a:blip r:embed="rId2" cstate="print"/>
          <a:srcRect/>
          <a:stretch>
            <a:fillRect/>
          </a:stretch>
        </p:blipFill>
        <p:spPr bwMode="auto">
          <a:xfrm>
            <a:off x="6156176" y="2636912"/>
            <a:ext cx="2619375" cy="1905000"/>
          </a:xfrm>
          <a:prstGeom prst="rect">
            <a:avLst/>
          </a:prstGeom>
          <a:noFill/>
        </p:spPr>
      </p:pic>
      <p:sp>
        <p:nvSpPr>
          <p:cNvPr id="11" name="TextBox 10"/>
          <p:cNvSpPr txBox="1"/>
          <p:nvPr/>
        </p:nvSpPr>
        <p:spPr>
          <a:xfrm>
            <a:off x="251520" y="3068960"/>
            <a:ext cx="5544616" cy="707886"/>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b="1" dirty="0" smtClean="0"/>
              <a:t>Question: </a:t>
            </a:r>
            <a:r>
              <a:rPr lang="en-NZ" sz="2000" dirty="0" smtClean="0"/>
              <a:t>What would a temporal part be?</a:t>
            </a:r>
            <a:endParaRPr lang="en-US" sz="2000" dirty="0"/>
          </a:p>
        </p:txBody>
      </p:sp>
      <p:pic>
        <p:nvPicPr>
          <p:cNvPr id="7175" name="il_fi" descr="spacetimeworm"/>
          <p:cNvPicPr>
            <a:picLocks noChangeAspect="1" noChangeArrowheads="1"/>
          </p:cNvPicPr>
          <p:nvPr/>
        </p:nvPicPr>
        <p:blipFill>
          <a:blip r:embed="rId3" cstate="print"/>
          <a:srcRect/>
          <a:stretch>
            <a:fillRect/>
          </a:stretch>
        </p:blipFill>
        <p:spPr bwMode="auto">
          <a:xfrm>
            <a:off x="0" y="3789040"/>
            <a:ext cx="4067944" cy="3344521"/>
          </a:xfrm>
          <a:prstGeom prst="rect">
            <a:avLst/>
          </a:prstGeom>
          <a:noFill/>
          <a:ln w="9525">
            <a:noFill/>
            <a:miter lim="800000"/>
            <a:headEnd/>
            <a:tailEnd/>
          </a:ln>
        </p:spPr>
      </p:pic>
      <p:sp>
        <p:nvSpPr>
          <p:cNvPr id="13" name="TextBox 12"/>
          <p:cNvSpPr txBox="1"/>
          <p:nvPr/>
        </p:nvSpPr>
        <p:spPr>
          <a:xfrm>
            <a:off x="4139952" y="5013176"/>
            <a:ext cx="4824536" cy="923330"/>
          </a:xfrm>
          <a:prstGeom prst="rect">
            <a:avLst/>
          </a:prstGeom>
          <a:noFill/>
        </p:spPr>
        <p:txBody>
          <a:bodyPr wrap="square" rtlCol="0">
            <a:spAutoFit/>
          </a:bodyPr>
          <a:lstStyle/>
          <a:p>
            <a:r>
              <a:rPr lang="en-NZ" dirty="0" smtClean="0"/>
              <a:t>The temporal parts of a person. Putting them all together, you get a ‘space-time worm’.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174"/>
                                        </p:tgtEl>
                                        <p:attrNameLst>
                                          <p:attrName>style.visibility</p:attrName>
                                        </p:attrNameLst>
                                      </p:cBhvr>
                                      <p:to>
                                        <p:strVal val="visible"/>
                                      </p:to>
                                    </p:set>
                                    <p:animEffect transition="in" filter="blinds(horizontal)">
                                      <p:cBhvr>
                                        <p:cTn id="12" dur="500"/>
                                        <p:tgtEl>
                                          <p:spTgt spid="717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500034" y="1484784"/>
            <a:ext cx="8392446" cy="4658859"/>
          </a:xfrm>
        </p:spPr>
        <p:txBody>
          <a:bodyPr/>
          <a:lstStyle/>
          <a:p>
            <a:pPr fontAlgn="auto"/>
            <a:r>
              <a:rPr lang="en-US" sz="2400" dirty="0" smtClean="0"/>
              <a:t>According to Mellor, the only thing that makes the present moment </a:t>
            </a:r>
            <a:r>
              <a:rPr lang="en-US" sz="2400" b="1" dirty="0" smtClean="0"/>
              <a:t>now</a:t>
            </a:r>
            <a:r>
              <a:rPr lang="en-US" sz="2400" dirty="0" smtClean="0"/>
              <a:t> is that </a:t>
            </a:r>
            <a:r>
              <a:rPr lang="en-US" sz="2400" i="1" dirty="0" smtClean="0"/>
              <a:t>we </a:t>
            </a:r>
            <a:r>
              <a:rPr lang="en-US" sz="2400" dirty="0" smtClean="0"/>
              <a:t>are (perceiving it and) calling it ‘now’. There is no more objective fact of the matter about ‘when now is’. There is no ‘</a:t>
            </a:r>
            <a:r>
              <a:rPr lang="en-US" sz="2400" b="1" dirty="0" smtClean="0"/>
              <a:t>real now</a:t>
            </a:r>
            <a:r>
              <a:rPr lang="en-US" sz="2400" dirty="0" smtClean="0"/>
              <a:t>’. </a:t>
            </a:r>
          </a:p>
          <a:p>
            <a:pPr fontAlgn="auto"/>
            <a:r>
              <a:rPr lang="en-US" sz="2400" dirty="0" smtClean="0"/>
              <a:t>1532 is ‘now’ to Henry VIII. 2012 is ‘now’ to us. </a:t>
            </a:r>
          </a:p>
          <a:p>
            <a:pPr fontAlgn="auto"/>
            <a:r>
              <a:rPr lang="en-US" sz="2400" dirty="0" smtClean="0"/>
              <a:t>In other words, ‘now’ is ‘</a:t>
            </a:r>
            <a:r>
              <a:rPr lang="en-US" sz="2400" b="1" i="1" dirty="0" smtClean="0"/>
              <a:t>token-reflexive’ (a.k.a. ‘indexical’)</a:t>
            </a:r>
            <a:r>
              <a:rPr lang="en-US" sz="2400" dirty="0" smtClean="0"/>
              <a:t>. That just says:</a:t>
            </a:r>
          </a:p>
          <a:p>
            <a:pPr lvl="1" fontAlgn="auto"/>
            <a:r>
              <a:rPr lang="en-US" sz="2000" dirty="0" smtClean="0"/>
              <a:t> the meaning of ‘</a:t>
            </a:r>
            <a:r>
              <a:rPr lang="en-US" sz="2000" b="1" dirty="0" smtClean="0"/>
              <a:t>now</a:t>
            </a:r>
            <a:r>
              <a:rPr lang="en-US" sz="2000" dirty="0" smtClean="0"/>
              <a:t>’ is just, ‘</a:t>
            </a:r>
            <a:r>
              <a:rPr lang="en-US" sz="2000" i="1" dirty="0" smtClean="0"/>
              <a:t>whatever </a:t>
            </a:r>
            <a:r>
              <a:rPr lang="en-US" sz="2000" b="1" i="1" dirty="0" smtClean="0">
                <a:solidFill>
                  <a:srgbClr val="C00000"/>
                </a:solidFill>
              </a:rPr>
              <a:t>time</a:t>
            </a:r>
            <a:r>
              <a:rPr lang="en-US" sz="2000" i="1" dirty="0" smtClean="0"/>
              <a:t> the word is uttered at</a:t>
            </a:r>
            <a:r>
              <a:rPr lang="en-US" sz="2000" dirty="0" smtClean="0"/>
              <a:t>’. Just like:</a:t>
            </a:r>
          </a:p>
          <a:p>
            <a:pPr lvl="1" fontAlgn="auto"/>
            <a:r>
              <a:rPr lang="en-US" sz="2000" dirty="0" smtClean="0"/>
              <a:t>the meaning of ‘</a:t>
            </a:r>
            <a:r>
              <a:rPr lang="en-US" sz="2000" b="1" dirty="0" smtClean="0"/>
              <a:t>here</a:t>
            </a:r>
            <a:r>
              <a:rPr lang="en-US" sz="2000" dirty="0" smtClean="0"/>
              <a:t>’ is just, ‘</a:t>
            </a:r>
            <a:r>
              <a:rPr lang="en-US" sz="2000" i="1" dirty="0" smtClean="0"/>
              <a:t>whatever </a:t>
            </a:r>
            <a:r>
              <a:rPr lang="en-US" sz="2000" b="1" i="1" dirty="0" smtClean="0">
                <a:solidFill>
                  <a:srgbClr val="C00000"/>
                </a:solidFill>
              </a:rPr>
              <a:t>place</a:t>
            </a:r>
            <a:r>
              <a:rPr lang="en-US" sz="2000" i="1" dirty="0" smtClean="0"/>
              <a:t> the word is uttered at</a:t>
            </a:r>
            <a:r>
              <a:rPr lang="en-US" sz="2000" dirty="0" smtClean="0"/>
              <a:t>.’  Just like:</a:t>
            </a:r>
          </a:p>
          <a:p>
            <a:pPr lvl="1" fontAlgn="auto"/>
            <a:r>
              <a:rPr lang="en-US" sz="2000" dirty="0" smtClean="0"/>
              <a:t>the meaning of ‘</a:t>
            </a:r>
            <a:r>
              <a:rPr lang="en-US" sz="2000" b="1" dirty="0" smtClean="0"/>
              <a:t>I</a:t>
            </a:r>
            <a:r>
              <a:rPr lang="en-US" sz="2000" dirty="0" smtClean="0"/>
              <a:t>’ is just, ‘</a:t>
            </a:r>
            <a:r>
              <a:rPr lang="en-US" sz="2000" i="1" dirty="0" smtClean="0"/>
              <a:t>whatever </a:t>
            </a:r>
            <a:r>
              <a:rPr lang="en-US" sz="2000" b="1" i="1" dirty="0" smtClean="0">
                <a:solidFill>
                  <a:srgbClr val="C00000"/>
                </a:solidFill>
              </a:rPr>
              <a:t>person</a:t>
            </a:r>
            <a:r>
              <a:rPr lang="en-US" sz="2000" i="1" dirty="0" smtClean="0"/>
              <a:t> is uttering the word</a:t>
            </a:r>
            <a:r>
              <a:rPr lang="en-US" sz="2000" dirty="0" smtClean="0"/>
              <a:t>.’ </a:t>
            </a:r>
            <a:endParaRPr lang="en-US" sz="2400" dirty="0" smtClean="0"/>
          </a:p>
          <a:p>
            <a:pPr fontAlgn="auto">
              <a:buNone/>
            </a:pPr>
            <a:endParaRPr lang="en-US" sz="2400" dirty="0" smtClean="0"/>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4" name="2 CuadroTexto"/>
          <p:cNvSpPr txBox="1">
            <a:spLocks noChangeArrowheads="1"/>
          </p:cNvSpPr>
          <p:nvPr/>
        </p:nvSpPr>
        <p:spPr bwMode="auto">
          <a:xfrm>
            <a:off x="2843808" y="188640"/>
            <a:ext cx="3096344"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rgbClr val="FF6730"/>
                </a:solidFill>
              </a:rPr>
              <a:t>Is Time Unreal?</a:t>
            </a:r>
            <a:endParaRPr lang="en-US" sz="1600" dirty="0" smtClean="0">
              <a:solidFill>
                <a:srgbClr val="FF6730"/>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1202" name="AutoShape 2"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04" name="AutoShape 4" descr="data:image/jpeg;base64,/9j/4AAQSkZJRgABAQAAAQABAAD/2wCEAAkGBhQQDxAUEBQPFA8VDw8VFA8WFBAQFBUQFBAVFhQUFBQXGyYeFxkjGRUUHy8gJCcpLCwsFR4xNTAqNSYrLCkBCQoKDgwOGg8PGi0kHSQsKSwqKi0sKSosKSwpLSksLCksLCwqKSwxKiwpKSkpKSkqLCwpLCwsLCkpKSwpKSksLP/AABEIALQBGQMBIgACEQEDEQH/xAAcAAABBQEBAQAAAAAAAAAAAAAAAQIDBAUGBwj/xAA8EAABAwIEBAQEBQMDAwUAAAABAAIRAxIEBSExBhNBUSJhcYEykaGxB1LB0fAUQnIVI2Iz4fEXQ4KSwv/EABoBAAIDAQEAAAAAAAAAAAAAAAABAgMEBQb/xAAuEQACAQMDAwMCBQUAAAAAAAAAAQIDESEEEjEFQVETImEUMhVxgZHRQqGx8PH/2gAMAwEAAhEDEQA/AOx5aOUrViSxbBlblI5StWJLEgK3LS8tWbEWIArctLy1Z5aOWlcCty0vLVnlo5aAK3LRy1Z5aOWgCty0ctWrEctICry0vLVnlo5aAK3KS8pWeWl5aYFXlI5StWJOWgCrykcpWrEWIAq8pamX4axsn4j9lDQw8nyG6uVakBRbGivja8CFmblPr1ZKko0tJ6n7KHI+CF7PkmcpXOWk5atREqcpJylb5aTlp3EU+UjlK3y0ctMCpyknKVvlpOWmBU5STlq5y0nLQBbtRYprUWKJIhsRYp7UWpAQWJbFNYixICGxFintRYgCGxLYprEtiAILEtimsRakBDYixXsIWahwBP8ANlC+nqY2lFwILEWKaxLYgCCxFinsS2JgV7EWKexFiAILEWKexAakAMFo81Rx1forNetAWS91xUGxokw1K53kFfsTsNh7Wjv1UtilFWEyAsSWKexFikIgsSWKexFiAK9iOWrFiSxMCvYksVmxJYmBXLElisWJLEwJ7UWqWEQoDIrUWqWEQgCK1LapISwkBFaltUkItQAy1FqkhFqAI7UtqfaltQBWrUJ1G4+oVl9EWtcOvRFqipE7dj9EgHWotUlqW1MCK1LapLUWoAjtRapIRCAIoUNR6mrugLPr1YUWwRWxtbonZXh7jcdh91SMudpuSujw2GsYB8/VRWWSeEEIhS2otVhEitRapLUWoERWJLVLai1MCK1FqktRagCK1FqltRamBFYktU0IhADrUQpISQkMZCLU+EQkA2EQnwiEAMhLCdCWEAMhLCdCWEgGQiE+EQgBsJrTa8HofCf0UsJlSnI0iZBHTYoAlrUbdtio4Uj6piDuPdNhCAbCIToSwgBkItT4TKz7Wk/yUAUMXU1KycbW6K3iKm6x6xL3ADUkgAeZOirkyaRq5DhriXnYaD/JbsKPB4UUqbWDoNT3PU/NTwpxVkRbuRwiFJCSExDISQpISQmAyEkJ8IhAhkIhPtRagBkJQ1PhFqYDISWqQtSWpgLCSE+EQojGQiE6EQgBIRCdCISASEQlRPbVABCFHUrhvxFo+pVOtndNu0n6IA0ELDqcR/laAqlXiCoesJXHtZ1EfzZVsXSuAhwaQdyVyz80qHdxURxTj1Ki2S2s6PD4oBxDzJBIBB+y0qlYW3EwI1K47C1DdqugqG+jaNy0j6JRYSRepYtjhoZ7FMqY+m0w50H0XK0q7qZPrq1TZkS4NPkdfkU9wbToxmVL84+Sgx2KBAtMjv5rlWsJIA3JA+a2apDQANgAPkncVitjKyk4cw19VzzswabfEf8AtP0Wdi6qipVnN2JCrvdk7YO9hIuMp5vVbs4qzT4mqDeD6qy5Dazq4SQufpcUj+5ny0WhQz6k7+4tPmncVmaEIhNp1Q7UEEdwZTwUxDYRCchAhsIhKiEAJCEsJQEwEhEJ0JITAISJ8JISGNRCdCa50eZ7JACQu+Xc6BV8VjG0/i1d+XoFiYvMnVOunZFxpNmtic1Yz/kfosrFZ2922g7DRUSmlRbJqI2rWJ3KhJUjkyFFuxNIYXIP8KrV8fTY6HOAI37DSZJ6Bee5xxG7EOf47KTXANpgSSy74t4J2kLN9VTf2u5uoaKdV+EegjNKOv8Au0tN/ENPdXGEEAggg7HcfNebYXKK+KbVOGpvrtYGmeUbtRIMgQdQYHWEZPxTVw9QtdrRDjcy1wjoQ0HVhn2lRVfyjTPpqs/TldrsenM0IW3gX6LmsHi21mNcySHNDh3tI0K6TLG+EHyCtpVIzzFnKqQcMSK+b4XW9vXcefdXcA9jqQa9ocIHzGm6hzZjuW8MEutJa3uRqB7qPKMK5tFheCHmXOB1IJO3yhNzfqbbYte5Hatl7jBhGtrPLZtaBAOurh3+aixVRaGKcsnEuVknYgslCsZP82TS8RPTvuuP4wzK6s2lcW02glxiQah1aD6C0+6x8Pi3tNNwNp1i0ufJmDc3puVlVdRdrHYp9OlOmpXtc9F5yOYsDIc957SHwKonw/mZpDh81tNctMZKSujBVounLbImBSpgTk7lNh9HGOYZa4ha+D4ncIFQBw79VhwkhCYnFM7nCZmyoPC7X8p3+auNf7Ht+y87bWLTIJC28t4kOjauo7qaZW4eDq4Swq1DEggFpub9R+6stdOo2UiAQiEqEAIhKkhMBUQlhI4wCTsAkMirVIgD4jt+5VHF4zlgxq49VLzNC89foOgWHVqlziSlJ2HFXI6tQnU7lRKctTHKlzSLkiKEj2GJTK9SWxAneP3WZUzJxMCRGw3+nRcafVbcRwbo6S/cuPeqeKxW7ZgQfFBP0CSri9NdD1HX+FY9Z5eSZMDUN+I6GDHZLW6xOmlD+r/BOhQ9/u7GZxS22i4hwLSQNxJJOxHpcuNa/u6ARDoE6DaR12C7TiilzMPWjU03scdQTO0aaGGyVwt32VOkVqZ3qDW09R/CripjWOw9R8VTUuYXGL2lrW2gnqLdux0Wd+KnDbqOI/qmQaFd8uMatr2i5p8nW3DzuXJ5Rkb8RBuaxmsOcTrB1tA1+y9eweHZj8C/CVqheRTYOfAm8asqeZBGvfXuuhGrGovSbz2OdWtp63rReH9yMPgUE4aiCHOeSYiQ1rbzALvLsF6VSohrIHYLznI8PUo1KVJrjFGtZUBuiG6QwdpnU6mF39Gojp8Nu9vls5uvlvndcDqjJ9kp2Hokc5R3eD5gekrpGAp4h6oPZc4AdTE+quVyoMMyST2Vcn2JxRn5z+GmGr1DUp1a1F7nBzgIqNLh1Adt81Wyn8PKOErPfXdTr07fALTTJJJuNQA6xpEGNdRourw1Eu1cYaOvf0WJxhTxNSiBgrQTVFMvP9rbXEuHuGidd/JRlGEVusaoamtK1Lfjj8v1PPeIqtHD5kThxYy5sg6sFwAqNb1G8+phdFRryrOI/DnBf0pF9b+qFNx/qS8kGpBJJYfDYT03g7rPwOFqWU5Y8ucxuob4Zt11+aodRUn7nya6so1orZdtYd+5pU6inCQ4dlFv+8QDqdTGg91g5txtSZpSbdG7iIHqBOqq+uhu2xTZTHSTnwbpSLkjxsQ4yxpAt61ATIGg8MA69VvZbnDK8gS2o2LqZiQD1WyNRMrqaWrTV5LBdKYVIVE5XIzWNDKs2dScNZb2XX4bFBwDmbHcfzqvP27reyDGlrrDsdvVWRfYqnHudixwIBGyVU8PUtdHR23+X/dXU2VCISwiEDBVcxfDI7uaPbc/ZW1n5uYaz/MfYoQivmLop+sBZAGq18wE0p7QVg4vMRSbOhPbbWDH2WfUVVTTkzRRg5YRNVdCzq+MVM8RU6hm2ptvpHsqz8YarXGgC5wmHEQBHcnRefn1NudksHUjo2lnk26EPYCJggj5Eg6+ylq4cfz9l503MsRhjHjaSTLTqDP7+S3KOcVKlKnUa48sz4YdLXNMET6rC7xu2sGl0vDNk4HmkwyoTd/bB17DRauVcCCC6u50O2YAGuAPRzunss/IuLWsm4gP7xaI7BdHS4lDgCASNdemm66mjpadxU5u/wAeDFXlWT2xVvkzM0/DXDVWuFN1am49br2k+bT+hC4HFfhZUwzy6o01qc+Esm0/5CJHovYMPmNOoNDBUtRjhq3UeS6U9LTnH2Y/IopaytSeX+5447LiwAAFsj4YdAb3mZ3jotbhjFnDVC5//TLYdqCW6zoBovQq1lQW1WNcPMAkeh3Cy6fD+DLH0ywl5cfGXOLwZ0gz0+vWVgXT6lOalCSx5L3rI1IuM0Li+HhiDfTfYXAF3hBB0+IdjHzV40bNO2k+yz6GCxFKlSbLXOawNdBjY6RO+kD2VrB4gvBBIkfddSnGKd7Wb5MM23i90hz3dFJVbAA8lFQ1f6aqxUCtRWzNxIgKfDYSGidPLqU9+GuI/KN/2TnSSopZuO+Cvjq5DdPZYOZ8QGkywdvX1Mde638yhrNdP/K844rxZZVw7wC5gLi4Cdw5pGo76/JZNZOUY2i8mrS01OWUa+DxTa0tqeMOE2zbIB6dPY7rSr1qjI0uB3jfZZGU1adaHsIAAHUaHziCCtk4stGoDh6SYheZ3yv7mzqNJcI5rOHNbfVcwaU3FwgkOIER19F5w+uSSTpMzAHrHp5L1niGr/U4StTZo9zRbB00cHa9gYjVeZZhw3iKAJqUn2CPGBc3/wCzdFv0jjl3ybdPJKOeSo3EnYufYYu6nSPPXYfJPw2KLHBzS64Ouu6iNjM+eqqXIBXQuacM9ayrMOfQp1Ii5slvQEEgx5SFbuXPcJVgMLTa53iN5tIOgLjGvb91tB62UqqmsM8xXp7KjSLA8lLhqkOaf+Q+6ha6VawVG6oxo/MPkNStCdzLI62q6GA9RBHstZpkA9wCsfGOhkeS1cOPA3/EfZXsyokRCEQojBUc5ZNI+oV5V8e2abk0BnYCuKjLT2iP0XAZ1halCs9riYLpa8aXNmWme429QuqZXNN89JV3McvZjKUGA8atd1Dv1HksXUNK9RT9vK4/g06WsqU88M8+bUu1e6CPMz8lewGb8uQGAsLpJM+QJ9YVHMMC/D1C2o2HDr0I7tPUKfDtuDTbM7DoQBqSdu68W1OErWs0egW2Sv2N6rmNKAQR8MggwQZ6djuqGIxTOS8lmgPhPg8Qc7VwiI11PqVl4h5a+dhYQNZFw00Tckzem+m6nVuvLiQ4xb08pC0Kble5H0rK6M3Ftibep229/L0VZuePwnw603GbIeS1w3DSJgbGIWnxG5lBhfLXOiWtBBJ1AmR0ErlP9bJfN1oJb4YJgRrqInX7+S06ejJ57GiFKVSJp5dxpWOJAaS0wSaRa4AgAnWdfdd9lfH2gubUBgdLh7EfsvPMHmAa6Xi5xaC0ltzyx29obNsayt3DAVGg0yCJjUatju1aJ1qunfs4/czVtKn96PSMHntPECZj/l59iqOMrCliJkEEAyPlCw8somiCZ3A8IEgggFTYh7HAnZ0EwXWgR1M7BbaerdSnd8o5roKMscHX4bOKbyLgPVYuIa6hXLBqxxuY7u0nY+Y2XP4fMopT1gau8Mm4xtsCBp6haT65NjriQDsdwCrqeqVTC5RW6Gw6nA4YgOcRudDvonVArOBdNNpHYSpKlNp3H6LoWMT5M2m+Z9VLQo6z26Jr3U6biDdrrunV82ptaYgaaqLnGPLJKLfCOY4sxxvawmAQ4z0kaCVyVcuG7pYSQRLoI08p9vRaGeV/6ivzLwymBawCXOMSSbekz1VQYUFgJe4O0IMdj2HVeV1WoU6snfHY7lCltgkYpzE4V1Xksa5zix8FpPNb2bH92/TUg91ttzfm0WutguLg9urY10BkadNPVWaNeloHtaSDN4YAZiJ303PzWTjcXZVIptq1Kb3Cadpb4oAuYR10+iqc41FjkuUXfJo0ag05cw6ARFw9j3V3DNePitAjT184K5HNuJXPPKowGMsEt8TngfFBG/qs2rmlZrBUovrAQQ/e0H1IEn0V8NE3G9zT9PKSu8HdZhkdCvPMpMJJ+O210yNL26lczmnBtE6UOZTqD+wk1A5o3I6z6TtslybjEubbVkPGzmjR2uoI6Fa2XkuqCoOY5oJ2AET2J8kt9Sm9v/CpxnT5ZmUcpfSDX3hwba2wNe2AANp6eq3KbzpIIkdQRKvPx77SWWsI6udqQN+izMVmLqhDQ95eNBbJBcegBE/qtVLVqkrWuYZUXN3L7Kkei6zh/LSG8x4gkaDs39yq+R8NRbUriCGt8Ek+IDVzp6+S1MdjwBa1egoRbW5nIrTztRFXq3vAG0rfYNB6D7LnMAyXDuSulV8ihAhCFAYia9sgg9QnFNKYHJZhSLXOBVfDY00z5LoM7wVzbm7jcdwuVrBWLImdBVFHF07KzQR0OxB7g9FhY3hypRabYqsuJBiCGzMOaN48lFSxBadFrYLPY0csWq0VPUL3c+S+jqZ0uOPBzjQCx7YIkEdQIjr2XOv4VqOcS0hgnuSfovTsRgMPidSA1/5m6H3HVUsTkFRn/ThzI2bAM+i4U+nVqLusr4/g69LWwkvD+TwzMcUXvNxJI8IO2gOk/wA6qktTPsvfTr176dSn/uPcGvaWm0vO077jZZTStMY2Vj0CkmlYv0q9oYR4YcZqNtugjaNPqtLIeIORUkyWa3EiSddCfMSVhOd+nVXclwprYilTG7ngSYIaN3GDoYAJ9kpWaySmotO57BRaCBPmQDsRO4josbNsU0GpAdPwg77GAD0jTZJica8VjpDRZAMatPWY0Bg7LCdWLqrmy5wY467i4d43C47lfC7HIjTtll5r2+KXP2JE7X7zpr7q3QzRtKGuJgzqdTPXTUrDzHF8thIE1DoBdLXGejfLUrnf9VujmSWl7zII5m8gEkee4WvR0m3vvgn6PqLJ7Fkn4hYdrA1zniIaZY49PKV0b85YaD6jC1wa1xBBuBIHkvAaOInZz3C0uc9txcDIgPnQjTpBVjC566nTNj3M5hMU2kua63QFzPXaenou26slGy8GSp06Ld4s9NxGa8yp4jrpt07T21SurCQSAN9TMiPNcxSz+W3GSdnMgEh40IJ3iNfdRDPA4wSAOjoPyIXm5yqN+69y1UUsJHSOxdKZcGm4tbMNJnpMfdVM1xAaAKLWh7p2EEgdjuufw2d3vLad9Qsc0uIBMQdADHcb+qXEYGu6sKhL7haOUdA1pO4H83UbO1nhk1FJk2BqvrVHAtdDQL3E+EAjuPiWnisI11F1Oi8ipa6HQDE+nqoalCo6Cy4aEflBHWSD3UDrmmCCCfIsB7mVWmou6RNu5w+YYSphntDyJi5rhOoktO4kEFpHso3Y5pcCW6RBEzJ766D3B9yu+zHKqdWkQ94Li10B1sMcWwHNcPafRY3DmFDaLbKYdWdMvDb3jUi0GJA9N10o6tbb2uzZGunG7MDLMsqlwexhs3k6C3yJ302XoOQ5iK1AWwXAQ6AYkEgkDzAnTurOV8H4mpNzRSYSDc8wRH5WDX7Lq8t4ZoYVonxkaxDWMnuGD9ZV0NPX1HMbLyzm6rXUrW5fwYOC4fq1nSGhoMS8gDT9V0mXZHRwvi0dV/Oenk3snYrOQBDYA7BY+Ix5cutptBToZ5fk4dbVzq44Ro47NydGqgx0nVVmlXsFhy8gD5roGQ2MloSbjsNvVbKjoUQxoaNgpFW8kgQhCQDU0oJTCVIBtUSD6Fctj8NJMb9u66hzlg5iyHH1UkI5+qyFCTC0aoB3+aqVcOR6JiGUsY5uxWlheIHN3WO5qjIQB1pzelWbbWYx7erXNa8fIrIx34f5biZtpmi4/wB1JxbH/wATLfosm4qRmLcNiVCUIy5RbTrVKf2SaIP/AEYYKrHMxIfTDgTTfTAJA6XAx9Fp0+C3Yd91DDUg7WXsdcYO4F5kBNpZ29vVXaXFDhusVXQ06ndr8jX+I139zv8A78GbUy6rP+7SedwC5hOg28QGgWOKEVHGlTcao0mDNhGkjvsJXbUuLVYbxOw7gH5FYJdGXaZbHqLXMTyLja80WGoIcKguEAH4SAT1XHsqxIhuo3IBjzHYr6KxGKwtYRVo0Xjs5jHD6hUjw/ljt8JhvZlv2WmloZU47bmiHVIpWcWeB88kGS4k6TMCPMRqn4e5z2imDe4hrWg6ydI95+q93dwplR3wtH51B/8ApS4ThzLKLw+nhqTXjZ3jJB7iSYPmrPpZ+Sz8Vh4Z5NRyCvRpPD3Uw4AnlAlz5EmCW6fUqThbBurOFStJpuJaxgHhun4nHc9QAvYeRggZ5NOZmSCTPuU+hiMLSaG06VJrRMNDGgAnfRZV0+q77ms/BRPqUX2ZzIaAwtFkGA0EE2/r9FUbl1R8gU6rtDDgH6+UwYXaf6/Tb8LWj0ACiqcU9oQukZzP+xQ+oeInLYbhDFOjwkTBlzg23uPNa2F4Jqf+5VY0dhLtO2sBT1eKHHYqnVzx56lXQ6Rp1l3f6/wVS19V8YNEcJYRtvMmpbMAuIAkCdGx2VqhXoYZttCnTY3sxrWfZc0/HuPVRmsSuhToU6eIRSMs605/c2dDiM/J2WZWzFzuqogpwCvsVEheSnMCKdInZWqdMN31PbomAtChO+y28qp+Idll09St3KmblRY0aYKE0FLKgSHJUgQkBEVG4oQpDIysvNB9kITQjErKAOhKhSIiVKQIlU3tQhICOE0hCECGkJEISAbaltSIQASe5TmVT3KEIAfz3dyk/qXdyhCADnHuU4PPcpUIACUIQmASnBIhADgnBCEwJGhWsPSBQhAEjn9BoEtNCEDLuHC6DBCGBCESGiyCnhCFAYqVIhRGf//Z"/>
          <p:cNvSpPr>
            <a:spLocks noChangeAspect="1" noChangeArrowheads="1"/>
          </p:cNvSpPr>
          <p:nvPr/>
        </p:nvSpPr>
        <p:spPr bwMode="auto">
          <a:xfrm>
            <a:off x="63500" y="-822325"/>
            <a:ext cx="2676525"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Content Placeholder 8"/>
          <p:cNvSpPr>
            <a:spLocks noGrp="1"/>
          </p:cNvSpPr>
          <p:nvPr>
            <p:ph idx="1"/>
          </p:nvPr>
        </p:nvSpPr>
        <p:spPr>
          <a:xfrm>
            <a:off x="500034" y="1484784"/>
            <a:ext cx="8392446" cy="4658859"/>
          </a:xfrm>
        </p:spPr>
        <p:txBody>
          <a:bodyPr/>
          <a:lstStyle/>
          <a:p>
            <a:pPr fontAlgn="auto">
              <a:buNone/>
            </a:pPr>
            <a:r>
              <a:rPr lang="en-US" sz="2400" b="1" dirty="0" smtClean="0">
                <a:solidFill>
                  <a:srgbClr val="C00000"/>
                </a:solidFill>
              </a:rPr>
              <a:t>Bottom line:</a:t>
            </a:r>
          </a:p>
          <a:p>
            <a:pPr fontAlgn="auto"/>
            <a:r>
              <a:rPr lang="en-US" sz="2400" dirty="0" smtClean="0"/>
              <a:t>There is no objective fact about ‘where is here’. There is no objective fact about ‘who is I’. In the same way, then, there is no objective fact about ‘when is now’. …!</a:t>
            </a:r>
          </a:p>
          <a:p>
            <a:pPr fontAlgn="auto"/>
            <a:r>
              <a:rPr lang="en-US" sz="2400" dirty="0" smtClean="0"/>
              <a:t>Mellor, like Lewis, is taking a ‘</a:t>
            </a:r>
            <a:r>
              <a:rPr lang="en-US" sz="2400" b="1" dirty="0" smtClean="0"/>
              <a:t>four dimensional</a:t>
            </a:r>
            <a:r>
              <a:rPr lang="en-US" sz="2400" dirty="0" smtClean="0"/>
              <a:t>’ (4-D) perspective on time. This is sometimes also referred to as a ‘</a:t>
            </a:r>
            <a:r>
              <a:rPr lang="en-US" sz="2400" b="1" dirty="0" smtClean="0"/>
              <a:t>block universe</a:t>
            </a:r>
            <a:r>
              <a:rPr lang="en-US" sz="2400" dirty="0" smtClean="0"/>
              <a:t>’. </a:t>
            </a:r>
          </a:p>
          <a:p>
            <a:pPr fontAlgn="auto"/>
            <a:r>
              <a:rPr lang="en-US" sz="2400" dirty="0" smtClean="0"/>
              <a:t>Those who wish to oppose this view by claiming that there is a ‘real now’, are often called </a:t>
            </a:r>
            <a:r>
              <a:rPr lang="en-US" sz="2400" b="1" dirty="0" err="1" smtClean="0"/>
              <a:t>presentists</a:t>
            </a:r>
            <a:r>
              <a:rPr lang="en-US" sz="2400" dirty="0" smtClean="0"/>
              <a:t>.</a:t>
            </a:r>
          </a:p>
          <a:p>
            <a:pPr fontAlgn="auto">
              <a:buNone/>
            </a:pPr>
            <a:endParaRPr lang="en-US" sz="2400" dirty="0" smtClean="0"/>
          </a:p>
          <a:p>
            <a:pPr>
              <a:buNone/>
            </a:pPr>
            <a:endParaRPr lang="en-US" dirty="0"/>
          </a:p>
        </p:txBody>
      </p:sp>
      <p:cxnSp>
        <p:nvCxnSpPr>
          <p:cNvPr id="13" name="Straight Connector 12"/>
          <p:cNvCxnSpPr/>
          <p:nvPr/>
        </p:nvCxnSpPr>
        <p:spPr>
          <a:xfrm>
            <a:off x="6732240" y="4653136"/>
            <a:ext cx="0" cy="2160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85786" y="5500702"/>
            <a:ext cx="7244878" cy="400110"/>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b="1" i="1" dirty="0" smtClean="0"/>
              <a:t>Final Question:</a:t>
            </a:r>
            <a:r>
              <a:rPr lang="en-NZ" sz="2000" i="1" dirty="0" smtClean="0"/>
              <a:t> What do you think about this issue?</a:t>
            </a:r>
            <a:endParaRPr lang="en-US" sz="20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2</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14282" y="1428736"/>
            <a:ext cx="8424936" cy="5232202"/>
          </a:xfrm>
          <a:prstGeom prst="rect">
            <a:avLst/>
          </a:prstGeom>
          <a:solidFill>
            <a:srgbClr val="FFCCCC"/>
          </a:solidFill>
          <a:ln>
            <a:solidFill>
              <a:srgbClr val="FFC000"/>
            </a:solidFill>
          </a:ln>
        </p:spPr>
        <p:txBody>
          <a:bodyPr wrap="square" rtlCol="0">
            <a:spAutoFit/>
          </a:bodyPr>
          <a:lstStyle/>
          <a:p>
            <a:pPr hangingPunct="0"/>
            <a:r>
              <a:rPr lang="en-US" sz="2000" b="1" dirty="0" smtClean="0"/>
              <a:t>FURTHER READING:</a:t>
            </a:r>
            <a:endParaRPr lang="en-US" sz="2000" dirty="0" smtClean="0"/>
          </a:p>
          <a:p>
            <a:pPr hangingPunct="0"/>
            <a:r>
              <a:rPr lang="en-US" sz="2000" b="1" i="1" dirty="0" smtClean="0">
                <a:solidFill>
                  <a:srgbClr val="C00000"/>
                </a:solidFill>
              </a:rPr>
              <a:t>Philosophy:</a:t>
            </a:r>
          </a:p>
          <a:p>
            <a:pPr hangingPunct="0"/>
            <a:r>
              <a:rPr lang="en-NZ" sz="2000" dirty="0" smtClean="0"/>
              <a:t>Stephen Law, “Is Time Travel Possible?”, </a:t>
            </a:r>
            <a:r>
              <a:rPr lang="en-NZ" sz="2000" i="1" dirty="0" smtClean="0"/>
              <a:t>The Philosophy Gym</a:t>
            </a:r>
            <a:r>
              <a:rPr lang="en-NZ" sz="2000" dirty="0" smtClean="0"/>
              <a:t> (Headline, 2003), pp. 34-45 </a:t>
            </a:r>
            <a:r>
              <a:rPr lang="en-NZ" b="1" dirty="0" smtClean="0"/>
              <a:t>[simple introduction to the key issues]</a:t>
            </a:r>
            <a:endParaRPr lang="en-US" dirty="0" smtClean="0"/>
          </a:p>
          <a:p>
            <a:pPr hangingPunct="0"/>
            <a:r>
              <a:rPr lang="en-NZ" sz="2000" dirty="0" smtClean="0"/>
              <a:t>David Lewis, “The Paradoxes of Time-Travel”, </a:t>
            </a:r>
            <a:r>
              <a:rPr lang="en-NZ" sz="2000" i="1" dirty="0" smtClean="0"/>
              <a:t>Philosophical Papers</a:t>
            </a:r>
            <a:r>
              <a:rPr lang="en-NZ" sz="2000" dirty="0" smtClean="0"/>
              <a:t>, vol. II (Oxford, 1986), pp. 67-80 </a:t>
            </a:r>
            <a:r>
              <a:rPr lang="en-NZ" b="1" dirty="0" smtClean="0"/>
              <a:t>[‘state of the art’ paper on this topic]</a:t>
            </a:r>
            <a:endParaRPr lang="en-US" dirty="0" smtClean="0"/>
          </a:p>
          <a:p>
            <a:pPr hangingPunct="0"/>
            <a:r>
              <a:rPr lang="en-US" sz="2000" dirty="0" smtClean="0"/>
              <a:t>J.M.E. </a:t>
            </a:r>
            <a:r>
              <a:rPr lang="en-US" sz="2000" dirty="0" err="1" smtClean="0"/>
              <a:t>McTaggart</a:t>
            </a:r>
            <a:r>
              <a:rPr lang="en-US" sz="2000" dirty="0" smtClean="0"/>
              <a:t>, “The Unreality of Time”, in Le </a:t>
            </a:r>
            <a:r>
              <a:rPr lang="en-US" sz="2000" dirty="0" err="1" smtClean="0"/>
              <a:t>Poidevin</a:t>
            </a:r>
            <a:r>
              <a:rPr lang="en-US" sz="2000" dirty="0" smtClean="0"/>
              <a:t>, Robin, and </a:t>
            </a:r>
            <a:r>
              <a:rPr lang="en-US" sz="2000" dirty="0" err="1" smtClean="0"/>
              <a:t>McBeath</a:t>
            </a:r>
            <a:r>
              <a:rPr lang="en-US" sz="2000" dirty="0" smtClean="0"/>
              <a:t>, Murray (eds.), </a:t>
            </a:r>
            <a:r>
              <a:rPr lang="en-US" sz="2000" i="1" dirty="0" smtClean="0"/>
              <a:t>The Philosophy of Time</a:t>
            </a:r>
            <a:r>
              <a:rPr lang="en-US" sz="2000" dirty="0" smtClean="0"/>
              <a:t> (Oxford, 1993), pp. 23-34.</a:t>
            </a:r>
          </a:p>
          <a:p>
            <a:pPr hangingPunct="0"/>
            <a:r>
              <a:rPr lang="en-US" sz="2000" dirty="0" smtClean="0"/>
              <a:t>D.H. Mellor, “The Unreality of Tense”, in Le </a:t>
            </a:r>
            <a:r>
              <a:rPr lang="en-US" sz="2000" dirty="0" err="1" smtClean="0"/>
              <a:t>Poidevin</a:t>
            </a:r>
            <a:r>
              <a:rPr lang="en-US" sz="2000" dirty="0" smtClean="0"/>
              <a:t>, Robin, and </a:t>
            </a:r>
            <a:r>
              <a:rPr lang="en-US" sz="2000" dirty="0" err="1" smtClean="0"/>
              <a:t>McBeath</a:t>
            </a:r>
            <a:r>
              <a:rPr lang="en-US" sz="2000" dirty="0" smtClean="0"/>
              <a:t>, Murray (eds.), </a:t>
            </a:r>
            <a:r>
              <a:rPr lang="en-US" sz="2000" i="1" dirty="0" smtClean="0"/>
              <a:t>The Philosophy of Time</a:t>
            </a:r>
            <a:r>
              <a:rPr lang="en-US" sz="2000" dirty="0" smtClean="0"/>
              <a:t> (Oxford, 1993), pp. 47-59.</a:t>
            </a:r>
          </a:p>
          <a:p>
            <a:pPr hangingPunct="0"/>
            <a:r>
              <a:rPr lang="en-US" sz="2000" dirty="0" smtClean="0"/>
              <a:t>Robin Le </a:t>
            </a:r>
            <a:r>
              <a:rPr lang="en-US" sz="2000" dirty="0" err="1" smtClean="0"/>
              <a:t>Poidevin</a:t>
            </a:r>
            <a:r>
              <a:rPr lang="en-US" sz="2000" dirty="0" smtClean="0"/>
              <a:t>, </a:t>
            </a:r>
            <a:r>
              <a:rPr lang="en-US" sz="2000" i="1" dirty="0" smtClean="0"/>
              <a:t>Travels in Four Dimensions: The Enigmas of Space and Time</a:t>
            </a:r>
            <a:r>
              <a:rPr lang="en-US" sz="2000" dirty="0" smtClean="0"/>
              <a:t> (Oxford, 2005) </a:t>
            </a:r>
            <a:r>
              <a:rPr lang="en-US" b="1" dirty="0" smtClean="0"/>
              <a:t>[beautifully written – lucid and engaging] </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a:t>
            </a:r>
            <a:r>
              <a:rPr lang="en-US" sz="2800" dirty="0" smtClean="0">
                <a:solidFill>
                  <a:srgbClr val="FFFFFF"/>
                </a:solidFill>
              </a:rPr>
              <a:t>2</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chemeClr val="bg1"/>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85720" y="1643050"/>
            <a:ext cx="8424936" cy="4647426"/>
          </a:xfrm>
          <a:prstGeom prst="rect">
            <a:avLst/>
          </a:prstGeom>
          <a:solidFill>
            <a:srgbClr val="FFCCCC"/>
          </a:solidFill>
          <a:ln>
            <a:solidFill>
              <a:srgbClr val="FFC000"/>
            </a:solidFill>
          </a:ln>
        </p:spPr>
        <p:txBody>
          <a:bodyPr wrap="square" rtlCol="0">
            <a:spAutoFit/>
          </a:bodyPr>
          <a:lstStyle/>
          <a:p>
            <a:pPr hangingPunct="0"/>
            <a:r>
              <a:rPr lang="en-US" sz="2000" b="1" dirty="0" smtClean="0"/>
              <a:t>FURTHER </a:t>
            </a:r>
            <a:r>
              <a:rPr lang="en-US" sz="2000" b="1" dirty="0" smtClean="0"/>
              <a:t>READING / VIEWING:</a:t>
            </a:r>
            <a:endParaRPr lang="en-US" sz="2000" dirty="0" smtClean="0"/>
          </a:p>
          <a:p>
            <a:pPr hangingPunct="0"/>
            <a:r>
              <a:rPr lang="en-US" sz="2000" b="1" i="1" dirty="0" smtClean="0">
                <a:solidFill>
                  <a:srgbClr val="C00000"/>
                </a:solidFill>
              </a:rPr>
              <a:t>Fiction</a:t>
            </a:r>
            <a:r>
              <a:rPr lang="en-US" sz="2000" b="1" i="1" dirty="0" smtClean="0">
                <a:solidFill>
                  <a:srgbClr val="C00000"/>
                </a:solidFill>
              </a:rPr>
              <a:t>:</a:t>
            </a:r>
            <a:endParaRPr lang="en-US" sz="2000" b="1" i="1" dirty="0" smtClean="0">
              <a:solidFill>
                <a:srgbClr val="C00000"/>
              </a:solidFill>
            </a:endParaRPr>
          </a:p>
          <a:p>
            <a:pPr hangingPunct="0"/>
            <a:r>
              <a:rPr lang="en-NZ" b="1" dirty="0" smtClean="0"/>
              <a:t>[All the below are time-travel stories – are they logically consistent or inconsistent? You decide</a:t>
            </a:r>
            <a:r>
              <a:rPr lang="en-NZ" b="1" dirty="0" smtClean="0"/>
              <a:t>.]</a:t>
            </a:r>
          </a:p>
          <a:p>
            <a:pPr hangingPunct="0"/>
            <a:endParaRPr lang="en-US" sz="2000" dirty="0" smtClean="0"/>
          </a:p>
          <a:p>
            <a:pPr hangingPunct="0"/>
            <a:r>
              <a:rPr lang="en-NZ" sz="2000" dirty="0" smtClean="0"/>
              <a:t>Ray Bradbury, “A Sound of Thunder”: </a:t>
            </a:r>
            <a:r>
              <a:rPr lang="en-NZ" sz="2000" u="sng" dirty="0" smtClean="0">
                <a:hlinkClick r:id="rId2"/>
              </a:rPr>
              <a:t>http://www.onebee.com/writing/2005/07/sound_of_thunder</a:t>
            </a:r>
            <a:endParaRPr lang="en-US" sz="2000" dirty="0" smtClean="0"/>
          </a:p>
          <a:p>
            <a:pPr hangingPunct="0"/>
            <a:r>
              <a:rPr lang="en-NZ" sz="2000" dirty="0" smtClean="0"/>
              <a:t>Robert Heinlein, “By His Bootstraps”: </a:t>
            </a:r>
            <a:r>
              <a:rPr lang="en-NZ" sz="2000" u="sng" dirty="0" smtClean="0">
                <a:hlinkClick r:id="rId3"/>
              </a:rPr>
              <a:t>http://www.xs4all.nl/~pot/scifi/byhisbootstraps.pdf</a:t>
            </a:r>
            <a:endParaRPr lang="en-US" sz="2000" dirty="0" smtClean="0"/>
          </a:p>
          <a:p>
            <a:pPr hangingPunct="0"/>
            <a:r>
              <a:rPr lang="en-US" sz="2000" i="1" dirty="0" smtClean="0"/>
              <a:t>The Terminator (Terminator 1) (dir. James Cameron, 1984)</a:t>
            </a:r>
            <a:r>
              <a:rPr lang="en-US" sz="2000" dirty="0" smtClean="0"/>
              <a:t> </a:t>
            </a:r>
            <a:r>
              <a:rPr lang="en-US" b="1" dirty="0" smtClean="0"/>
              <a:t>[classic!]</a:t>
            </a:r>
            <a:endParaRPr lang="en-US" dirty="0" smtClean="0"/>
          </a:p>
          <a:p>
            <a:pPr hangingPunct="0"/>
            <a:r>
              <a:rPr lang="en-US" sz="2000" i="1" dirty="0" smtClean="0"/>
              <a:t>12 </a:t>
            </a:r>
            <a:r>
              <a:rPr lang="en-US" sz="2000" i="1" dirty="0" smtClean="0"/>
              <a:t>Monkeys (dir. Terry Gilliam, 2005)</a:t>
            </a:r>
            <a:endParaRPr lang="en-US" sz="2000" dirty="0" smtClean="0"/>
          </a:p>
          <a:p>
            <a:pPr hangingPunct="0"/>
            <a:r>
              <a:rPr lang="en-US" sz="2000" i="1" dirty="0" smtClean="0"/>
              <a:t>Back </a:t>
            </a:r>
            <a:r>
              <a:rPr lang="en-US" sz="2000" i="1" dirty="0" smtClean="0"/>
              <a:t>to the Future (dir. Robert </a:t>
            </a:r>
            <a:r>
              <a:rPr lang="en-US" sz="2000" i="1" dirty="0" err="1" smtClean="0"/>
              <a:t>Zemeckis</a:t>
            </a:r>
            <a:r>
              <a:rPr lang="en-US" sz="2000" i="1" dirty="0" smtClean="0"/>
              <a:t>, 1985)  </a:t>
            </a:r>
            <a:r>
              <a:rPr lang="en-US" b="1" dirty="0" smtClean="0"/>
              <a:t>[</a:t>
            </a:r>
            <a:r>
              <a:rPr lang="en-US" b="1" dirty="0" err="1" smtClean="0"/>
              <a:t>hmmmm</a:t>
            </a:r>
            <a:r>
              <a:rPr lang="en-US" b="1" dirty="0" smtClean="0"/>
              <a:t> - watch last </a:t>
            </a:r>
            <a:r>
              <a:rPr lang="en-US" b="1" dirty="0" smtClean="0">
                <a:sym typeface="Wingdings"/>
              </a:rPr>
              <a:t></a:t>
            </a:r>
            <a:r>
              <a:rPr lang="en-US" b="1" dirty="0" smtClean="0"/>
              <a:t>]	</a:t>
            </a:r>
            <a:endParaRPr lang="en-US" dirty="0" smtClean="0"/>
          </a:p>
          <a:p>
            <a:pPr hangingPunct="0"/>
            <a:endParaRPr lang="en-US" sz="2000" b="1" i="1"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628801"/>
            <a:ext cx="9001000" cy="1800199"/>
          </a:xfrm>
        </p:spPr>
        <p:txBody>
          <a:bodyPr>
            <a:normAutofit/>
          </a:bodyPr>
          <a:lstStyle/>
          <a:p>
            <a:pPr hangingPunct="0"/>
            <a:r>
              <a:rPr lang="en-US" sz="2800" dirty="0" smtClean="0"/>
              <a:t>Time –travel has been thought to give rise to a number of paradoxes, which have been taken to show that the idea of time travel is </a:t>
            </a:r>
            <a:r>
              <a:rPr lang="en-US" sz="2800" dirty="0" smtClean="0">
                <a:solidFill>
                  <a:srgbClr val="C00000"/>
                </a:solidFill>
              </a:rPr>
              <a:t>logically impossible </a:t>
            </a:r>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11" name="TextBox 10"/>
          <p:cNvSpPr txBox="1"/>
          <p:nvPr/>
        </p:nvSpPr>
        <p:spPr>
          <a:xfrm>
            <a:off x="251520" y="3068960"/>
            <a:ext cx="7776864" cy="400110"/>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b="1" dirty="0" smtClean="0"/>
              <a:t>Question: </a:t>
            </a:r>
            <a:r>
              <a:rPr lang="en-NZ" sz="2000" dirty="0" smtClean="0"/>
              <a:t>What might some of these ‘paradoxes’ be?</a:t>
            </a:r>
            <a:endParaRPr lang="en-US" sz="2000" dirty="0"/>
          </a:p>
        </p:txBody>
      </p:sp>
      <p:sp>
        <p:nvSpPr>
          <p:cNvPr id="9" name="TextBox 8"/>
          <p:cNvSpPr txBox="1"/>
          <p:nvPr/>
        </p:nvSpPr>
        <p:spPr>
          <a:xfrm>
            <a:off x="323528" y="3717032"/>
            <a:ext cx="6336704" cy="2677656"/>
          </a:xfrm>
          <a:prstGeom prst="rect">
            <a:avLst/>
          </a:prstGeom>
          <a:noFill/>
        </p:spPr>
        <p:txBody>
          <a:bodyPr wrap="square" rtlCol="0">
            <a:spAutoFit/>
          </a:bodyPr>
          <a:lstStyle/>
          <a:p>
            <a:pPr>
              <a:buFont typeface="Arial" pitchFamily="34" charset="0"/>
              <a:buChar char="•"/>
            </a:pPr>
            <a:r>
              <a:rPr lang="en-NZ" sz="2800" dirty="0" smtClean="0">
                <a:latin typeface="Calibri" pitchFamily="34" charset="0"/>
              </a:rPr>
              <a:t>   </a:t>
            </a:r>
            <a:r>
              <a:rPr lang="en-NZ" sz="2800" b="1" dirty="0" smtClean="0">
                <a:latin typeface="Calibri" pitchFamily="34" charset="0"/>
              </a:rPr>
              <a:t>David Lewis</a:t>
            </a:r>
            <a:r>
              <a:rPr lang="en-NZ" sz="2800" dirty="0" smtClean="0">
                <a:latin typeface="Calibri" pitchFamily="34" charset="0"/>
              </a:rPr>
              <a:t>, however wrote a famous paper, “The Paradoxes of Time Travel”,  arguing that time travel is ‘odd…but not impossible’. </a:t>
            </a:r>
          </a:p>
          <a:p>
            <a:pPr>
              <a:buFont typeface="Arial" pitchFamily="34" charset="0"/>
              <a:buChar char="•"/>
            </a:pPr>
            <a:r>
              <a:rPr lang="en-NZ" sz="2800" dirty="0" smtClean="0">
                <a:latin typeface="Calibri" pitchFamily="34" charset="0"/>
              </a:rPr>
              <a:t>  We will now look at some of his arguments</a:t>
            </a:r>
            <a:endParaRPr lang="en-US" sz="2800" dirty="0">
              <a:latin typeface="Calibri" pitchFamily="34" charset="0"/>
            </a:endParaRPr>
          </a:p>
        </p:txBody>
      </p:sp>
      <p:pic>
        <p:nvPicPr>
          <p:cNvPr id="44034" name="Picture 2" descr="David_Lewis-3-small"/>
          <p:cNvPicPr>
            <a:picLocks noChangeAspect="1" noChangeArrowheads="1"/>
          </p:cNvPicPr>
          <p:nvPr/>
        </p:nvPicPr>
        <p:blipFill>
          <a:blip r:embed="rId2" cstate="print"/>
          <a:srcRect/>
          <a:stretch>
            <a:fillRect/>
          </a:stretch>
        </p:blipFill>
        <p:spPr bwMode="auto">
          <a:xfrm>
            <a:off x="6743150" y="3933056"/>
            <a:ext cx="1873130" cy="231799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4034"/>
                                        </p:tgtEl>
                                        <p:attrNameLst>
                                          <p:attrName>style.visibility</p:attrName>
                                        </p:attrNameLst>
                                      </p:cBhvr>
                                      <p:to>
                                        <p:strVal val="visible"/>
                                      </p:to>
                                    </p:set>
                                    <p:animEffect transition="in" filter="blinds(horizontal)">
                                      <p:cBhvr>
                                        <p:cTn id="22" dur="5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5"/>
            <a:ext cx="9001000" cy="4752528"/>
          </a:xfrm>
        </p:spPr>
        <p:txBody>
          <a:bodyPr>
            <a:normAutofit fontScale="77500" lnSpcReduction="20000"/>
          </a:bodyPr>
          <a:lstStyle/>
          <a:p>
            <a:pPr fontAlgn="auto">
              <a:buNone/>
            </a:pPr>
            <a:r>
              <a:rPr lang="en-US" sz="3400" b="1" dirty="0" smtClean="0"/>
              <a:t>1) Why you can’t change the past (or, for that matter, the future. Or even the present…)</a:t>
            </a:r>
            <a:endParaRPr lang="en-US" sz="3400" dirty="0" smtClean="0"/>
          </a:p>
          <a:p>
            <a:pPr fontAlgn="auto"/>
            <a:r>
              <a:rPr lang="en-US" sz="2800" dirty="0" smtClean="0"/>
              <a:t>Lewis claims that it is logically impossible to change the past, the present or the future.     </a:t>
            </a:r>
            <a:r>
              <a:rPr lang="en-US" sz="2800" i="1" dirty="0" smtClean="0"/>
              <a:t>Why??</a:t>
            </a:r>
            <a:endParaRPr lang="en-US" sz="2800" dirty="0" smtClean="0"/>
          </a:p>
          <a:p>
            <a:pPr fontAlgn="auto"/>
            <a:r>
              <a:rPr lang="en-US" sz="2800" dirty="0" smtClean="0"/>
              <a:t>To answer this, the first thing we need is a </a:t>
            </a:r>
            <a:r>
              <a:rPr lang="en-US" sz="2800" b="1" i="1" dirty="0" smtClean="0"/>
              <a:t>clear</a:t>
            </a:r>
            <a:r>
              <a:rPr lang="en-US" sz="2800" b="1" dirty="0" smtClean="0"/>
              <a:t> </a:t>
            </a:r>
            <a:r>
              <a:rPr lang="en-US" sz="2800" b="1" i="1" dirty="0" smtClean="0"/>
              <a:t>definition of change</a:t>
            </a:r>
            <a:r>
              <a:rPr lang="en-US" sz="2800" i="1" dirty="0" smtClean="0"/>
              <a:t>. </a:t>
            </a:r>
            <a:r>
              <a:rPr lang="en-US" sz="2800" dirty="0" smtClean="0"/>
              <a:t>You might think that change is a basic concept, ‘primitive’. Not so, we can define change using even simpler concepts.</a:t>
            </a:r>
            <a:r>
              <a:rPr lang="en-US" sz="2800" i="1" dirty="0" smtClean="0"/>
              <a:t> </a:t>
            </a:r>
            <a:r>
              <a:rPr lang="en-US" sz="2800" dirty="0" smtClean="0"/>
              <a:t> </a:t>
            </a:r>
          </a:p>
          <a:p>
            <a:pPr fontAlgn="auto">
              <a:buNone/>
            </a:pPr>
            <a:r>
              <a:rPr lang="en-US" sz="2800" b="1" dirty="0" smtClean="0"/>
              <a:t>Lewis:</a:t>
            </a:r>
            <a:r>
              <a:rPr lang="en-US" sz="2800" dirty="0" smtClean="0">
                <a:solidFill>
                  <a:srgbClr val="C00000"/>
                </a:solidFill>
              </a:rPr>
              <a:t> </a:t>
            </a:r>
            <a:r>
              <a:rPr lang="en-US" sz="2800" b="1" dirty="0" smtClean="0">
                <a:solidFill>
                  <a:srgbClr val="C00000"/>
                </a:solidFill>
              </a:rPr>
              <a:t>“Change is qualitative difference between temporal parts of something”</a:t>
            </a:r>
            <a:endParaRPr lang="en-US" sz="2800" dirty="0" smtClean="0">
              <a:solidFill>
                <a:srgbClr val="C00000"/>
              </a:solidFill>
            </a:endParaRPr>
          </a:p>
          <a:p>
            <a:pPr fontAlgn="auto"/>
            <a:r>
              <a:rPr lang="en-US" sz="2800" dirty="0" smtClean="0"/>
              <a:t>What does this mean?</a:t>
            </a:r>
          </a:p>
          <a:p>
            <a:pPr fontAlgn="auto"/>
            <a:r>
              <a:rPr lang="en-US" sz="2800" dirty="0" smtClean="0"/>
              <a:t>Take an object – ‘x’. To say that x changes is just to say that at some time (‘t</a:t>
            </a:r>
            <a:r>
              <a:rPr lang="en-US" sz="2800" baseline="-25000" dirty="0" smtClean="0"/>
              <a:t>1</a:t>
            </a:r>
            <a:r>
              <a:rPr lang="en-US" sz="2800" dirty="0" smtClean="0"/>
              <a:t>’), x has some property (‘P’) and at some </a:t>
            </a:r>
            <a:r>
              <a:rPr lang="en-US" sz="2800" i="1" dirty="0" smtClean="0"/>
              <a:t>other</a:t>
            </a:r>
            <a:r>
              <a:rPr lang="en-US" sz="2800" dirty="0" smtClean="0"/>
              <a:t> time (‘t</a:t>
            </a:r>
            <a:r>
              <a:rPr lang="en-US" sz="2800" baseline="-25000" dirty="0" smtClean="0"/>
              <a:t>2</a:t>
            </a:r>
            <a:r>
              <a:rPr lang="en-US" sz="2800" dirty="0" smtClean="0"/>
              <a:t>’), x does not have P.</a:t>
            </a:r>
          </a:p>
          <a:p>
            <a:pPr fontAlgn="auto"/>
            <a:r>
              <a:rPr lang="en-US" sz="2800" dirty="0" smtClean="0"/>
              <a:t>Another way of putting this is to say that one temporal part of x has P, and a later temporal part of x doesn’t have P.</a:t>
            </a:r>
          </a:p>
          <a:p>
            <a:pPr hangingPunct="0">
              <a:buNone/>
            </a:pPr>
            <a:endParaRPr lang="en-US" sz="2800" dirty="0" smtClean="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4"/>
            <a:ext cx="9001000" cy="4824535"/>
          </a:xfrm>
        </p:spPr>
        <p:txBody>
          <a:bodyPr>
            <a:normAutofit fontScale="85000" lnSpcReduction="20000"/>
          </a:bodyPr>
          <a:lstStyle/>
          <a:p>
            <a:pPr hangingPunct="0"/>
            <a:r>
              <a:rPr lang="en-US" dirty="0" smtClean="0"/>
              <a:t>Now consider a given event in the past that we might want to ‘change’. E.g.:</a:t>
            </a:r>
          </a:p>
          <a:p>
            <a:pPr hangingPunct="0"/>
            <a:endParaRPr lang="en-US" dirty="0" smtClean="0"/>
          </a:p>
          <a:p>
            <a:pPr hangingPunct="0"/>
            <a:endParaRPr lang="en-US" dirty="0" smtClean="0"/>
          </a:p>
          <a:p>
            <a:pPr hangingPunct="0"/>
            <a:endParaRPr lang="en-US" dirty="0" smtClean="0"/>
          </a:p>
          <a:p>
            <a:pPr hangingPunct="0"/>
            <a:endParaRPr lang="en-US" dirty="0" smtClean="0"/>
          </a:p>
          <a:p>
            <a:pPr hangingPunct="0"/>
            <a:endParaRPr lang="en-NZ" dirty="0" smtClean="0"/>
          </a:p>
          <a:p>
            <a:pPr hangingPunct="0"/>
            <a:endParaRPr lang="en-US" dirty="0" smtClean="0"/>
          </a:p>
          <a:p>
            <a:pPr hangingPunct="0"/>
            <a:r>
              <a:rPr lang="en-US" dirty="0" smtClean="0"/>
              <a:t>Even if I </a:t>
            </a:r>
            <a:r>
              <a:rPr lang="en-US" i="1" dirty="0" smtClean="0"/>
              <a:t>could </a:t>
            </a:r>
            <a:r>
              <a:rPr lang="en-US" dirty="0" smtClean="0"/>
              <a:t>succeed in preventing the coin from dropping (and Lewis has an argument that I can’t, more on this later), then </a:t>
            </a:r>
            <a:r>
              <a:rPr lang="en-US" i="1" dirty="0" smtClean="0"/>
              <a:t>this would not be changing the past</a:t>
            </a:r>
            <a:r>
              <a:rPr lang="en-US" dirty="0" smtClean="0"/>
              <a:t>!!!</a:t>
            </a:r>
          </a:p>
          <a:p>
            <a:pPr hangingPunct="0"/>
            <a:r>
              <a:rPr lang="en-US" i="1" dirty="0" smtClean="0"/>
              <a:t>Why not??</a:t>
            </a:r>
          </a:p>
          <a:p>
            <a:pPr hangingPunct="0">
              <a:buNone/>
            </a:pPr>
            <a:endParaRPr lang="en-US" sz="2800" dirty="0" smtClean="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 name="TextBox 4"/>
          <p:cNvSpPr txBox="1"/>
          <p:nvPr/>
        </p:nvSpPr>
        <p:spPr>
          <a:xfrm>
            <a:off x="467544" y="2348880"/>
            <a:ext cx="5544616" cy="1938992"/>
          </a:xfrm>
          <a:prstGeom prst="rect">
            <a:avLst/>
          </a:prstGeom>
          <a:solidFill>
            <a:schemeClr val="bg1">
              <a:lumMod val="85000"/>
            </a:schemeClr>
          </a:solidFill>
          <a:ln>
            <a:solidFill>
              <a:schemeClr val="accent2"/>
            </a:solidFill>
          </a:ln>
        </p:spPr>
        <p:txBody>
          <a:bodyPr wrap="square" rtlCol="0">
            <a:spAutoFit/>
          </a:bodyPr>
          <a:lstStyle/>
          <a:p>
            <a:pPr hangingPunct="0">
              <a:buNone/>
            </a:pPr>
            <a:r>
              <a:rPr lang="en-US" sz="2000" b="1" dirty="0" smtClean="0"/>
              <a:t>Standing on a tenth story balcony, I carelessly drop a quarter over the edge (at time ‘t</a:t>
            </a:r>
            <a:r>
              <a:rPr lang="en-US" sz="2000" b="1" baseline="-25000" dirty="0" smtClean="0"/>
              <a:t>3</a:t>
            </a:r>
            <a:r>
              <a:rPr lang="en-US" sz="2000" b="1" dirty="0" smtClean="0"/>
              <a:t>’). The coin accelerates, hits someone on the head and kills them. I really wish I hadn’t done that. I go back in time…</a:t>
            </a:r>
            <a:endParaRPr lang="en-US" sz="2000" dirty="0" smtClean="0"/>
          </a:p>
        </p:txBody>
      </p:sp>
      <p:pic>
        <p:nvPicPr>
          <p:cNvPr id="45058" name="Picture 2" descr="http://t3.gstatic.com/images?q=tbn:ANd9GcQYQfSntXou5v9rBbwz-NahiKnZEdDKPNcsAH0RgXT3EDGkAYBS-A"/>
          <p:cNvPicPr>
            <a:picLocks noChangeAspect="1" noChangeArrowheads="1"/>
          </p:cNvPicPr>
          <p:nvPr/>
        </p:nvPicPr>
        <p:blipFill>
          <a:blip r:embed="rId2" cstate="print"/>
          <a:srcRect/>
          <a:stretch>
            <a:fillRect/>
          </a:stretch>
        </p:blipFill>
        <p:spPr bwMode="auto">
          <a:xfrm>
            <a:off x="6012160" y="1916832"/>
            <a:ext cx="2664296" cy="1492006"/>
          </a:xfrm>
          <a:prstGeom prst="rect">
            <a:avLst/>
          </a:prstGeom>
          <a:noFill/>
        </p:spPr>
      </p:pic>
      <p:sp>
        <p:nvSpPr>
          <p:cNvPr id="45060" name="AutoShape 4"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2" name="AutoShape 6"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4" name="AutoShape 8"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5066" name="Picture 10" descr="http://t1.gstatic.com/images?q=tbn:ANd9GcSBnEOjLgan0CLO7IAYaKG5awHl-N204MWVizZ7-pB3XAK3rapZ"/>
          <p:cNvPicPr>
            <a:picLocks noChangeAspect="1" noChangeArrowheads="1"/>
          </p:cNvPicPr>
          <p:nvPr/>
        </p:nvPicPr>
        <p:blipFill>
          <a:blip r:embed="rId3" cstate="print"/>
          <a:srcRect/>
          <a:stretch>
            <a:fillRect/>
          </a:stretch>
        </p:blipFill>
        <p:spPr bwMode="auto">
          <a:xfrm>
            <a:off x="6012160" y="3284984"/>
            <a:ext cx="2304256" cy="144421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5058"/>
                                        </p:tgtEl>
                                        <p:attrNameLst>
                                          <p:attrName>style.visibility</p:attrName>
                                        </p:attrNameLst>
                                      </p:cBhvr>
                                      <p:to>
                                        <p:strVal val="visible"/>
                                      </p:to>
                                    </p:set>
                                    <p:animEffect transition="in" filter="blinds(horizontal)">
                                      <p:cBhvr>
                                        <p:cTn id="17" dur="500"/>
                                        <p:tgtEl>
                                          <p:spTgt spid="4505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5066"/>
                                        </p:tgtEl>
                                        <p:attrNameLst>
                                          <p:attrName>style.visibility</p:attrName>
                                        </p:attrNameLst>
                                      </p:cBhvr>
                                      <p:to>
                                        <p:strVal val="visible"/>
                                      </p:to>
                                    </p:set>
                                    <p:animEffect transition="in" filter="blinds(horizontal)">
                                      <p:cBhvr>
                                        <p:cTn id="22" dur="500"/>
                                        <p:tgtEl>
                                          <p:spTgt spid="4506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4"/>
            <a:ext cx="9001000" cy="4824535"/>
          </a:xfrm>
        </p:spPr>
        <p:txBody>
          <a:bodyPr>
            <a:normAutofit fontScale="85000" lnSpcReduction="20000"/>
          </a:bodyPr>
          <a:lstStyle/>
          <a:p>
            <a:pPr hangingPunct="0"/>
            <a:r>
              <a:rPr lang="en-US" dirty="0" smtClean="0"/>
              <a:t>We saw that for something to change, it has to have property P at some time and not have property P </a:t>
            </a:r>
            <a:r>
              <a:rPr lang="en-US" b="1" i="1" dirty="0" smtClean="0"/>
              <a:t>at another time</a:t>
            </a:r>
            <a:r>
              <a:rPr lang="en-US" dirty="0" smtClean="0"/>
              <a:t>. </a:t>
            </a:r>
          </a:p>
          <a:p>
            <a:pPr hangingPunct="0"/>
            <a:r>
              <a:rPr lang="en-US" dirty="0" smtClean="0"/>
              <a:t>Let’s say: property P is “</a:t>
            </a:r>
            <a:r>
              <a:rPr lang="en-US" dirty="0" smtClean="0">
                <a:solidFill>
                  <a:srgbClr val="C00000"/>
                </a:solidFill>
              </a:rPr>
              <a:t>Cathy dropping a quarter</a:t>
            </a:r>
            <a:r>
              <a:rPr lang="en-US" dirty="0" smtClean="0"/>
              <a:t>”, event E is “</a:t>
            </a:r>
            <a:r>
              <a:rPr lang="en-US" dirty="0" smtClean="0">
                <a:solidFill>
                  <a:srgbClr val="C00000"/>
                </a:solidFill>
              </a:rPr>
              <a:t>whatever happens on the balcony at t</a:t>
            </a:r>
            <a:r>
              <a:rPr lang="en-US" baseline="-25000" dirty="0" smtClean="0">
                <a:solidFill>
                  <a:srgbClr val="C00000"/>
                </a:solidFill>
              </a:rPr>
              <a:t>3</a:t>
            </a:r>
            <a:r>
              <a:rPr lang="en-US" baseline="-25000" dirty="0" smtClean="0"/>
              <a:t>”.</a:t>
            </a:r>
            <a:endParaRPr lang="en-US" dirty="0" smtClean="0"/>
          </a:p>
          <a:p>
            <a:pPr hangingPunct="0"/>
            <a:r>
              <a:rPr lang="en-US" dirty="0" smtClean="0"/>
              <a:t>We saw that at time t</a:t>
            </a:r>
            <a:r>
              <a:rPr lang="en-US" baseline="-25000" dirty="0" smtClean="0"/>
              <a:t>3</a:t>
            </a:r>
            <a:r>
              <a:rPr lang="en-US" dirty="0" smtClean="0"/>
              <a:t>, E ‘instantiates’ P. We want to change this (somehow) so that at t</a:t>
            </a:r>
            <a:r>
              <a:rPr lang="en-US" baseline="-25000" dirty="0" smtClean="0"/>
              <a:t>3</a:t>
            </a:r>
            <a:r>
              <a:rPr lang="en-US" dirty="0" smtClean="0"/>
              <a:t>, E does not instantiate P. </a:t>
            </a:r>
          </a:p>
          <a:p>
            <a:pPr hangingPunct="0"/>
            <a:r>
              <a:rPr lang="en-US" dirty="0" smtClean="0"/>
              <a:t>If I was able to achieve this, what would I achieve?</a:t>
            </a:r>
          </a:p>
          <a:p>
            <a:pPr hangingPunct="0"/>
            <a:r>
              <a:rPr lang="en-US" dirty="0" smtClean="0"/>
              <a:t>I would achieve that E does not have property P, and never did.</a:t>
            </a:r>
          </a:p>
          <a:p>
            <a:pPr hangingPunct="0"/>
            <a:r>
              <a:rPr lang="en-US" dirty="0" smtClean="0"/>
              <a:t>I would NOT achieve that E has P at one time and not-P at some later time. There is no later time here! All we have is t</a:t>
            </a:r>
            <a:r>
              <a:rPr lang="en-US" baseline="-25000" dirty="0" smtClean="0"/>
              <a:t>3</a:t>
            </a:r>
            <a:r>
              <a:rPr lang="en-US" dirty="0" smtClean="0"/>
              <a:t>!! </a:t>
            </a:r>
          </a:p>
          <a:p>
            <a:pPr hangingPunct="0"/>
            <a:endParaRPr lang="en-US" i="1" dirty="0" smtClean="0"/>
          </a:p>
          <a:p>
            <a:pPr hangingPunct="0">
              <a:buNone/>
            </a:pPr>
            <a:endParaRPr lang="en-US" sz="2800" dirty="0" smtClean="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45060" name="AutoShape 4"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2" name="AutoShape 6"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4" name="AutoShape 8"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5"/>
            <a:ext cx="8496944" cy="3600400"/>
          </a:xfrm>
        </p:spPr>
        <p:txBody>
          <a:bodyPr>
            <a:normAutofit fontScale="92500" lnSpcReduction="10000"/>
          </a:bodyPr>
          <a:lstStyle/>
          <a:p>
            <a:pPr marL="0" indent="0" hangingPunct="0"/>
            <a:r>
              <a:rPr lang="en-US" dirty="0" smtClean="0"/>
              <a:t>  Trying to say that something instantiates both P and not-P at a single time-point is not describing </a:t>
            </a:r>
            <a:r>
              <a:rPr lang="en-US" i="1" dirty="0" smtClean="0">
                <a:solidFill>
                  <a:srgbClr val="C00000"/>
                </a:solidFill>
              </a:rPr>
              <a:t>change</a:t>
            </a:r>
            <a:r>
              <a:rPr lang="en-US" dirty="0" smtClean="0"/>
              <a:t>, it is describing </a:t>
            </a:r>
            <a:r>
              <a:rPr lang="en-US" i="1" dirty="0" smtClean="0">
                <a:solidFill>
                  <a:srgbClr val="C00000"/>
                </a:solidFill>
              </a:rPr>
              <a:t>logical contradiction</a:t>
            </a:r>
            <a:r>
              <a:rPr lang="en-US" dirty="0" smtClean="0">
                <a:solidFill>
                  <a:srgbClr val="C00000"/>
                </a:solidFill>
              </a:rPr>
              <a:t> </a:t>
            </a:r>
          </a:p>
          <a:p>
            <a:pPr marL="0" indent="0" hangingPunct="0">
              <a:buNone/>
            </a:pPr>
            <a:r>
              <a:rPr lang="en-NZ" b="1" dirty="0" smtClean="0"/>
              <a:t>(p &amp; ~p)</a:t>
            </a:r>
            <a:endParaRPr lang="en-US" b="1" dirty="0" smtClean="0"/>
          </a:p>
          <a:p>
            <a:pPr marL="0" indent="0" hangingPunct="0">
              <a:buNone/>
            </a:pPr>
            <a:r>
              <a:rPr lang="en-US" i="1" dirty="0" smtClean="0">
                <a:solidFill>
                  <a:srgbClr val="C00000"/>
                </a:solidFill>
              </a:rPr>
              <a:t>Bottom line – change is something that happens across time. It is not something that can happen at (to?) a given time-point. Thus you can’t change the past, the future, or even the present.</a:t>
            </a:r>
            <a:r>
              <a:rPr lang="en-US" dirty="0" smtClean="0">
                <a:solidFill>
                  <a:srgbClr val="C00000"/>
                </a:solidFill>
              </a:rPr>
              <a:t> </a:t>
            </a:r>
          </a:p>
          <a:p>
            <a:pPr hangingPunct="0"/>
            <a:endParaRPr lang="en-US" i="1" dirty="0" smtClean="0"/>
          </a:p>
          <a:p>
            <a:pPr hangingPunct="0">
              <a:buNone/>
            </a:pPr>
            <a:endParaRPr lang="en-US" sz="2800" dirty="0" smtClean="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45060" name="AutoShape 4"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2" name="AutoShape 6"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5064" name="AutoShape 8" descr="data:image/jpeg;base64,/9j/4AAQSkZJRgABAQAAAQABAAD/2wCEAAkGBhQSERUUEhQUFRUWGBgWGBgYFxodFxgYFxgXFxgUFxgcHCYfGB0kHBcUHy8gIycpLCwsFx4xNTAqNScrLCkBCQoKDgwOGg8PGiokHyQsLCwsKSwqLCkpKSwpLCkpKSkpKSksKSkpLCosKSwsLCksKiwpLCkpKSwpKSksLCwsKf/AABEIAMIBAwMBIgACEQEDEQH/xAAcAAABBQEBAQAAAAAAAAAAAAAFAAIDBAYHAQj/xABPEAABAgQCBQYJBwgJBAMAAAABAhEAAwQhEjEFBkFRYRMicYGR0QcUMkJSobHB8BYjU5KT0uEVF1RicoKisiQzNGNkg9Pi8XOjwtQ1Q7P/xAAaAQACAwEBAAAAAAAAAAAAAAAAAQIDBAUG/8QALxEAAgIBAgQFAwMFAQAAAAAAAAECEQMSIQQTMUEUIlFSkWGh0QVCgRUyccHwsf/aAAwDAQACEQMRAD8AyhJFyfVx4Zw5IfI9ozPuhxQRuPT7rXh0yYOPZ+EYzfXqUdNJHIK4Ee0bY3OpxxUUg/qt2KI90YbTCPmV9R4ZjhGk1E1ikinlyVqwLGJsTBKnWSwOT3yMb+Dkk2c3joto1+CPcEShMLDHSs5NEWCPcES4YWGCwoqVNSiWHWpKbFsSgH4Am26BB1vkEOk4wk/OKBZCE5YsamCr2AGZ7Y0EySFBlAEbjcWLi3TALSOo9PNHklJdyQc3UVFxt8o34CK5a3/aWQ0fuMlp7WGnmglElONaG5QpvcjIlhsZ2zygRKq0haFJkpGBPMc2upRu/lXKtmTCNVVUFPInTHCAEqQQ+xKEJVhAFnUdrbDnGWqNI402S/OBD5AJDJQOABN+iMWRtdWbsaTWx7OqC4UlIxAZJysGybLoivyuNlKJvd75A5YRkLDPdA6pq1KJxFhe+bHNs7Xb8YpzK4qdnHEn4uc4pqy2grOCMQyOT8GeKNZUSyFBJc2a1srsX6YqSsSss4WAkpa/RwgokeLU4Aa4279zxPRzyC97eobXgpTUQUfJO0Gz7Q5bdD59GguUHCoC52bLMdvr4RFMZGa0MFYQX23cDaGJbqiCbpQ3KUgZXe4zf358Y9p0KDpKRbjnxiWRTIGYe4cYjcei42H3w79RUWNH6WQMUupSvDMFlpwunLyQbKSRxDRpNCD+kS5lMoqMsmTMQqy1IUXE4AnnFzcC/NFozk7R6V4U4cOCwZzZ3Zjc579kaLQIlSMcyZTJmpwICAWOFZ8hShcsVN5LbTF0H3iVSSezCmkKbDUsBhUU7Azqyf1DtMVNJSRMVTYiLco+91cmz9LQ+n01LnJw1UxMqfTuAQCQtAyRiG5gAXu7mFX1MteDk1YhjJHNULZA84Dc8XcxOMirQ1JBHWWnwIxi1inocM464A6LCUAkgnmpcjNlOsgvt8gdAgjrRW4xhB5psGOwDF7/AFQLoZqChaUi4WVLJ2IySAdtvYeMPJPz7Cxx8m/qR0q2UV5Fb5bMTgN1GJkkLIl+am6hcOeL7Bt6OMD0V2NR5MJDu12wnFm1ybRLT0JWcN0y3wlV77SB3H8Iogty+XQmrKoq5yGQh2xZKUpg+EDYDd8odRUZKMRUkOXLglSrZqUbb7DK8FJeipKbBKSVJ8ol875nI9Hui1SkukCxfoBtcsc7m0a1j3tmZ5FWwGlSCkkkvYO2E281VxfKL9PjSbHC7ZgDNnDsPjfFqt0WpuYHvdIzYFrbrjKI6eiKkcwsfKY7GsQC/W3dE1GnRFytBIXuZjHcUpcR5HidErAYZbGUW6oUWblFfUyi5TZkdB90P5J7uB8bYaJp2/HrhAva/bw6Y83v3PUbFTSavmJgsebmGaMy/wA2npV7j7467U6nyTTyVLXMwzkjGcbMSl+ank1Ptz3RBL8GmjlYUJqahyotzQ5JDt/V/qxqxqjNPfcwugtdqimZIVykseYu4A/VOafZwjo2gddKepYBXJzPQWwf9lWSvbwhqvAtS/TVP1E/dhv5lab9IqPsx3Rqhla6mHJhhLoaTBCwxX0NqOaYjDV1C0+gtDpbdvHVBpFPKPnqP7p6N0X85GV4JJg7BHmGCcuhQoYkrJByLdXuiRGiknzz9X8YfOQuRI51r7RSViWJ0zk0FTrCUvMXhyYi4Z1Z7+EYHTE+WoYZKTLQLBy6i20kML5s0ds0r4O6aaVqx/OLBGMgqIdhYYmDNbc5jNJ8DVOlYM2rUpLvgKMLtxCjv9cZsktT2NWOGlbnGKpFgkPv4l4nkaILc6x3NlHYZ3gslTJpV44CsuQOSskO7ITjyGJtsR/maS4/phs9uSO39+KXfYuX1ORq0YU+dwOzjDqCkOMFRIAdmzLZAPHVJvgTSS/jY4/NG+f68S/meYf2tHXLP34W49jmdVXKlIwoZLi1+dcnE5e8KWSsBSzjw2L7L3HEvG/X4HEKOJVdJO24tm/p5ReleCRsLVMkpFwGUxyu2Jj0wULY53TykKUElYGy+x7B4jXKWhSklISLEKD3BFlJORHHiI6BWeB1UzOopw2WFJB/eO3ZEKPA5PCcPjchaNiVY2HEbuqJpKhb2YeTK5vNJtZyxPU9t3CDOremjJaWlAW6gpVgVFnLC2YzF9kaem8FU2WpHztLhBBKeeApi/ovv9URTfBnOVNKUzpT3VzQsC5dgrDszAfYISeh2Jx1bFDS0hMuaFyQByqC1gQMXMWi75uPdFIaMwIQQQUzfJ9IOLln5rGxG3qgtpSUvAgkpUUlSMSWuU5lgT5yYF1wVLU2wlMwqzwkkkgEZOR2iLpQXmK4yexJyZWUIS97PYM9jnvcRVrQ1PPSghRVN5NJfzRzisn4usRMalSSSnMpVLSW2nbwIAtxMRCTiUiXIYgKCRay12dbnYTf9lCTFaltfcm1vXYZonQClTAlIIKQxKmFyBYWz27dsar8hkou6bDmJyBDC/fweLmjtDlErAC5BUcT3x2L+xtzQdppT87eP+XEa8cFBb9THkyOT26AfR+jlM5ANmO9v+XhI0aRMsAEl2LXdzb1j8I0AQ0ICLdRVRTlUY84B49VRB7MNuW3KLjQmhahUVE0pAYKYdA74UW2hQag0nIusxLLezQ1aOj3wrN5vW3rjgnpejNtrRoefUaPolU4JXLCVFiAbpAcPbZATV3QGkDUyuW5VKEKKnVhIFmJAye23dHRtWQ9HTf9MC3QziPJtBUYWCw+FAzOaQQSbXckF9u6zHbGFu7M3iJQi4VsRjQdV+nzPsZcL8i1f6er7CXBSXJKQpyS6wRclg4AAft64g05pgU0rlFIWtLscLWfIl9j264ueZr0+DLDFraiurKf5Hq/00nhyEu/B9kXNH6QUiUlBmYSkAMwzyPRGfHhOkbZU3+Hvieq8IsiWopUibvBGFiCHChzrgggxRLiIy7o2r9P4hOtD/7+SzT6PqVAqlVAlIUpRCTJSqxObkxL+Ta39MR106e+KdJrIK6YlFOtckpdS3Z1Ja2EAsWLZ78jF2XR1QTNBmAlZGA4vIBmLc5G4llLNawtYk345pxtNfBjzYZYp6ZxaY6ZRVpyqZI/yPXdcZnWan0jLnSVInBfNWCUS2SxaykveNBVUtaoDCtKThS7KtiCFhTW2qwG9t42RYRT1HLgqJMp1WxJtzua42jD0w5rVGrQYp8uSlVmN0Mivm1oUpQS0tQxKl80fuvc9eyNcKOv/Saf7E/ejybTVQM3AW54Mu6cOAEHCdt2bLbnD5MqqCpeNTgYsd0tcrIIa7gYAzdYYuQjoXVMlnyc2WqqG+K1/wBPTfYq+9EdXT1+BXztOQxsJaweovB0sA5LBnJJt0wLXrTRgkGpkAj+9T3wuZ9F8FWlFpGkeZ5UtgAAMN8PDqgbITW4RyaqcI80LEzEA5Z24NE3ynov0iR9oO+ClPOQtIWhQUkhwpJcEcCDEIy0jasEtpDfSf8AdhPpDdRnrmwYlG3WfaYqVul0SyUg4pgAOAG5BixTb6RRFxS6s5z4Qa+pRUJxIQAZaciohxmUmxaLXgzqZi580q8kS2sDhd7Z9Zjc0ukJU7CFBOMgnCWJYHoi4mSlIOEAdAAjPLG1O2b1xUeRykv5MppfV8qlFMpKcThVmDnE5PTn0vAI6DSJReWlK0yzjKk3xNMy3b36I3tRK5RKkpUUlSSkKSbpceUOIzjkGmfH5KlSaldQtJ5pVhUoFLuFJW1wel2JFjFuunbMkcepUgXWpKmDDCM3J8kHbfIki25Ma7VHRmMGoUrylcwWdgwUvLzmI6BxjPVlMFS7WMwoSbENvLNbbGjl6QwKQlI5oSkMNgS4t6ohi2dseVNqkaiVZVsnu2+LSJYDt0xlKfTaucXc557bCLWj9Nqx4VbvWBeNPMTMvJaNEY8jOTdY/m3Bvibi0Q02sRfOzkdOTNBrQLEzVAR60Afy4SUKBs/OG9wW9kTydNpIJJg1oXLYXaFAP5RI3iPYNcfUOVL0OeO/R8ZXiZQ/VPb+MRbfK7+yPFZ2fp+BHIO70Oxaq/2On/Y74MmAeqH9ip/2T7VQaUl41ttR2OfJeZ2eTjzese0RS01XyJaAmoICZp5MBicWLZbLp2Remjm9ntEZ/WHVqZVKmErSkcnycoNiz5y1F2wkqCA4dgOMXY4xk6mVyk47x6mPqNS5aVTv6XLAkHnhSVOkG6ek7LPe0I6AlzEplmqRjSSEqMqYE4cHKGWVMzgHEA+1XCD0zUYrkTVzghVUvlFAhRwOoJAxFr4WJG4qgX+TAVKaop0DFOOLl8QKVyzLSnkmZJZnVm0SXC8Nvv8Ac6K/VOPlVb19LG0WrSqUypwq5SXHKp5sznIABJIZ2IUB+9HQ6zSkuTg5VYRyiglOd1HYPxjDaQkrnSkFS6ZOCWmQhInpIVhXLVMViNhZCQ1zzrxa0tJNaVqM2mQrCESZfKpmXcLJCgUhKlKCACxYDjBDDihSUvuZ+Jz8TxD1ZI9Poa46WkjlXmJ+Z/rP1LPeIJmsdOlfJmakKcBr2JyCizJPAmMwvU6euWVlSUz5sxXLAKdKpSlpUz704XHS0XaagqpVPMp0yUKflWm8oBix4iFFJD4rgX3Rdy8fZmHVLujQUGlpU5+SWFszkBTXyuQAeqLMzI9B9kCtXKRcuXhWhaGCEgKmhaealuYBZAgtMyPQfZGeaSdIsjbW5mfCRMKdF1BBbmoHbMQD6iY+bi8fR3hO/wDi5/RL/wD1lx85zUscj1iIEiOYbmO/+BdZOjbl2mrA+qg+0kxwOWHUQxLmzZuTHfvAwhtG/wCdM/llwA0beSLdZ9pjE61UKzVomolBIlKQtU3EQSArybfHEXfbSTYfG0wp0sKGFSXB2Rbiyct2QnHUqMRqpo9Yq1TFSQUzCpaJoPkpKvJYWG+3/G3mjmnoPsj2UgJACUsBsDd8eTF2Ivl7X7oMuTmOwhHSqMDp+iodGiXiRUrUtyMExTsGcl1AZnJoqS/CnSos9fL4Og+oqgj4VaUnxdaQ+ETB/IY5dpSSCgE7nB9UVpBKVOjo405RaTWlCamYJt+TE6WhLk+biA27ngfpLQc5MwAJWkoUkqwjygDe+0EF+oxznRsx+YduRyvsvsjp2r+sHL4aSt5s5NpM5WZOXJrO82D+d05tqlsCkrpgipUlBwk9Q2gm3Rt7IrGvJU77GG9maCGkESZtQZEu1SSZRQxCFLlqCiUqLJfPthh1SqUgvJWMNybNa7u7M0Z9Un2NNJdAPMWXLdPGHyFhgRBTS+qs+ThZPKBbMUAm7C2XryMPpNR6whLSmH6ykjaTcO8PcWxBJnYZaydhlt0kLiqKwl78fb+PbGjm6lVPJqltLK1FKgMYYBOIG54qEVZWoFYzcmkbLrR3wO6CNGbM874UHz4P60eYg/5iO+FEaZOwAZe3m9g9d4jRK6+jLqvE5Q2RZ97jZ8WiNaduZO7e22MyZtaOtamj+hSP3v5lwak1KFvgUlTFjhILHcWyMY6hqly9Dhcs4VpCiCMx84d44xh9F6XqKYzTLmKSZq8auaOO8G/OManljBbleHgcnENuHqdsneSer2iHmOTUmudWtQSqcSC/mo2AkebvAhDXmrc/PH6qPuxDxMTV/Rc11aOstHNdeNA8jN5RAaXMJNskqzKeg5jr3RWl671T3m/wo+7Fup0+uejk56sSFWPNTY7FBgLg345bYhkywyKjTwvBZ+EyanTXdALRywoGUogBbMTklY8lXR5p4F9giotBSoguFJLHeCPfE86kCFKSpPOSdhz2hQ4EXi2unTPAUSlMwc1WJRBUw5qss2segHbGXtR3Linq7M6JqnpzxmQMR+cQyV8dy+v2vBuOYaBx0s3EFygkjCWW9jtYhnGcGxrJOv8APSyNhZF+MdDFNOPmdM8pxvAyWVvCrTNpDV5HoMYlWtM/6SV2I74ZK1qnqUAZkpjbKX9+Lrh7kY/B5/Y/sbKu0eifKVKmpxIWGUOHuIIF+EY6f4HaNWap/DnJP/jAj8o1BrRUcpKYIwNiRuUPIxttzeC6tcJ/pyeyX/rQlKHuQ1wnEdoMjHgXonfFN/h+7G00LoeXSyUyZIwoS/SSS5UTvJ/CMcNcqj0pPZL/ANeHHXSfvk9iP/Yh3D3Ifg+J9j+xtKfIdHvMTPGKma0zkANyW0Xw7P8AOG8w0a6Ttok+r/WguPuRX4XP7Gbd4hXmroH/AJRj/lrO2Jk/H+bDl62z+TK8EpyQNrNe/le+C4+5B4bN7WS+E6pKJUhQIScakudmJGy7ZiOS6w1wUGBQ5d8I5pYi43OQT1HfHRtYq7xwCTPCAhK3CkqAILKSCeeXF3IaMsNTpOK/KM9ylaT1jm3iSlD3Ig+DzN3pZiJDjKLitZZqk4V3AAAfMNlfONYrVBAISeUYFiU3sDmGl87pMUa3UFKcbGYWfYoi13HzfRDbT6NfIvC5e8H8APQGkJi6ynmAvMNQlTqL85SkZ++O9U+nUH5tacM0lSTLsVkgYjbaCHIN3EcY1JCKerllaFLMskghhmGBLpLi/Ax0HSmtNDVAeMUyyRkoEYh0KBSeqKnkitmzRDgM8/NGLNrKqxiKR5QzG0Pk7Wh8+pG09QzjKaI1ipJaMCJ85IewmpKmGWHEASQOJfjFqko5c2YVipM8G4QmaB1MOc3ZC1+1kZcNkh/fFr+ArLrAqcGGUsj+J9nRF6fOCUKUQOakqO080OWjP1deuWok06wGwDCpO8nE5boiBWs4SzyZ4+r7jEvMZ6QMT4Xqc5ylpO0OLNCjkusajMq56wFAKmrUx4qMKJbkaXqaFU4bQOtu+FzDtvsiMHp9fwYfg4EPvfujn0dW7OoamyEroJaVAKSSoEbDzyYMzNX6ddlSkqB2EqPvgPqTOCaFBUSQlSnNzYK4B/VBpOmpXpH6kz7sbYxtdDE5zjJ6W1/gqTdVKVIdMhAIyIfo38YcdUKT9Hl+vvizN0pLIICs/wBVXdEg0pK9L+FXdD5a9B+Ize5/JR+R9J9Aj198SDVWl+hT2q74up0hL9MevuiaVUJV5JB6IWiPoLxOb3P5B87VamW2KUCwwi6shkLGIfkbSZ8kPrL+9BlUwAXsIjTXSzblEP8AtDvhaIvsNcTmXST+QRM1OpmLSrsW562fZ52+MwnV+a7eKKHNTcqtjLYh/W2Tne8dBxbY8M9IFyB0kD2xCWGMiceMzLrJ/IGOptNfmK+urvhnyNpk84IU4uOeqDBrJf0iPrJ74auslsfnEZeknvizlR9CPjM3vfyB/kPS+iv65iNWoVKdkz6/4QeNbL9NH1k98eeOI9NH1h3wnhXoPxuddJv5M+fB5S7pv1/whv5uqX+9+v8AhGj8aR6SfrDvj0T0+kntELkx9CXj+I97Mdp7V6nlUy5y0zVCWMWELAJK1JDOUlsxHuitSqWokS5w5VImICwMYLYg7PhjSrp5U2UZc0JUhQSFJJsWve+8CLNLKRLQlEvClCQEpANgBkBByovsC4/iIqlNma/NvTelN+sn7sJWoMgpwFU3ClQVmly+wnDxjVBfERAuaBjJIAcXJtkIOTH0B/qHEP8AezJjVOkXPnpVjTyZQ6jMDEzUldnFmh51BozlNX9oj7sGa6RTzUTUKXKHKgBRCk4nSGSo3uQ1uyOSV1OqXMUhQuks4uDuIO0EXEUZlHHvpOv+nSzcUmuc012OgK8HFL9LM+tL+7CHgyknyZ0z+A+6MLUrxoEzzkslfH0F9YDHiB6UENUNY/Fp4Kj82tkr4DYrqPqeKVPHaTibp8NxSxuccrbXajTJ8FstKsYnLe3mDflnDT4LhsqFdcsfejble74EYjWzwt01FMMpKVT5qbKCSAlJ9FSy9+ABaNnJg+x59fqXFR6S/wDAdW+DeemYjk1Bct04z5KsL84AFWbRbPg2Wo4kzBL3JU6lDpUDGbV4f1v/AGRDf9Uv/JBvQHhvp5ywifLVIxWC8QUh/wBYsCkcWPVByYB/UuJ1atX4+DS6LPitOUVE3l+cQnA6yAwdB3de+MTpWmmIStaK5sIWpKColQYEhDEm+QaOhaa0filpMsDmqxsCAFA5l8ndjeOfafoZSkGrkc+WVMtNwQTfECRYE7CCz7Yli1qbjW21f7MmaSn531d2c4VpKY5c3zLi7nOFElXTpUtRbMk3APrYPCiTMlRNVK0VM+iWVbsPrETTNEz3vKWDbNvY8UJen65weUTYW5qe6PZ+nKpRdc4vwQkD2Rl5f1Olzmux0/U+hxUPJzU+UpYUl8wSNxi6NSqT6L+Nf3oA6i1asEozppdQm4Uk2Uy5fOF2xC4ZnYxtzPG/1GL4xVboq5s4Pyyq/QD/ACRpkDElCgU3HPVmOuHp1Qpxklf11d8EKioGBV9h6cosYoeiIeIy+5gv5LSP7z65gfrVpxGjKNcxIxF8MtKiTimKyc7gxJ4CNLHJvDxPOClRsKpqj0gISP5ldsPSkQllnJU2cz0hp2pq1lc+atb+keaOCU5JHARGmhQReYMXQW7WgpoLRqChc6cCqVKwjACRys1b4UFQuEslRJF2SwZ3HQ9HaLmTKPlJqKSXLOHDL8UQZQxAtykwMoFmcuTzhdzCcqIpHNND6x1VDMCpE5QAzSSTLUNyk5EfDx3rV/TaNI0iJqXRj5qwk3RMT5SQewjgRHEtatCplHFLBSgrXLUhyeTmoYqSkm5QoEKSTfMF2c7TwHVZ5OplnJK5Sx+8FpP8qYfVAtmdDXquk/8A3T/rDuhnyWAOLlp5a7FQY9No0ChEc3yT0GFpRb4nJ6/ZGfVqgP0if2juiM6mf4mf2p7o0bjeI9g0okuKyrv9l+DM/Ir/ABM7+HuhHUv/ABM36qe6NPHhMPSvr8sPFZPp8L8GbmaqmYARPWmzsEpOfT0euI/kUr9JX9miNFSnmj9lPsiaDT/n5YlxORbbfC/Bl1alq/SVfZIiGbq2oKloMxSkBRK1CWkZMpIJAOF8TPwjWxm9Y6zk1JVdgsOAWBugMdnbCaru/kfiZv0+F+CRWqUoueUn3/XHTbm2hh1OlfS1H2n4R7K1hceR/wBxHfDzps+iftEd8V1B9SceKzx6SK87UiUoEGbPIOYKwRvywxV/NzT+nM/g+7BH8un6M/aS++PJusQALS1Ej9eX6ufC0Y/QsXH8Uuk2V9aNJeIaNmFCyVpQUSlFsTmyTsFn9QjgFHQY7qxEk22lRJ742fhV1pM/BKCVIAVkW80Z2JBcq9UCNDzTJ+dFlIA5MhrKJIxdIYm+0RansYptt2+pRnauzAH5BYG8u/TAaqosNxlHU9ITUVa0FZZa0hLBSnchxMUVABi4BY5gkNlGV1mkofmJSLFCil8KygtjAPUP3YmQTsu6H1oqF00seMzkiWMBQokoUkeSwCCWw2IJ2RvdWNPIVIZUyUkEqRhIAFwMgcNurrjlsiqQligYQUpKgAwxNcsIvSK6Xh5xJO23qgc/LVCUNw/UahScRw6RkgPYFKHHBxMvCgMNKSN5hRXq+hPSgPPRNQHLtw/5imqpUc3i2rTKjkG64arSOLykA+qIosI5dcoFJCiCg4kFzzVAu6dxcDKLk/X6tGVVO+uYGTQ5sAngIrTpfCJITCn5w6/9Kndo7oSNe653FVNfpHdAc0tsTWy648EsPcP1mJkA7XeEKvmy1Sl1KyhQZQZFx04XGWwwI0hpqfOTLTNmrWJYZAUXCQWsN1gnsiJSEnzR2nviLkLcd8FiNhq2OXp5lOm8xS0TpQ9NSErSuUP1sK3A24CNojoehtZJYpEy6hKkqbk7A4mBBY+jdwxD3zjjNBKmXMsYgkYiHAOYuOPRGqVrvpFMsJ5SexyJKSvLYo88W4xCSvoSTJfCBVkDk1qeYuaahQ2y0lLS0HcpionhhO2MfojWiopFKNNNMvE2Jgkg4XwuFA5OYir5k1ZJUFXLkqzJN7njEEvRyz5qn3MYkqSoXU1ui/C7XyJYQFoWAScUxOJVy91ExdHht0h/cfZf7oxq9DTQSDLW4DmxsN5iBVIRmCIdoVG5Phvr/wC4+y/3R4fDdX/4f7L/AHRiRQqIcIU3QYjVTtmk3gtAbc+Guv3yPsh3w/8APdXbU0x6ZX+6MJyY3R5yY3QWBvpfhurEgASqUAWA5NbAfaRJ+fGs+ipfqL/1I58EDdDhJfIfHbBYUdAHhyq/oab6q/vwDqPCbWLx85AxL5Qc18GTJQ5ZgwzBgHK0StScQQ6S93GzPMxbm6tTEEYkpViDjDMQW6WJ7ITaCi2PCDXk/wBf/Cj7sWk65aQZ/Gf4UfdgOnQU57Sz6ofNoJ6c0EN0RG/Qtgo/uCnyx0gbeMHsR92KE/XmuBIM9XYj7sDypQUMWzZaIVgvf2Q0EtNbEumNOzqlSFTllZSlgS2RLtYCCWjdJjCoKAUlaQlXpAgghaeIb1wHEvZEqaMjLbuUPdDsqNxoetSFATZyOTDBxKPjGC3MSo2FgA5MCNP1CFzCiQCmXcIS7lKHOZ35k8TAmTTzFWCu0ge2C1JotgHMrFbziVdOV4ew0ibR0koDEJU2TpDt2RcXTg3wo9nuiXDhspSR09GURTpoAbvjVGGNozyckwGqrlv/AFX8vdHsQeKKNzhB3X91oUZ/KW2xiZcOwQgqEX2RQaB4pFGJk6GUf+Yl0fLJ7YPy6UgQ0QbM8jQJJyaPFaBOwP0CNNLkkRMhPCJEbMp8nyzm3UYHzaRo6AaUEXEZ3TdBhDgZwAXdRdGyDyq5yUTFJT82hZ5pVxDhw0dIoJsqbQqJlSUTEkgYZUrCQwzcEMzxxellqHmnsja6FqSmnUCSHuzZ2iNDA2uni5KeSloRMD4zLDIVezJyBbNmjLyJq8eIKXi3uXgxpSWsqPMWQ+bGJNDaPxnnJIGdxnDXQR4vRU1SEqCg5DnJ+uEdH1AsSD+0AfVGzptGMnZCmUcMLMGJFShTpxAt5tnHVsijVJmk89JJ4j8I6N4jEaqIboAs5kZQ2uOqJESE736u+Oko0RLUeclJ6osy9AUzuZEpRzuC460kQBZzNNCkmyj2d0Sy6YgMkhjnYR0im0fIKQ1PISd4Qdr71RJ4hL+jQP3BBQWc4RoqYOckl+gHMfGyIEypyTYqDHYY6kiQkBgkfVHblADSOj0glhmt4TBMyctU9PkLmA8LQ5UyrLOtZ/e7o1aaCPFUDbIVjM6mVMwlJUoAhiyjcHYYrHQo3qjUmmG6EqQnLDBY6MNVUBQbK74sU4UxJJOQ39sFtYKMAgiK2i1gJWDtFukZQyI+ipCSLh2djwu3ZHusVUg8nyQYcmnFvx+dDPGLxRq1uc4YCpq1QORU++DZWFJttgTTkFP4Rfl5WjTiZTkRWVRl4UTkmFE9KI2wUkxMhRh1NTk5AnqtEqgpB5ySIwGyy/o5LbIOyJgMZuVVDtgpKqANsSIMKmHJSIHJq+MTSarphioKSgI8mUYUMj07hEKaoDbfdEpqx6TQgJKemAsPZFtLBlXLBmHGKQrUAeV7YmTpRJsCoDhCsYuTEw72+N0V00hSWBSOsmxyAi8ZIWoFBZgXcOCDsI2xTXJWgqviTknzdoBsA3XwhiCEnpFo8mLTvgZIJzGAXOIi7gbi+cSqkIYBnGbZA7Ltn1wwoeupAf1xGZkQzJQwsAANwyiAUxDXPu4eqANi/LmtEnjY2mBxkk/gYYKK93N3z4QD8peRVgbfX0wjpEDNaR1iKHigVsBZ7kbiR7oStGpPmiDcktHcuq0tL+lTAzSFekkMrEH2dTd3VE6NDI3R4qhSMtjH2QUwuHayD8pHcr1RCrSpB2xcq5gShR9ED1jKM0cRORvxiEtjRhipK2gnN0kWe8Nl6SJIAHx2RRnU6sg9vbBHQdAQrErZlEVZbOMIxsuV+j1KRsO3dGaKMJaNuuYLXEDqyQhWwP0RbRz7MpMp339sOkUb7+uDaqBOwjsiJdMH3QwGeIJbP1e+KpW0WZwAGcDVLi7EyE0TFcKKzx7F1lekkGllPsHVHkyeV2Ur2QNCofy5jAaglT0TnNospoT6ZitomcSrCcmzgsZgDgJJiQiFGjlelFiXo5RyVDkTbeSeiPPykR5toLHpZMnRi9qjD5eilOHxNvh9PpjEwwnrgiiusxFuHbeAVFL8ik7S42QQ0boXzlFm7YIy1AXa7btg3XgZWadViISnCAALwqBKwzJlSwkgEhu2Bs2aCTfbFOVpBZIKkuNrKHdvihpSWtS3QlkltocHpAhj0MLdA6Ia8C5c+YgMWzO/f8CGflM4hbpJ90FhoYXSsNHhXAqo0g2Q94isrSZ4w7FobDmKPQuM+a1ROZ7IatazktQhWHL+oYqJ5ShZT5QCyOkG0M0NVKVJSV+UXezZE7B1QFXLmemrtPXtiPxRRuVLPX+MFkliXqazlBFSsqQkKL5Mc4zaqA7ldZj1NEWbCrP4OW+C36D5UF+4I/lJAUrESQdjFxZru0NVpGVsSv1RR0kTKY3USTvbLOBIrlAuBl8AwqZJSgulh9ekx6Kn6fdEf5Yw3AgCmtOwer1w2ZMUoZQ6Bzi+wdl6xkvbLdEUzTJO+INCS5YSozA53X2Zx7V6UY/Ny0JH7IJvxMLSwWSC7EsipUo2So9Afrh65hHlW7H7IGzq6arNam3ZD1RVVNIiSjRXLJfRBmqqU4Q2e+B/LxWTOMOSLxbEpZPy0KGQomRK7w5CXMeoi1LR0RlNBZoUsbCCyIHUxglJFoYidCYlEgHOKKp52R5yzbYBWFZFInaeG2CaZIQAcx7oy3Ll840GhpjpOK46dv8AzAOy5MrcmFvVu3OfxilNBWrItnbb29GUEpiUktYHbnl1cCLxfpUoZzhD3zcjZn1e2AldAhMkKAszZfHx0QyolgC1zvDWg2qpkg2Uno+BfP1x6JktVhne7WtfNtl/XDItsylS5N8x8bYpqpsRcv7GjR6RSweM/Mml89sAiFad8RFCR8e6HTyYoTpg2mALLs4C2H1+qFLVFRE0CJ0TIQWWHhYojxGGhRiQrJVKiNU2EDDVnhABSqVPnFFaQ+yLs9UUlqiJJDFpGbQnhpVHhXABMJm6IyHhmIw0qhiHEQ1hHmKPYkRGlMOSYTx5Ek6E0ScpChjwolqI6RqYuycoUKKC0syDF4H4649hQAVFnOGpMKFDAck3jXaKQOTFhmPfChQMC0k2PTEFcbgbGy2ZQoUImytKHtTGgkSgNg8k7IUKAiBNI+V+6PYIDQoUMiR1JtACf5R6YUKACaXlF2kyEKFAItRGrOPYUMDwR5NhQoBg6dFRUKFERjY9aFChgeKENVChQANEIwoUSIijwwoUMBQoUKGI/9k="/>
          <p:cNvSpPr>
            <a:spLocks noChangeAspect="1" noChangeArrowheads="1"/>
          </p:cNvSpPr>
          <p:nvPr/>
        </p:nvSpPr>
        <p:spPr bwMode="auto">
          <a:xfrm>
            <a:off x="63500" y="-647700"/>
            <a:ext cx="1800225"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1043608" y="5373216"/>
            <a:ext cx="5544616" cy="707886"/>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b="1" dirty="0" smtClean="0"/>
              <a:t>Question: </a:t>
            </a:r>
            <a:r>
              <a:rPr lang="en-NZ" sz="2000" dirty="0" smtClean="0"/>
              <a:t>Is this a good argument? Why or why not?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2</a:t>
            </a:r>
            <a:endParaRPr lang="en-US" sz="2800" dirty="0">
              <a:solidFill>
                <a:srgbClr val="FFFFFF"/>
              </a:solidFill>
            </a:endParaRPr>
          </a:p>
        </p:txBody>
      </p:sp>
      <p:sp>
        <p:nvSpPr>
          <p:cNvPr id="2" name="Content Placeholder 1"/>
          <p:cNvSpPr>
            <a:spLocks noGrp="1"/>
          </p:cNvSpPr>
          <p:nvPr>
            <p:ph idx="1"/>
          </p:nvPr>
        </p:nvSpPr>
        <p:spPr>
          <a:xfrm>
            <a:off x="323528" y="1484785"/>
            <a:ext cx="8640960" cy="4752528"/>
          </a:xfrm>
        </p:spPr>
        <p:txBody>
          <a:bodyPr>
            <a:normAutofit/>
          </a:bodyPr>
          <a:lstStyle/>
          <a:p>
            <a:pPr fontAlgn="auto">
              <a:buNone/>
            </a:pPr>
            <a:r>
              <a:rPr lang="en-US" sz="2800" b="1" dirty="0" smtClean="0"/>
              <a:t>2) The grandfather paradox</a:t>
            </a:r>
            <a:endParaRPr lang="en-US" sz="2800" dirty="0" smtClean="0"/>
          </a:p>
          <a:p>
            <a:pPr hangingPunct="0"/>
            <a:r>
              <a:rPr lang="en-US" sz="2400" dirty="0" smtClean="0"/>
              <a:t>Another argument that time travel is logically impossible is that if time travel were possible, then you could go back in time and kill your own grandfather (before he managed to conceive your parent) </a:t>
            </a:r>
          </a:p>
          <a:p>
            <a:pPr hangingPunct="0"/>
            <a:r>
              <a:rPr lang="en-US" sz="2400" dirty="0" smtClean="0"/>
              <a:t>Then, obviously </a:t>
            </a:r>
            <a:r>
              <a:rPr lang="en-US" sz="2400" u="sng" dirty="0" smtClean="0"/>
              <a:t>you could no longer exist</a:t>
            </a:r>
            <a:r>
              <a:rPr lang="en-US" sz="2400" dirty="0" smtClean="0"/>
              <a:t>!! </a:t>
            </a:r>
          </a:p>
          <a:p>
            <a:pPr hangingPunct="0"/>
            <a:r>
              <a:rPr lang="en-US" sz="2400" dirty="0" smtClean="0"/>
              <a:t>So you would have to both exist and not exist, say at the time of your birth. Isn’t this as clear a logical contradiction as can be found?? Therefore, time travel is not logically possible.</a:t>
            </a:r>
          </a:p>
          <a:p>
            <a:pPr fontAlgn="auto"/>
            <a:endParaRPr lang="en-US" sz="2800" dirty="0" smtClean="0"/>
          </a:p>
          <a:p>
            <a:pPr hangingPunct="0">
              <a:buNone/>
            </a:pPr>
            <a:endParaRPr lang="en-US" sz="2800" dirty="0" smtClean="0"/>
          </a:p>
        </p:txBody>
      </p:sp>
      <p:sp>
        <p:nvSpPr>
          <p:cNvPr id="4" name="2 CuadroTexto"/>
          <p:cNvSpPr txBox="1">
            <a:spLocks noChangeArrowheads="1"/>
          </p:cNvSpPr>
          <p:nvPr/>
        </p:nvSpPr>
        <p:spPr bwMode="auto">
          <a:xfrm>
            <a:off x="2843808" y="188640"/>
            <a:ext cx="3312368" cy="1569660"/>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Temporal parts</a:t>
            </a:r>
            <a:endParaRPr lang="en-US" sz="1600" dirty="0" smtClean="0">
              <a:solidFill>
                <a:schemeClr val="bg1"/>
              </a:solidFill>
            </a:endParaRPr>
          </a:p>
          <a:p>
            <a:r>
              <a:rPr lang="en-US" sz="1600" i="1" dirty="0" smtClean="0">
                <a:solidFill>
                  <a:srgbClr val="FF6730"/>
                </a:solidFill>
              </a:rPr>
              <a:t>Paradoxes of Time Travel</a:t>
            </a:r>
          </a:p>
          <a:p>
            <a:r>
              <a:rPr lang="en-US" sz="1600" i="1" dirty="0" smtClean="0">
                <a:solidFill>
                  <a:schemeClr val="bg1"/>
                </a:solidFill>
              </a:rPr>
              <a:t>Does Time Pass?</a:t>
            </a:r>
            <a:endParaRPr lang="en-US" sz="1600" dirty="0" smtClean="0">
              <a:solidFill>
                <a:schemeClr val="bg1"/>
              </a:solidFill>
            </a:endParaRPr>
          </a:p>
          <a:p>
            <a:r>
              <a:rPr lang="en-US" sz="1600" i="1" dirty="0" smtClean="0">
                <a:solidFill>
                  <a:schemeClr val="bg1"/>
                </a:solidFill>
              </a:rPr>
              <a:t>Is Time Unreal?</a:t>
            </a:r>
            <a:endParaRPr lang="en-US" sz="1600" dirty="0" smtClean="0">
              <a:solidFill>
                <a:schemeClr val="bg1"/>
              </a:solidFill>
            </a:endParaRPr>
          </a:p>
          <a:p>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5" name="TextBox 4"/>
          <p:cNvSpPr txBox="1"/>
          <p:nvPr/>
        </p:nvSpPr>
        <p:spPr>
          <a:xfrm>
            <a:off x="251520" y="5301208"/>
            <a:ext cx="5544616" cy="1015663"/>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b="1" dirty="0" smtClean="0"/>
              <a:t>Question: </a:t>
            </a:r>
            <a:r>
              <a:rPr lang="en-US" sz="2000" i="1" dirty="0" smtClean="0"/>
              <a:t>Could </a:t>
            </a:r>
            <a:r>
              <a:rPr lang="en-US" sz="2000" dirty="0" smtClean="0"/>
              <a:t>you kill your own grandfather if you went back in time? </a:t>
            </a:r>
          </a:p>
          <a:p>
            <a:endParaRPr lang="en-US" sz="2000" dirty="0"/>
          </a:p>
        </p:txBody>
      </p:sp>
      <p:pic>
        <p:nvPicPr>
          <p:cNvPr id="47106" name="Picture 2" descr="http://t0.gstatic.com/images?q=tbn:ANd9GcTKTNdS9TyDraHsjCJpOT1nuzIVaKFG7xQX9c2pUDal_QSub8mP"/>
          <p:cNvPicPr>
            <a:picLocks noChangeAspect="1" noChangeArrowheads="1"/>
          </p:cNvPicPr>
          <p:nvPr/>
        </p:nvPicPr>
        <p:blipFill>
          <a:blip r:embed="rId2" cstate="print"/>
          <a:srcRect/>
          <a:stretch>
            <a:fillRect/>
          </a:stretch>
        </p:blipFill>
        <p:spPr bwMode="auto">
          <a:xfrm>
            <a:off x="7596336" y="5080640"/>
            <a:ext cx="1547664" cy="15167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7106"/>
                                        </p:tgtEl>
                                        <p:attrNameLst>
                                          <p:attrName>style.visibility</p:attrName>
                                        </p:attrNameLst>
                                      </p:cBhvr>
                                      <p:to>
                                        <p:strVal val="visible"/>
                                      </p:to>
                                    </p:set>
                                    <p:animEffect transition="in" filter="blinds(horizontal)">
                                      <p:cBhvr>
                                        <p:cTn id="27" dur="500"/>
                                        <p:tgtEl>
                                          <p:spTgt spid="47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UAM[2]">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iseño predeterminad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UAM[2].thmx</Template>
  <TotalTime>5470</TotalTime>
  <Words>3812</Words>
  <Application>Microsoft Office PowerPoint</Application>
  <PresentationFormat>On-screen Show (4:3)</PresentationFormat>
  <Paragraphs>417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UAM[2]</vt:lpstr>
      <vt:lpstr>Possible Worlds</vt:lpstr>
      <vt:lpstr>Day 2 TOPICS</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2</vt:lpstr>
      <vt:lpstr>Day 1</vt:lpstr>
      <vt:lpstr>Day 2</vt:lpstr>
      <vt:lpstr>Day 2</vt:lpstr>
      <vt:lpstr>Day 2</vt:lpstr>
      <vt:lpstr>Day 2</vt:lpstr>
      <vt:lpstr>Day 2</vt:lpstr>
    </vt:vector>
  </TitlesOfParts>
  <Company>University of Waikato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Letting Reality Bite: A Peircean Approach to Teaching Undergraduate Epistemology</dc:title>
  <dc:creator>Your User Name</dc:creator>
  <cp:lastModifiedBy>Your User Name</cp:lastModifiedBy>
  <cp:revision>190</cp:revision>
  <dcterms:created xsi:type="dcterms:W3CDTF">2010-07-06T06:09:33Z</dcterms:created>
  <dcterms:modified xsi:type="dcterms:W3CDTF">2012-06-17T20:43:17Z</dcterms:modified>
</cp:coreProperties>
</file>